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3" r:id="rId5"/>
    <p:sldId id="264" r:id="rId6"/>
    <p:sldId id="259" r:id="rId7"/>
    <p:sldId id="262" r:id="rId8"/>
    <p:sldId id="261" r:id="rId9"/>
    <p:sldId id="260" r:id="rId10"/>
    <p:sldId id="272" r:id="rId11"/>
    <p:sldId id="265" r:id="rId12"/>
    <p:sldId id="266" r:id="rId13"/>
    <p:sldId id="267" r:id="rId14"/>
    <p:sldId id="268" r:id="rId15"/>
    <p:sldId id="269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7" autoAdjust="0"/>
    <p:restoredTop sz="94660"/>
  </p:normalViewPr>
  <p:slideViewPr>
    <p:cSldViewPr snapToGrid="0">
      <p:cViewPr varScale="1">
        <p:scale>
          <a:sx n="46" d="100"/>
          <a:sy n="46" d="100"/>
        </p:scale>
        <p:origin x="5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720-37E3-4792-8213-0AFEA24C558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76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720-37E3-4792-8213-0AFEA24C558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1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720-37E3-4792-8213-0AFEA24C558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0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720-37E3-4792-8213-0AFEA24C558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0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720-37E3-4792-8213-0AFEA24C558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19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720-37E3-4792-8213-0AFEA24C558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720-37E3-4792-8213-0AFEA24C558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6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720-37E3-4792-8213-0AFEA24C558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2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720-37E3-4792-8213-0AFEA24C558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5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7041720-37E3-4792-8213-0AFEA24C558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7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720-37E3-4792-8213-0AFEA24C558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041720-37E3-4792-8213-0AFEA24C558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4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genengnews.com/media/images/GENHighlight/May12_2010_2578677_PurpleProtein_OrigeneISBPeptideAtlas21323214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01" y="732397"/>
            <a:ext cx="47625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1"/>
            <a:ext cx="3122441" cy="3573897"/>
          </a:xfrm>
        </p:spPr>
        <p:txBody>
          <a:bodyPr/>
          <a:lstStyle/>
          <a:p>
            <a:pPr algn="r"/>
            <a:r>
              <a:rPr lang="en-US" dirty="0" smtClean="0"/>
              <a:t>Amino Acids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Peptide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Amino acids are linked together by peptide bonds.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496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4 types of structure:</a:t>
            </a:r>
          </a:p>
          <a:p>
            <a:r>
              <a:rPr lang="en-US" sz="3600" dirty="0" smtClean="0"/>
              <a:t>1 – Primary = the chain of AA</a:t>
            </a:r>
            <a:endParaRPr lang="en-US" sz="3600" dirty="0"/>
          </a:p>
        </p:txBody>
      </p:sp>
      <p:pic>
        <p:nvPicPr>
          <p:cNvPr id="8194" name="Picture 2" descr="https://www.thermofisher.com/us/en/home/life-science/protein-biology/protein-biology-learning-center/protein-biology-resource-library/pierce-protein-methods/overview-crosslinking-protein-modification/_jcr_content/MainParsys/image_f80e.img.gif/14376572260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83" y="3709116"/>
            <a:ext cx="6399233" cy="249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91508" y="3404382"/>
            <a:ext cx="5975252" cy="2798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4 types of structure:</a:t>
            </a:r>
          </a:p>
          <a:p>
            <a:r>
              <a:rPr lang="en-US" sz="3600" dirty="0"/>
              <a:t>2</a:t>
            </a:r>
            <a:r>
              <a:rPr lang="en-US" sz="3600" dirty="0" smtClean="0"/>
              <a:t> – Secondary = folding and twisting within the chain</a:t>
            </a:r>
            <a:endParaRPr lang="en-US" sz="3600" dirty="0"/>
          </a:p>
        </p:txBody>
      </p:sp>
      <p:pic>
        <p:nvPicPr>
          <p:cNvPr id="8194" name="Picture 2" descr="https://www.thermofisher.com/us/en/home/life-science/protein-biology/protein-biology-learning-center/protein-biology-resource-library/pierce-protein-methods/overview-crosslinking-protein-modification/_jcr_content/MainParsys/image_f80e.img.gif/14376572260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83" y="3709116"/>
            <a:ext cx="6399233" cy="249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21834" y="3404382"/>
            <a:ext cx="4244926" cy="2798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4 types of structure:</a:t>
            </a:r>
          </a:p>
          <a:p>
            <a:r>
              <a:rPr lang="en-US" sz="3600" dirty="0" smtClean="0"/>
              <a:t>3 – Tertiary = the overall folding of the modified chain</a:t>
            </a:r>
            <a:endParaRPr lang="en-US" sz="3600" dirty="0"/>
          </a:p>
        </p:txBody>
      </p:sp>
      <p:pic>
        <p:nvPicPr>
          <p:cNvPr id="8194" name="Picture 2" descr="https://www.thermofisher.com/us/en/home/life-science/protein-biology/protein-biology-learning-center/protein-biology-resource-library/pierce-protein-methods/overview-crosslinking-protein-modification/_jcr_content/MainParsys/image_f80e.img.gif/14376572260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83" y="3709116"/>
            <a:ext cx="6399233" cy="249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31988" y="3404382"/>
            <a:ext cx="2134772" cy="2798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4 types of structure:</a:t>
            </a:r>
          </a:p>
          <a:p>
            <a:r>
              <a:rPr lang="en-US" sz="3200" dirty="0"/>
              <a:t>4</a:t>
            </a:r>
            <a:r>
              <a:rPr lang="en-US" sz="3200" dirty="0" smtClean="0"/>
              <a:t> – Quaternary = multiple tertiary proteins combined to perform a larger function</a:t>
            </a:r>
            <a:endParaRPr lang="en-US" sz="3200" dirty="0"/>
          </a:p>
        </p:txBody>
      </p:sp>
      <p:pic>
        <p:nvPicPr>
          <p:cNvPr id="8194" name="Picture 2" descr="https://www.thermofisher.com/us/en/home/life-science/protein-biology/protein-biology-learning-center/protein-biology-resource-library/pierce-protein-methods/overview-crosslinking-protein-modification/_jcr_content/MainParsys/image_f80e.img.gif/14376572260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83" y="3709116"/>
            <a:ext cx="6399233" cy="249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3200" dirty="0"/>
              <a:t>Enzymes</a:t>
            </a:r>
          </a:p>
          <a:p>
            <a:pPr lvl="1"/>
            <a:r>
              <a:rPr lang="en-US" altLang="en-US" sz="3200" dirty="0"/>
              <a:t>Carry out chemical reactions (ex: digestion)</a:t>
            </a:r>
          </a:p>
          <a:p>
            <a:pPr lvl="1"/>
            <a:endParaRPr lang="en-US" alt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9" b="11513"/>
          <a:stretch>
            <a:fillRect/>
          </a:stretch>
        </p:blipFill>
        <p:spPr bwMode="auto">
          <a:xfrm>
            <a:off x="2999854" y="3308927"/>
            <a:ext cx="3198189" cy="256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65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Structural proteins</a:t>
            </a:r>
          </a:p>
          <a:p>
            <a:pPr lvl="1"/>
            <a:r>
              <a:rPr lang="en-US" altLang="en-US" sz="3600" dirty="0"/>
              <a:t>Hair, skin, nails</a:t>
            </a:r>
          </a:p>
          <a:p>
            <a:pPr lvl="1"/>
            <a:endParaRPr lang="en-US" altLang="en-US" sz="3600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266" y="3416915"/>
            <a:ext cx="3687186" cy="245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44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Immune proteins</a:t>
            </a:r>
          </a:p>
          <a:p>
            <a:pPr lvl="1"/>
            <a:r>
              <a:rPr lang="en-US" altLang="en-US" sz="3600" dirty="0"/>
              <a:t>Recognize foreign invaders</a:t>
            </a:r>
          </a:p>
          <a:p>
            <a:pPr lvl="1"/>
            <a:endParaRPr lang="en-US" altLang="en-US" sz="3600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541" y="3333859"/>
            <a:ext cx="3844636" cy="282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55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/>
              <a:t>Hormones</a:t>
            </a:r>
          </a:p>
          <a:p>
            <a:pPr lvl="1"/>
            <a:r>
              <a:rPr lang="en-US" altLang="en-US" sz="3600" dirty="0"/>
              <a:t>Signal bodily functions (ex: insulin)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93" y="3609979"/>
            <a:ext cx="5234132" cy="225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86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Hemoglobin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Not an enzyme.</a:t>
            </a:r>
          </a:p>
          <a:p>
            <a:r>
              <a:rPr lang="en-US" sz="3600" dirty="0" smtClean="0"/>
              <a:t>Carries oxygen in red blood cells.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91" y="3062408"/>
            <a:ext cx="3977917" cy="326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5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building blocks of proteins</a:t>
            </a:r>
          </a:p>
          <a:p>
            <a:r>
              <a:rPr lang="en-US" sz="3200" dirty="0" smtClean="0"/>
              <a:t>Amino acids are linked together to create a larger molecule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2754"/>
            <a:ext cx="9144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9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helps make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DNA code = the instructions for amino acid order</a:t>
            </a:r>
          </a:p>
          <a:p>
            <a:r>
              <a:rPr lang="en-US" sz="3200" dirty="0" smtClean="0"/>
              <a:t>Amino acid order = protein structure</a:t>
            </a:r>
          </a:p>
          <a:p>
            <a:endParaRPr lang="en-US" sz="3200" dirty="0"/>
          </a:p>
          <a:p>
            <a:r>
              <a:rPr lang="en-US" sz="3200" dirty="0" smtClean="0"/>
              <a:t>	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90" y="3625560"/>
            <a:ext cx="4608456" cy="258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0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383281" cy="40233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There are 20 different amino acids (AA)</a:t>
            </a:r>
          </a:p>
          <a:p>
            <a:r>
              <a:rPr lang="en-US" sz="3600" dirty="0" smtClean="0"/>
              <a:t>The human body has 100,000+ proteins!</a:t>
            </a:r>
            <a:endParaRPr lang="en-US" sz="3600" dirty="0"/>
          </a:p>
        </p:txBody>
      </p:sp>
      <p:pic>
        <p:nvPicPr>
          <p:cNvPr id="4098" name="Picture 2" descr="http://biology-forums.com/gallery/78685_26_05_13_6_58_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55" y="1941774"/>
            <a:ext cx="4492455" cy="40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383281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are 20 different amino acids (AA)</a:t>
            </a:r>
          </a:p>
          <a:p>
            <a:r>
              <a:rPr lang="en-US" sz="2800" dirty="0" smtClean="0"/>
              <a:t>The human body has 100,000+ proteins!</a:t>
            </a:r>
          </a:p>
          <a:p>
            <a:r>
              <a:rPr lang="en-US" sz="2800" dirty="0" smtClean="0"/>
              <a:t>*It’s how AA are combined that make the different proteins</a:t>
            </a:r>
            <a:endParaRPr lang="en-US" sz="2800" dirty="0"/>
          </a:p>
        </p:txBody>
      </p:sp>
      <p:pic>
        <p:nvPicPr>
          <p:cNvPr id="4098" name="Picture 2" descr="http://biology-forums.com/gallery/78685_26_05_13_6_58_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55" y="1941774"/>
            <a:ext cx="4492455" cy="40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0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819379" cy="4023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 parts:</a:t>
            </a:r>
          </a:p>
          <a:p>
            <a:pPr marL="0" indent="0">
              <a:buNone/>
            </a:pPr>
            <a:r>
              <a:rPr lang="en-US" sz="3200" dirty="0" smtClean="0"/>
              <a:t>1 – Amino group</a:t>
            </a:r>
          </a:p>
          <a:p>
            <a:endParaRPr lang="en-US" sz="3200" dirty="0"/>
          </a:p>
        </p:txBody>
      </p:sp>
      <p:pic>
        <p:nvPicPr>
          <p:cNvPr id="1026" name="Picture 2" descr="http://biology.drupalgardens.com/media/31/download/amino-acid-struct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8"/>
          <a:stretch/>
        </p:blipFill>
        <p:spPr bwMode="auto">
          <a:xfrm>
            <a:off x="4741642" y="2547446"/>
            <a:ext cx="4182225" cy="343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43003" y="4487594"/>
            <a:ext cx="1139483" cy="1702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3002" y="2335128"/>
            <a:ext cx="1139483" cy="1702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263012" y="1603499"/>
            <a:ext cx="1139483" cy="1702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75452" y="2983325"/>
            <a:ext cx="1348414" cy="2081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819379" cy="4023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 parts:</a:t>
            </a:r>
          </a:p>
          <a:p>
            <a:pPr marL="0" indent="0">
              <a:buNone/>
            </a:pPr>
            <a:r>
              <a:rPr lang="en-US" sz="3200" dirty="0" smtClean="0"/>
              <a:t>1 – Amino group</a:t>
            </a:r>
          </a:p>
          <a:p>
            <a:pPr marL="0" indent="0">
              <a:buNone/>
            </a:pPr>
            <a:r>
              <a:rPr lang="en-US" sz="3200" dirty="0" smtClean="0"/>
              <a:t>2 – Carboxyl group</a:t>
            </a:r>
          </a:p>
          <a:p>
            <a:endParaRPr lang="en-US" sz="3200" dirty="0"/>
          </a:p>
        </p:txBody>
      </p:sp>
      <p:pic>
        <p:nvPicPr>
          <p:cNvPr id="1026" name="Picture 2" descr="http://biology.drupalgardens.com/media/31/download/amino-acid-struct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8"/>
          <a:stretch/>
        </p:blipFill>
        <p:spPr bwMode="auto">
          <a:xfrm>
            <a:off x="4741642" y="2547446"/>
            <a:ext cx="4182225" cy="343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43003" y="4487594"/>
            <a:ext cx="1139483" cy="1702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3002" y="2335128"/>
            <a:ext cx="1139483" cy="1702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263012" y="1603499"/>
            <a:ext cx="1139483" cy="1702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1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819379" cy="4023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 parts:</a:t>
            </a:r>
          </a:p>
          <a:p>
            <a:pPr marL="0" indent="0">
              <a:buNone/>
            </a:pPr>
            <a:r>
              <a:rPr lang="en-US" sz="3200" dirty="0" smtClean="0"/>
              <a:t>1 – Amino group</a:t>
            </a:r>
          </a:p>
          <a:p>
            <a:pPr marL="0" indent="0">
              <a:buNone/>
            </a:pPr>
            <a:r>
              <a:rPr lang="en-US" sz="3200" dirty="0" smtClean="0"/>
              <a:t>2 – Carboxyl group</a:t>
            </a:r>
          </a:p>
          <a:p>
            <a:pPr marL="0" indent="0">
              <a:buNone/>
            </a:pPr>
            <a:r>
              <a:rPr lang="en-US" sz="3200" dirty="0" smtClean="0"/>
              <a:t>3 – Hydrogen</a:t>
            </a:r>
          </a:p>
          <a:p>
            <a:endParaRPr lang="en-US" sz="3200" dirty="0"/>
          </a:p>
        </p:txBody>
      </p:sp>
      <p:pic>
        <p:nvPicPr>
          <p:cNvPr id="1026" name="Picture 2" descr="http://biology.drupalgardens.com/media/31/download/amino-acid-struct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8"/>
          <a:stretch/>
        </p:blipFill>
        <p:spPr bwMode="auto">
          <a:xfrm>
            <a:off x="4741642" y="2547446"/>
            <a:ext cx="4182225" cy="343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43003" y="4487594"/>
            <a:ext cx="1139483" cy="1702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819379" cy="4023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 parts:</a:t>
            </a:r>
          </a:p>
          <a:p>
            <a:pPr marL="0" indent="0">
              <a:buNone/>
            </a:pPr>
            <a:r>
              <a:rPr lang="en-US" sz="3200" dirty="0" smtClean="0"/>
              <a:t>1 – Amino group</a:t>
            </a:r>
          </a:p>
          <a:p>
            <a:pPr marL="0" indent="0">
              <a:buNone/>
            </a:pPr>
            <a:r>
              <a:rPr lang="en-US" sz="3200" dirty="0" smtClean="0"/>
              <a:t>2 – Carboxyl group</a:t>
            </a:r>
          </a:p>
          <a:p>
            <a:pPr marL="0" indent="0">
              <a:buNone/>
            </a:pPr>
            <a:r>
              <a:rPr lang="en-US" sz="3200" dirty="0" smtClean="0"/>
              <a:t>3 – Hydrogen</a:t>
            </a:r>
          </a:p>
          <a:p>
            <a:pPr marL="0" indent="0">
              <a:buNone/>
            </a:pPr>
            <a:r>
              <a:rPr lang="en-US" sz="3200" dirty="0" smtClean="0"/>
              <a:t>4 – R group (unique to each amino acid)</a:t>
            </a:r>
          </a:p>
          <a:p>
            <a:endParaRPr lang="en-US" sz="3200" dirty="0"/>
          </a:p>
        </p:txBody>
      </p:sp>
      <p:pic>
        <p:nvPicPr>
          <p:cNvPr id="1026" name="Picture 2" descr="http://biology.drupalgardens.com/media/31/download/amino-acid-struct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8"/>
          <a:stretch/>
        </p:blipFill>
        <p:spPr bwMode="auto">
          <a:xfrm>
            <a:off x="4741642" y="2547446"/>
            <a:ext cx="4182225" cy="343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</TotalTime>
  <Words>298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Calibri Light</vt:lpstr>
      <vt:lpstr>Retrospect</vt:lpstr>
      <vt:lpstr>Amino Acids</vt:lpstr>
      <vt:lpstr>What are they?</vt:lpstr>
      <vt:lpstr>DNA helps make proteins</vt:lpstr>
      <vt:lpstr>Different types of AA</vt:lpstr>
      <vt:lpstr>Different types of AA</vt:lpstr>
      <vt:lpstr>Amino acid structure</vt:lpstr>
      <vt:lpstr>Amino acid structure</vt:lpstr>
      <vt:lpstr>Amino acid structure</vt:lpstr>
      <vt:lpstr>Amino acid structure</vt:lpstr>
      <vt:lpstr>Peptide Bonds</vt:lpstr>
      <vt:lpstr>Protein structure</vt:lpstr>
      <vt:lpstr>Protein structure</vt:lpstr>
      <vt:lpstr>Protein structure</vt:lpstr>
      <vt:lpstr>Protein structure</vt:lpstr>
      <vt:lpstr>Types of proteins</vt:lpstr>
      <vt:lpstr>Types of proteins</vt:lpstr>
      <vt:lpstr>Types of proteins</vt:lpstr>
      <vt:lpstr>Types of proteins</vt:lpstr>
      <vt:lpstr>Hemoglobin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</dc:title>
  <dc:creator>New System Setup</dc:creator>
  <cp:lastModifiedBy>Barksdale, Rachael</cp:lastModifiedBy>
  <cp:revision>26</cp:revision>
  <dcterms:created xsi:type="dcterms:W3CDTF">2015-10-27T15:15:20Z</dcterms:created>
  <dcterms:modified xsi:type="dcterms:W3CDTF">2016-09-12T18:32:25Z</dcterms:modified>
</cp:coreProperties>
</file>