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8" r:id="rId2"/>
    <p:sldId id="261" r:id="rId3"/>
    <p:sldId id="264" r:id="rId4"/>
    <p:sldId id="263" r:id="rId5"/>
    <p:sldId id="262" r:id="rId6"/>
    <p:sldId id="265" r:id="rId7"/>
    <p:sldId id="266" r:id="rId8"/>
    <p:sldId id="267" r:id="rId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34" autoAdjust="0"/>
  </p:normalViewPr>
  <p:slideViewPr>
    <p:cSldViewPr snapToGrid="0" snapToObjects="1">
      <p:cViewPr>
        <p:scale>
          <a:sx n="47" d="100"/>
          <a:sy n="47" d="100"/>
        </p:scale>
        <p:origin x="-1350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26C743C-5BA9-4E40-BEC3-09E81D486005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81611BC-4400-4A2C-86B6-E2E03984B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21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DNA </a:t>
            </a:r>
            <a:r>
              <a:rPr lang="en-US" dirty="0" err="1"/>
              <a:t>methylation</a:t>
            </a:r>
            <a:r>
              <a:rPr lang="en-US" dirty="0"/>
              <a:t> at promoter regions can impede target gene expression</a:t>
            </a:r>
            <a:endParaRPr lang="en-US" dirty="0">
              <a:solidFill>
                <a:schemeClr val="tx2"/>
              </a:solidFill>
            </a:endParaRPr>
          </a:p>
          <a:p>
            <a:pPr algn="just"/>
            <a:r>
              <a:rPr lang="en-US" dirty="0" err="1">
                <a:solidFill>
                  <a:schemeClr val="tx2"/>
                </a:solidFill>
              </a:rPr>
              <a:t>CpG</a:t>
            </a:r>
            <a:r>
              <a:rPr lang="en-US" dirty="0">
                <a:solidFill>
                  <a:schemeClr val="tx2"/>
                </a:solidFill>
              </a:rPr>
              <a:t> sites are regions of DNA where a cytosine nucleotide occurs next to a guanine nucleotide in the linear sequence of bases along its length. </a:t>
            </a:r>
          </a:p>
          <a:p>
            <a:pPr algn="just"/>
            <a:r>
              <a:rPr lang="en-US" dirty="0">
                <a:solidFill>
                  <a:schemeClr val="tx2"/>
                </a:solidFill>
              </a:rPr>
              <a:t>*"</a:t>
            </a:r>
            <a:r>
              <a:rPr lang="en-US" dirty="0" err="1">
                <a:solidFill>
                  <a:schemeClr val="tx2"/>
                </a:solidFill>
              </a:rPr>
              <a:t>CpG</a:t>
            </a:r>
            <a:r>
              <a:rPr lang="en-US" dirty="0">
                <a:solidFill>
                  <a:schemeClr val="tx2"/>
                </a:solidFill>
              </a:rPr>
              <a:t>" stands for cytosine and guanine separated by a phosphate (—C—phosphate—G—), which links the two nucleosides together in DNA.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DAF00-1394-2E4D-AF57-668CA574270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DNA </a:t>
            </a:r>
            <a:r>
              <a:rPr lang="en-US" dirty="0" err="1"/>
              <a:t>methylation</a:t>
            </a:r>
            <a:r>
              <a:rPr lang="en-US" dirty="0"/>
              <a:t> at promoter regions can impede target gene expression</a:t>
            </a:r>
            <a:endParaRPr lang="en-US" dirty="0">
              <a:solidFill>
                <a:schemeClr val="tx2"/>
              </a:solidFill>
            </a:endParaRPr>
          </a:p>
          <a:p>
            <a:pPr algn="just"/>
            <a:r>
              <a:rPr lang="en-US" dirty="0" err="1">
                <a:solidFill>
                  <a:schemeClr val="tx2"/>
                </a:solidFill>
              </a:rPr>
              <a:t>CpG</a:t>
            </a:r>
            <a:r>
              <a:rPr lang="en-US" dirty="0">
                <a:solidFill>
                  <a:schemeClr val="tx2"/>
                </a:solidFill>
              </a:rPr>
              <a:t> sites are regions of DNA where a cytosine nucleotide occurs next to a guanine nucleotide in the linear sequence of bases along its length. </a:t>
            </a:r>
          </a:p>
          <a:p>
            <a:pPr algn="just"/>
            <a:r>
              <a:rPr lang="en-US" dirty="0">
                <a:solidFill>
                  <a:schemeClr val="tx2"/>
                </a:solidFill>
              </a:rPr>
              <a:t>*"</a:t>
            </a:r>
            <a:r>
              <a:rPr lang="en-US" dirty="0" err="1">
                <a:solidFill>
                  <a:schemeClr val="tx2"/>
                </a:solidFill>
              </a:rPr>
              <a:t>CpG</a:t>
            </a:r>
            <a:r>
              <a:rPr lang="en-US" dirty="0">
                <a:solidFill>
                  <a:schemeClr val="tx2"/>
                </a:solidFill>
              </a:rPr>
              <a:t>" stands for cytosine and guanine separated by a phosphate (—C—phosphate—G—), which links the two nucleosides together in DNA.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DAF00-1394-2E4D-AF57-668CA574270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http://commonfund.nih.gov/epigenomics/epigeneticmechanisms.aspx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611BC-4400-4A2C-86B6-E2E03984B4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22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heat map shows 27 differentially methylated genes (y axis) in 17 individuals (x axis).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611BC-4400-4A2C-86B6-E2E03984B4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83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heat map shows 27 differentially methylated genes (y axis) in 17 individuals (x axis).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611BC-4400-4A2C-86B6-E2E03984B4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83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None/>
            </a:pPr>
            <a:r>
              <a:rPr lang="en-US" dirty="0" smtClean="0"/>
              <a:t>To</a:t>
            </a:r>
            <a:r>
              <a:rPr lang="en-US" baseline="0" dirty="0" smtClean="0"/>
              <a:t> look at the marks of babies DNA, we applied a…</a:t>
            </a:r>
          </a:p>
          <a:p>
            <a:pPr>
              <a:buFont typeface="Arial"/>
              <a:buNone/>
            </a:pPr>
            <a:endParaRPr lang="en-US" dirty="0" smtClean="0"/>
          </a:p>
          <a:p>
            <a:pPr>
              <a:buFont typeface="Arial"/>
              <a:buNone/>
            </a:pPr>
            <a:r>
              <a:rPr lang="en-US" baseline="0" dirty="0" smtClean="0"/>
              <a:t>DNA from the newborns’ umbilical cord blood to isolate and amplify the </a:t>
            </a:r>
            <a:r>
              <a:rPr lang="en-US" baseline="0" dirty="0" err="1" smtClean="0"/>
              <a:t>methylated</a:t>
            </a:r>
            <a:r>
              <a:rPr lang="en-US" baseline="0" dirty="0" smtClean="0"/>
              <a:t> DNA using a MIRA </a:t>
            </a:r>
          </a:p>
          <a:p>
            <a:pPr>
              <a:buFont typeface="Arial"/>
              <a:buNone/>
            </a:pPr>
            <a:r>
              <a:rPr lang="en-US" dirty="0" smtClean="0"/>
              <a:t>Essentially,</a:t>
            </a:r>
            <a:r>
              <a:rPr lang="en-US" baseline="0" dirty="0" smtClean="0"/>
              <a:t> w</a:t>
            </a:r>
            <a:r>
              <a:rPr lang="en-US" dirty="0" smtClean="0"/>
              <a:t>hat</a:t>
            </a:r>
            <a:r>
              <a:rPr lang="en-US" baseline="0" dirty="0" smtClean="0"/>
              <a:t> we’ve done is separated the </a:t>
            </a:r>
            <a:r>
              <a:rPr lang="en-US" baseline="0" dirty="0" err="1" smtClean="0"/>
              <a:t>methylated</a:t>
            </a:r>
            <a:r>
              <a:rPr lang="en-US" baseline="0" dirty="0" smtClean="0"/>
              <a:t> DNA and amplified it. Using microarray technology we can then identify the sites of </a:t>
            </a:r>
            <a:r>
              <a:rPr lang="en-US" baseline="0" dirty="0" err="1" smtClean="0"/>
              <a:t>methylated</a:t>
            </a:r>
            <a:r>
              <a:rPr lang="en-US" baseline="0" dirty="0" smtClean="0"/>
              <a:t> DNA at over 4.6 million sites throughout the genome. 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None/>
            </a:pPr>
            <a:r>
              <a:rPr lang="en-US" dirty="0" smtClean="0"/>
              <a:t>We then compared the </a:t>
            </a:r>
            <a:r>
              <a:rPr lang="en-US" dirty="0" err="1" smtClean="0"/>
              <a:t>methylation</a:t>
            </a:r>
            <a:r>
              <a:rPr lang="en-US" dirty="0" smtClean="0"/>
              <a:t> status between exposure groups. And what we found was…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DAF00-1394-2E4D-AF57-668CA574270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the heat map does not show fluorescence but rather uses shades of red or blue to depict the relative abundance of methylated sites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7D094-79C7-064D-A483-18D19ED12B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81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65B8-DBE4-3947-9BB4-3DDABFC9AF22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D31C-26E1-8540-BFE5-F70234F6B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65B8-DBE4-3947-9BB4-3DDABFC9AF22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D31C-26E1-8540-BFE5-F70234F6B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65B8-DBE4-3947-9BB4-3DDABFC9AF22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D31C-26E1-8540-BFE5-F70234F6B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65B8-DBE4-3947-9BB4-3DDABFC9AF22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D31C-26E1-8540-BFE5-F70234F6B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65B8-DBE4-3947-9BB4-3DDABFC9AF22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D31C-26E1-8540-BFE5-F70234F6B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65B8-DBE4-3947-9BB4-3DDABFC9AF22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D31C-26E1-8540-BFE5-F70234F6B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65B8-DBE4-3947-9BB4-3DDABFC9AF22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D31C-26E1-8540-BFE5-F70234F6B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65B8-DBE4-3947-9BB4-3DDABFC9AF22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D31C-26E1-8540-BFE5-F70234F6B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65B8-DBE4-3947-9BB4-3DDABFC9AF22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D31C-26E1-8540-BFE5-F70234F6B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65B8-DBE4-3947-9BB4-3DDABFC9AF22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D31C-26E1-8540-BFE5-F70234F6B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65B8-DBE4-3947-9BB4-3DDABFC9AF22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D31C-26E1-8540-BFE5-F70234F6B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665B8-DBE4-3947-9BB4-3DDABFC9AF22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0D31C-26E1-8540-BFE5-F70234F6B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3116" y="21894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Companion PowerPoint slide set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>DNA Methylation &amp; Cadmium Exposure</a:t>
            </a:r>
            <a:r>
              <a:rPr lang="en-US" b="1" i="1" dirty="0"/>
              <a:t> in utero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An Epigenetic Analysis Activity for Students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  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35120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This </a:t>
            </a:r>
            <a:r>
              <a:rPr lang="en-US" sz="2000" dirty="0" smtClean="0">
                <a:latin typeface="Garamond" panose="02020404030301010803" pitchFamily="18" charset="0"/>
              </a:rPr>
              <a:t>teacher slide set was </a:t>
            </a:r>
            <a:r>
              <a:rPr lang="en-US" sz="2000" dirty="0">
                <a:latin typeface="Garamond" panose="02020404030301010803" pitchFamily="18" charset="0"/>
              </a:rPr>
              <a:t>created by Dana Haine, MS, of the UNC </a:t>
            </a:r>
            <a:r>
              <a:rPr lang="en-US" sz="2000" dirty="0" smtClean="0">
                <a:latin typeface="Garamond" panose="02020404030301010803" pitchFamily="18" charset="0"/>
              </a:rPr>
              <a:t>Superfund Research Program, </a:t>
            </a:r>
            <a:r>
              <a:rPr lang="en-US" sz="2000" dirty="0">
                <a:latin typeface="Garamond" panose="02020404030301010803" pitchFamily="18" charset="0"/>
              </a:rPr>
              <a:t>which is funded by the National Institute of Environmental Health Sciences </a:t>
            </a:r>
            <a:r>
              <a:rPr lang="en-US" sz="2000" dirty="0">
                <a:latin typeface="Garamond" panose="02020404030301010803" pitchFamily="18" charset="0"/>
              </a:rPr>
              <a:t>(P42ES005948</a:t>
            </a:r>
            <a:r>
              <a:rPr lang="en-US" sz="2000" dirty="0" smtClean="0">
                <a:latin typeface="Garamond" panose="02020404030301010803" pitchFamily="18" charset="0"/>
              </a:rPr>
              <a:t>).</a:t>
            </a:r>
          </a:p>
          <a:p>
            <a:endParaRPr lang="en-US" sz="2000" dirty="0">
              <a:latin typeface="Garamond" panose="02020404030301010803" pitchFamily="18" charset="0"/>
            </a:endParaRPr>
          </a:p>
        </p:txBody>
      </p:sp>
      <p:pic>
        <p:nvPicPr>
          <p:cNvPr id="5" name="Picture 4" descr="S:\ERP Photos and Logos\Logos\SRP Logos\SRP_800x480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5486398"/>
            <a:ext cx="1905000" cy="1180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16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48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3100" b="1" dirty="0" smtClean="0">
                <a:solidFill>
                  <a:srgbClr val="FF0000"/>
                </a:solidFill>
              </a:rPr>
              <a:t>1) Changes to DNA </a:t>
            </a:r>
            <a:r>
              <a:rPr lang="en-US" sz="3100" b="1" dirty="0">
                <a:solidFill>
                  <a:srgbClr val="FF0000"/>
                </a:solidFill>
              </a:rPr>
              <a:t>Methylation </a:t>
            </a:r>
            <a:r>
              <a:rPr lang="en-US" sz="3100" b="1" dirty="0" smtClean="0">
                <a:solidFill>
                  <a:srgbClr val="FF0000"/>
                </a:solidFill>
              </a:rPr>
              <a:t>leads to </a:t>
            </a:r>
            <a:r>
              <a:rPr lang="en-US" sz="3100" b="1" dirty="0">
                <a:solidFill>
                  <a:srgbClr val="FF0000"/>
                </a:solidFill>
              </a:rPr>
              <a:t>gene silencing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703359" y="5756838"/>
            <a:ext cx="36576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703359" y="5452038"/>
            <a:ext cx="1524000" cy="381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</a:rPr>
              <a:t>Promoter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493233" y="4420690"/>
            <a:ext cx="914400" cy="4572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TF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" name="Bent Arrow 9"/>
          <p:cNvSpPr/>
          <p:nvPr/>
        </p:nvSpPr>
        <p:spPr>
          <a:xfrm>
            <a:off x="4989359" y="5375838"/>
            <a:ext cx="990600" cy="457200"/>
          </a:xfrm>
          <a:prstGeom prst="ben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67709" y="5147238"/>
            <a:ext cx="492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latin typeface="Arial" pitchFamily="34" charset="0"/>
              </a:rPr>
              <a:t>X</a:t>
            </a:r>
            <a:endParaRPr lang="en-US" sz="3600" dirty="0"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67673" y="5370051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Target gene </a:t>
            </a:r>
          </a:p>
          <a:p>
            <a:r>
              <a:rPr lang="en-US" dirty="0" smtClean="0">
                <a:latin typeface="Arial" pitchFamily="34" charset="0"/>
              </a:rPr>
              <a:t>not expressed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41358" y="3919122"/>
            <a:ext cx="6073929" cy="21159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7524" y="3895550"/>
            <a:ext cx="5694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</a:rPr>
              <a:t>Target gene </a:t>
            </a:r>
            <a:r>
              <a:rPr lang="en-US" sz="2000" b="1" dirty="0" smtClean="0">
                <a:latin typeface="Arial" pitchFamily="34" charset="0"/>
              </a:rPr>
              <a:t>inactivated  by </a:t>
            </a:r>
            <a:r>
              <a:rPr lang="en-US" sz="2000" b="1" dirty="0" err="1" smtClean="0">
                <a:latin typeface="Arial" pitchFamily="34" charset="0"/>
              </a:rPr>
              <a:t>hypermethylation</a:t>
            </a:r>
            <a:endParaRPr lang="en-US" sz="2000" b="1" dirty="0">
              <a:latin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10073" y="3198516"/>
            <a:ext cx="36576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710073" y="2893716"/>
            <a:ext cx="1524000" cy="381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</a:rPr>
              <a:t>Promoter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008159" y="2436516"/>
            <a:ext cx="914400" cy="4572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TF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" name="Bent Arrow 29"/>
          <p:cNvSpPr/>
          <p:nvPr/>
        </p:nvSpPr>
        <p:spPr>
          <a:xfrm>
            <a:off x="4996073" y="2817516"/>
            <a:ext cx="990600" cy="457200"/>
          </a:xfrm>
          <a:prstGeom prst="ben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99134" y="2893716"/>
            <a:ext cx="1462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 Target gene</a:t>
            </a:r>
          </a:p>
          <a:p>
            <a:r>
              <a:rPr lang="en-US" dirty="0" smtClean="0">
                <a:latin typeface="Arial" pitchFamily="34" charset="0"/>
              </a:rPr>
              <a:t>  expressed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41359" y="1256120"/>
            <a:ext cx="6073928" cy="22570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99569" y="1269347"/>
            <a:ext cx="459818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</a:rPr>
              <a:t>Target gene </a:t>
            </a:r>
            <a:r>
              <a:rPr lang="en-US" sz="2000" b="1" dirty="0" smtClean="0">
                <a:latin typeface="Arial" pitchFamily="34" charset="0"/>
              </a:rPr>
              <a:t>expressed in normal cell</a:t>
            </a:r>
          </a:p>
          <a:p>
            <a:r>
              <a:rPr lang="en-US" sz="2000" i="1" dirty="0" smtClean="0">
                <a:latin typeface="Arial" pitchFamily="34" charset="0"/>
              </a:rPr>
              <a:t>                   e.g</a:t>
            </a:r>
            <a:r>
              <a:rPr lang="en-US" sz="2000" i="1" dirty="0">
                <a:latin typeface="Arial" pitchFamily="34" charset="0"/>
              </a:rPr>
              <a:t>., </a:t>
            </a:r>
            <a:r>
              <a:rPr lang="en-US" sz="2000" i="1" dirty="0" smtClean="0">
                <a:latin typeface="Arial" pitchFamily="34" charset="0"/>
              </a:rPr>
              <a:t>tumor </a:t>
            </a:r>
            <a:r>
              <a:rPr lang="en-US" sz="2000" i="1" dirty="0" err="1" smtClean="0">
                <a:latin typeface="Arial" pitchFamily="34" charset="0"/>
              </a:rPr>
              <a:t>suppresor</a:t>
            </a:r>
            <a:r>
              <a:rPr lang="en-US" sz="2000" i="1" dirty="0" smtClean="0">
                <a:latin typeface="Arial" pitchFamily="34" charset="0"/>
              </a:rPr>
              <a:t> gene</a:t>
            </a:r>
            <a:endParaRPr lang="en-US" sz="2000" i="1" dirty="0">
              <a:latin typeface="Arial" pitchFamily="34" charset="0"/>
            </a:endParaRPr>
          </a:p>
          <a:p>
            <a:endParaRPr lang="en-US" sz="2800" b="1" dirty="0">
              <a:latin typeface="Arial" pitchFamily="34" charset="0"/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191B-7633-3F4A-B90C-F6BFC7A70CA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632" y="1700234"/>
            <a:ext cx="106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Normal State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51632" y="4105546"/>
            <a:ext cx="15373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Disease State arising from Epigenetic Modification</a:t>
            </a:r>
            <a:endParaRPr lang="en-US" sz="20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2711143" y="5021607"/>
            <a:ext cx="1471365" cy="534429"/>
            <a:chOff x="2710073" y="4612809"/>
            <a:chExt cx="1471365" cy="534429"/>
          </a:xfrm>
        </p:grpSpPr>
        <p:pic>
          <p:nvPicPr>
            <p:cNvPr id="37" name="Picture 36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0073" y="4614626"/>
              <a:ext cx="620295" cy="532612"/>
            </a:xfrm>
            <a:prstGeom prst="rect">
              <a:avLst/>
            </a:prstGeom>
            <a:noFill/>
          </p:spPr>
        </p:pic>
        <p:pic>
          <p:nvPicPr>
            <p:cNvPr id="38" name="Picture 37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1143" y="4612809"/>
              <a:ext cx="620295" cy="53261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06466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117" y="-82026"/>
            <a:ext cx="8987883" cy="1143000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solidFill>
                  <a:srgbClr val="FF0000"/>
                </a:solidFill>
              </a:rPr>
              <a:t>2) Changes to DNA Methylation leads to gene activation</a:t>
            </a:r>
            <a:endParaRPr lang="en-US" sz="31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3359" y="5756838"/>
            <a:ext cx="36576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703359" y="5452038"/>
            <a:ext cx="1524000" cy="381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</a:rPr>
              <a:t>Promoter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360232" y="5008270"/>
            <a:ext cx="914400" cy="4572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TF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" name="Bent Arrow 9"/>
          <p:cNvSpPr/>
          <p:nvPr/>
        </p:nvSpPr>
        <p:spPr>
          <a:xfrm>
            <a:off x="4989359" y="5375838"/>
            <a:ext cx="990600" cy="457200"/>
          </a:xfrm>
          <a:prstGeom prst="ben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72938" y="2613194"/>
            <a:ext cx="492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latin typeface="Arial" pitchFamily="34" charset="0"/>
              </a:rPr>
              <a:t>X</a:t>
            </a:r>
            <a:endParaRPr lang="en-US" sz="3600" dirty="0"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30618" y="5433672"/>
            <a:ext cx="1467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Target gene </a:t>
            </a:r>
          </a:p>
          <a:p>
            <a:r>
              <a:rPr lang="en-US" dirty="0">
                <a:latin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</a:rPr>
              <a:t>expressed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63623" y="3919121"/>
            <a:ext cx="6313671" cy="21159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15086" y="3923469"/>
            <a:ext cx="52826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</a:rPr>
              <a:t>Target gene </a:t>
            </a:r>
            <a:r>
              <a:rPr lang="en-US" sz="2000" b="1" dirty="0" smtClean="0">
                <a:latin typeface="Arial" pitchFamily="34" charset="0"/>
              </a:rPr>
              <a:t>activated by </a:t>
            </a:r>
            <a:r>
              <a:rPr lang="en-US" sz="2000" b="1" dirty="0" err="1" smtClean="0">
                <a:latin typeface="Arial" pitchFamily="34" charset="0"/>
              </a:rPr>
              <a:t>hypomethylation</a:t>
            </a:r>
            <a:r>
              <a:rPr lang="en-US" sz="2000" b="1" dirty="0">
                <a:latin typeface="Arial" pitchFamily="34" charset="0"/>
              </a:rPr>
              <a:t> </a:t>
            </a:r>
            <a:endParaRPr lang="en-US" sz="2000" b="1" dirty="0" smtClean="0">
              <a:latin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</a:rPr>
              <a:t>                                          or </a:t>
            </a:r>
            <a:r>
              <a:rPr lang="en-US" sz="2000" b="1" dirty="0" err="1" smtClean="0">
                <a:latin typeface="Arial" pitchFamily="34" charset="0"/>
              </a:rPr>
              <a:t>demethylation</a:t>
            </a:r>
            <a:endParaRPr lang="en-US" sz="2000" i="1" dirty="0">
              <a:latin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10073" y="3198516"/>
            <a:ext cx="36576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710073" y="2893716"/>
            <a:ext cx="1524000" cy="381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</a:rPr>
              <a:t>Promoter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941359" y="1621632"/>
            <a:ext cx="914400" cy="4572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TF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" name="Bent Arrow 29"/>
          <p:cNvSpPr/>
          <p:nvPr/>
        </p:nvSpPr>
        <p:spPr>
          <a:xfrm>
            <a:off x="4996073" y="2817516"/>
            <a:ext cx="990600" cy="457200"/>
          </a:xfrm>
          <a:prstGeom prst="ben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15273" y="2893716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 Target gene</a:t>
            </a:r>
          </a:p>
          <a:p>
            <a:r>
              <a:rPr lang="en-US" dirty="0">
                <a:latin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</a:rPr>
              <a:t> not expressed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63624" y="1256120"/>
            <a:ext cx="6313670" cy="22570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11245" y="1256120"/>
            <a:ext cx="4513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itchFamily="34" charset="0"/>
              </a:rPr>
              <a:t>Target gene </a:t>
            </a:r>
            <a:r>
              <a:rPr lang="en-US" sz="2000" b="1" dirty="0" smtClean="0">
                <a:latin typeface="Arial" pitchFamily="34" charset="0"/>
              </a:rPr>
              <a:t>silenced by methylation</a:t>
            </a:r>
            <a:endParaRPr lang="en-US" sz="2000" b="1" dirty="0">
              <a:latin typeface="Arial" pitchFamily="34" charset="0"/>
            </a:endParaRPr>
          </a:p>
          <a:p>
            <a:pPr algn="ctr"/>
            <a:r>
              <a:rPr lang="en-US" sz="2000" i="1" dirty="0" smtClean="0">
                <a:latin typeface="Arial" pitchFamily="34" charset="0"/>
              </a:rPr>
              <a:t>                                    e.g</a:t>
            </a:r>
            <a:r>
              <a:rPr lang="en-US" sz="2000" i="1" dirty="0">
                <a:latin typeface="Arial" pitchFamily="34" charset="0"/>
              </a:rPr>
              <a:t>., </a:t>
            </a:r>
            <a:r>
              <a:rPr lang="en-US" sz="2000" i="1" dirty="0" smtClean="0">
                <a:latin typeface="Arial" pitchFamily="34" charset="0"/>
              </a:rPr>
              <a:t>oncogene</a:t>
            </a:r>
            <a:endParaRPr lang="en-US" sz="2000" i="1" dirty="0">
              <a:latin typeface="Arial" pitchFamily="34" charset="0"/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191B-7633-3F4A-B90C-F6BFC7A70CA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51632" y="1700234"/>
            <a:ext cx="106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Normal State</a:t>
            </a:r>
            <a:endParaRPr lang="en-US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51632" y="4105546"/>
            <a:ext cx="15373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Disease State arising from Epigenetic Modification</a:t>
            </a:r>
            <a:endParaRPr lang="en-US" sz="2000" b="1" dirty="0"/>
          </a:p>
        </p:txBody>
      </p:sp>
      <p:grpSp>
        <p:nvGrpSpPr>
          <p:cNvPr id="39" name="Group 38"/>
          <p:cNvGrpSpPr/>
          <p:nvPr/>
        </p:nvGrpSpPr>
        <p:grpSpPr>
          <a:xfrm>
            <a:off x="2656215" y="2448069"/>
            <a:ext cx="1471365" cy="534429"/>
            <a:chOff x="2710073" y="4612809"/>
            <a:chExt cx="1471365" cy="534429"/>
          </a:xfrm>
        </p:grpSpPr>
        <p:pic>
          <p:nvPicPr>
            <p:cNvPr id="42" name="Picture 41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0073" y="4614626"/>
              <a:ext cx="620295" cy="532612"/>
            </a:xfrm>
            <a:prstGeom prst="rect">
              <a:avLst/>
            </a:prstGeom>
            <a:noFill/>
          </p:spPr>
        </p:pic>
        <p:pic>
          <p:nvPicPr>
            <p:cNvPr id="43" name="Picture 42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1143" y="4612809"/>
              <a:ext cx="620295" cy="532612"/>
            </a:xfrm>
            <a:prstGeom prst="rect">
              <a:avLst/>
            </a:prstGeom>
            <a:noFill/>
          </p:spPr>
        </p:pic>
      </p:grpSp>
      <p:pic>
        <p:nvPicPr>
          <p:cNvPr id="47" name="Picture 4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298" y="5003781"/>
            <a:ext cx="620295" cy="532612"/>
          </a:xfrm>
          <a:prstGeom prst="rect">
            <a:avLst/>
          </a:prstGeom>
          <a:noFill/>
        </p:spPr>
      </p:pic>
      <p:pic>
        <p:nvPicPr>
          <p:cNvPr id="49" name="Picture 4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211" y="4449237"/>
            <a:ext cx="620295" cy="532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10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" y="267629"/>
            <a:ext cx="9141701" cy="633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94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66" y="6525009"/>
            <a:ext cx="1232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(Fry, </a:t>
            </a:r>
            <a:r>
              <a:rPr lang="en-US" dirty="0" smtClean="0"/>
              <a:t>2011) 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-76118" y="347660"/>
            <a:ext cx="9245601" cy="6177349"/>
            <a:chOff x="-24662" y="347660"/>
            <a:chExt cx="9245601" cy="6177349"/>
          </a:xfrm>
        </p:grpSpPr>
        <p:sp>
          <p:nvSpPr>
            <p:cNvPr id="9" name="Double Brace 8"/>
            <p:cNvSpPr/>
            <p:nvPr/>
          </p:nvSpPr>
          <p:spPr>
            <a:xfrm rot="5400000">
              <a:off x="5258567" y="4533151"/>
              <a:ext cx="847556" cy="2327774"/>
            </a:xfrm>
            <a:prstGeom prst="bracePair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uble Brace 11"/>
            <p:cNvSpPr/>
            <p:nvPr/>
          </p:nvSpPr>
          <p:spPr>
            <a:xfrm rot="5400000">
              <a:off x="2979283" y="4621466"/>
              <a:ext cx="847556" cy="2104104"/>
            </a:xfrm>
            <a:prstGeom prst="bracePair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51009" y="5416088"/>
              <a:ext cx="447109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81036" y="6122034"/>
              <a:ext cx="2067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Lower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44796" y="6087376"/>
              <a:ext cx="2067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Higher</a:t>
              </a:r>
            </a:p>
          </p:txBody>
        </p:sp>
        <p:pic>
          <p:nvPicPr>
            <p:cNvPr id="6" name="Picture 5" descr="7.6 Heatmap_NoLog2_MeanStd.jpeg"/>
            <p:cNvPicPr>
              <a:picLocks noChangeAspect="1"/>
            </p:cNvPicPr>
            <p:nvPr/>
          </p:nvPicPr>
          <p:blipFill>
            <a:blip r:embed="rId3"/>
            <a:srcRect l="56842" t="92962" b="3646"/>
            <a:stretch>
              <a:fillRect/>
            </a:stretch>
          </p:blipFill>
          <p:spPr>
            <a:xfrm rot="16200000">
              <a:off x="6238536" y="3139315"/>
              <a:ext cx="3566570" cy="32371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933207" y="975235"/>
              <a:ext cx="21900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Times New Roman"/>
                  <a:cs typeface="Times New Roman"/>
                </a:rPr>
                <a:t>Hypermethylation</a:t>
              </a:r>
              <a:endParaRPr lang="en-US" sz="2000" b="1" dirty="0" smtClean="0">
                <a:latin typeface="Times New Roman"/>
                <a:cs typeface="Times New Roman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78846" y="5118118"/>
              <a:ext cx="20906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Times New Roman"/>
                  <a:cs typeface="Times New Roman"/>
                </a:rPr>
                <a:t>H</a:t>
              </a:r>
              <a:r>
                <a:rPr lang="en-US" sz="2000" b="1" dirty="0" err="1" smtClean="0">
                  <a:latin typeface="Times New Roman"/>
                  <a:cs typeface="Times New Roman"/>
                </a:rPr>
                <a:t>ypomethylation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31869" y="359440"/>
              <a:ext cx="17424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Cadmium Level: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19" name="Right Triangle 18"/>
            <p:cNvSpPr/>
            <p:nvPr/>
          </p:nvSpPr>
          <p:spPr>
            <a:xfrm>
              <a:off x="2364536" y="347660"/>
              <a:ext cx="4474159" cy="258371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24662" y="6155677"/>
              <a:ext cx="2919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Cadmium Exposure Group:</a:t>
              </a:r>
            </a:p>
          </p:txBody>
        </p:sp>
        <p:pic>
          <p:nvPicPr>
            <p:cNvPr id="15" name="Picture 14" descr="Heatmap_27Genes.jpeg"/>
            <p:cNvPicPr>
              <a:picLocks noChangeAspect="1"/>
            </p:cNvPicPr>
            <p:nvPr/>
          </p:nvPicPr>
          <p:blipFill>
            <a:blip r:embed="rId4"/>
            <a:srcRect t="12630" r="12308" b="12353"/>
            <a:stretch>
              <a:fillRect/>
            </a:stretch>
          </p:blipFill>
          <p:spPr>
            <a:xfrm>
              <a:off x="1575649" y="728772"/>
              <a:ext cx="5284922" cy="514480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399799" y="728772"/>
              <a:ext cx="914400" cy="53359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40000" dist="23000" dir="5400000" rotWithShape="0">
                <a:schemeClr val="bg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7085243" y="1394415"/>
              <a:ext cx="1885950" cy="683425"/>
            </a:xfrm>
            <a:prstGeom prst="triangle">
              <a:avLst>
                <a:gd name="adj" fmla="val 47727"/>
              </a:avLst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  <a:lumMod val="52000"/>
                  </a:srgbClr>
                </a:gs>
                <a:gs pos="26000">
                  <a:srgbClr val="C00000">
                    <a:shade val="67500"/>
                    <a:satMod val="115000"/>
                  </a:srgbClr>
                </a:gs>
                <a:gs pos="53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7133838" y="4434693"/>
              <a:ext cx="1885950" cy="683425"/>
            </a:xfrm>
            <a:prstGeom prst="triangle">
              <a:avLst>
                <a:gd name="adj" fmla="val 47727"/>
              </a:avLst>
            </a:prstGeom>
            <a:gradFill flip="none" rotWithShape="1">
              <a:gsLst>
                <a:gs pos="0">
                  <a:srgbClr val="3333FF">
                    <a:shade val="30000"/>
                    <a:satMod val="115000"/>
                  </a:srgbClr>
                </a:gs>
                <a:gs pos="25000">
                  <a:srgbClr val="3333FF">
                    <a:shade val="67500"/>
                    <a:satMod val="115000"/>
                    <a:lumMod val="24000"/>
                  </a:srgbClr>
                </a:gs>
                <a:gs pos="100000">
                  <a:srgbClr val="3333FF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24164" y="3101116"/>
              <a:ext cx="10967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horndale for VST" pitchFamily="18" charset="0"/>
                </a:rPr>
                <a:t>Average</a:t>
              </a:r>
              <a:endParaRPr lang="en-US" sz="2000" b="1" dirty="0">
                <a:latin typeface="Thorndale for VST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457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66" y="6525009"/>
            <a:ext cx="2479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(Fry, </a:t>
            </a:r>
            <a:r>
              <a:rPr lang="en-US" dirty="0" smtClean="0"/>
              <a:t>2011. Unpublished)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-76118" y="101069"/>
            <a:ext cx="9245601" cy="6423940"/>
            <a:chOff x="-24662" y="101069"/>
            <a:chExt cx="9245601" cy="6423940"/>
          </a:xfrm>
        </p:grpSpPr>
        <p:sp>
          <p:nvSpPr>
            <p:cNvPr id="9" name="Double Brace 8"/>
            <p:cNvSpPr/>
            <p:nvPr/>
          </p:nvSpPr>
          <p:spPr>
            <a:xfrm rot="5400000">
              <a:off x="5258567" y="4533151"/>
              <a:ext cx="847556" cy="2327774"/>
            </a:xfrm>
            <a:prstGeom prst="bracePair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uble Brace 11"/>
            <p:cNvSpPr/>
            <p:nvPr/>
          </p:nvSpPr>
          <p:spPr>
            <a:xfrm rot="5400000">
              <a:off x="2979283" y="4621466"/>
              <a:ext cx="847556" cy="2104104"/>
            </a:xfrm>
            <a:prstGeom prst="bracePair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51009" y="5416088"/>
              <a:ext cx="447109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81036" y="6122034"/>
              <a:ext cx="2067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Lower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44796" y="6087376"/>
              <a:ext cx="2067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Higher</a:t>
              </a:r>
            </a:p>
          </p:txBody>
        </p:sp>
        <p:pic>
          <p:nvPicPr>
            <p:cNvPr id="6" name="Picture 5" descr="7.6 Heatmap_NoLog2_MeanStd.jpeg"/>
            <p:cNvPicPr>
              <a:picLocks noChangeAspect="1"/>
            </p:cNvPicPr>
            <p:nvPr/>
          </p:nvPicPr>
          <p:blipFill>
            <a:blip r:embed="rId3"/>
            <a:srcRect l="56842" t="92962" b="3646"/>
            <a:stretch>
              <a:fillRect/>
            </a:stretch>
          </p:blipFill>
          <p:spPr>
            <a:xfrm rot="16200000">
              <a:off x="6238536" y="3139315"/>
              <a:ext cx="3566570" cy="32371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933207" y="975235"/>
              <a:ext cx="21900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Times New Roman"/>
                  <a:cs typeface="Times New Roman"/>
                </a:rPr>
                <a:t>Hypermethylation</a:t>
              </a:r>
              <a:endParaRPr lang="en-US" sz="2000" b="1" dirty="0" smtClean="0">
                <a:latin typeface="Times New Roman"/>
                <a:cs typeface="Times New Roman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78846" y="5118118"/>
              <a:ext cx="20906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Times New Roman"/>
                  <a:cs typeface="Times New Roman"/>
                </a:rPr>
                <a:t>H</a:t>
              </a:r>
              <a:r>
                <a:rPr lang="en-US" sz="2000" b="1" dirty="0" err="1" smtClean="0">
                  <a:latin typeface="Times New Roman"/>
                  <a:cs typeface="Times New Roman"/>
                </a:rPr>
                <a:t>ypomethylation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4669" y="101069"/>
              <a:ext cx="180049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Blood</a:t>
              </a:r>
            </a:p>
            <a:p>
              <a:r>
                <a:rPr lang="en-US" dirty="0" smtClean="0">
                  <a:latin typeface="Times New Roman"/>
                  <a:cs typeface="Times New Roman"/>
                </a:rPr>
                <a:t>Cadmium Level: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19" name="Right Triangle 18"/>
            <p:cNvSpPr/>
            <p:nvPr/>
          </p:nvSpPr>
          <p:spPr>
            <a:xfrm>
              <a:off x="2386412" y="101069"/>
              <a:ext cx="4474159" cy="258371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24662" y="6155677"/>
              <a:ext cx="2919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Cadmium Exposure Group:</a:t>
              </a:r>
            </a:p>
          </p:txBody>
        </p:sp>
        <p:pic>
          <p:nvPicPr>
            <p:cNvPr id="15" name="Picture 14" descr="Heatmap_27Genes.jpeg"/>
            <p:cNvPicPr>
              <a:picLocks noChangeAspect="1"/>
            </p:cNvPicPr>
            <p:nvPr/>
          </p:nvPicPr>
          <p:blipFill>
            <a:blip r:embed="rId4"/>
            <a:srcRect t="12630" r="12308" b="12353"/>
            <a:stretch>
              <a:fillRect/>
            </a:stretch>
          </p:blipFill>
          <p:spPr>
            <a:xfrm>
              <a:off x="1575649" y="728772"/>
              <a:ext cx="5284922" cy="514480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399799" y="728772"/>
              <a:ext cx="914400" cy="53359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40000" dist="23000" dir="5400000" rotWithShape="0">
                <a:schemeClr val="bg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7085243" y="1394415"/>
              <a:ext cx="1885950" cy="683425"/>
            </a:xfrm>
            <a:prstGeom prst="triangle">
              <a:avLst>
                <a:gd name="adj" fmla="val 47727"/>
              </a:avLst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  <a:lumMod val="52000"/>
                  </a:srgbClr>
                </a:gs>
                <a:gs pos="26000">
                  <a:srgbClr val="C00000">
                    <a:shade val="67500"/>
                    <a:satMod val="115000"/>
                  </a:srgbClr>
                </a:gs>
                <a:gs pos="53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7133838" y="4434693"/>
              <a:ext cx="1885950" cy="683425"/>
            </a:xfrm>
            <a:prstGeom prst="triangle">
              <a:avLst>
                <a:gd name="adj" fmla="val 47727"/>
              </a:avLst>
            </a:prstGeom>
            <a:gradFill flip="none" rotWithShape="1">
              <a:gsLst>
                <a:gs pos="0">
                  <a:srgbClr val="3333FF">
                    <a:shade val="30000"/>
                    <a:satMod val="115000"/>
                  </a:srgbClr>
                </a:gs>
                <a:gs pos="25000">
                  <a:srgbClr val="3333FF">
                    <a:shade val="67500"/>
                    <a:satMod val="115000"/>
                    <a:lumMod val="24000"/>
                  </a:srgbClr>
                </a:gs>
                <a:gs pos="100000">
                  <a:srgbClr val="3333FF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24164" y="3101116"/>
              <a:ext cx="10967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horndale for VST" pitchFamily="18" charset="0"/>
                </a:rPr>
                <a:t>Average</a:t>
              </a:r>
              <a:endParaRPr lang="en-US" sz="2000" b="1" dirty="0">
                <a:latin typeface="Thorndale for VST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965660" y="343111"/>
            <a:ext cx="1207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&lt;0.08 µg/L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262971" y="343322"/>
            <a:ext cx="1092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1.11 µg/L</a:t>
            </a:r>
            <a:endParaRPr lang="en-US" b="1" dirty="0"/>
          </a:p>
        </p:txBody>
      </p:sp>
      <p:sp>
        <p:nvSpPr>
          <p:cNvPr id="7" name="Left Brace 6"/>
          <p:cNvSpPr/>
          <p:nvPr/>
        </p:nvSpPr>
        <p:spPr>
          <a:xfrm>
            <a:off x="1965660" y="4963886"/>
            <a:ext cx="270657" cy="90968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/>
          <p:cNvSpPr/>
          <p:nvPr/>
        </p:nvSpPr>
        <p:spPr>
          <a:xfrm>
            <a:off x="1946516" y="728772"/>
            <a:ext cx="289801" cy="404763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40055" y="5265200"/>
            <a:ext cx="1506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Rows 1-5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0228" y="2567922"/>
            <a:ext cx="1506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Rows 6-27</a:t>
            </a:r>
          </a:p>
        </p:txBody>
      </p:sp>
    </p:spTree>
    <p:extLst>
      <p:ext uri="{BB962C8B-B14F-4D97-AF65-F5344CB8AC3E}">
        <p14:creationId xmlns:p14="http://schemas.microsoft.com/office/powerpoint/2010/main" val="362626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10477" y="265894"/>
            <a:ext cx="9176656" cy="1143000"/>
          </a:xfrm>
        </p:spPr>
        <p:txBody>
          <a:bodyPr>
            <a:noAutofit/>
          </a:bodyPr>
          <a:lstStyle/>
          <a:p>
            <a:r>
              <a:rPr lang="en-US" sz="3600" dirty="0"/>
              <a:t>DNA from newborn cord blood was isolated then amplified using methylated </a:t>
            </a:r>
            <a:r>
              <a:rPr lang="en-US" sz="3600" dirty="0" err="1"/>
              <a:t>CpG</a:t>
            </a:r>
            <a:r>
              <a:rPr lang="en-US" sz="3600" dirty="0"/>
              <a:t> island recovery assay (MIRA). 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13601700" y="27900844"/>
            <a:ext cx="8072966" cy="5919787"/>
          </a:xfrm>
          <a:prstGeom prst="rect">
            <a:avLst/>
          </a:prstGeom>
        </p:spPr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endParaRPr lang="en-US" dirty="0"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8544863" y="3993973"/>
            <a:ext cx="3962400" cy="198899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2"/>
              </a:solidFill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191B-7633-3F4A-B90C-F6BFC7A70CA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4705" y="6350227"/>
            <a:ext cx="8609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http://www.activemotif.com/catalog/43/methylcollector-methylcollector-ultra.html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54" y="1979293"/>
            <a:ext cx="4723517" cy="354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47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cm.edu/cms_web/110/400px-ChIP-on-chip_wet-l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980" y="1299228"/>
            <a:ext cx="6820204" cy="431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42741" y="6367362"/>
            <a:ext cx="5301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Adapted from http</a:t>
            </a:r>
            <a:r>
              <a:rPr lang="en-US" dirty="0"/>
              <a:t>://www.bcm.edu/garp/?pmid=4660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543" y="5148942"/>
            <a:ext cx="1756922" cy="170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716258" y="4994197"/>
            <a:ext cx="781476" cy="6188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716258" y="5978659"/>
            <a:ext cx="1921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Heat map analysis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01979" y="1256212"/>
            <a:ext cx="7237109" cy="10586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42741" y="546999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rgbClr val="000000"/>
                </a:solidFill>
              </a:rPr>
              <a:t>Affymetrix</a:t>
            </a:r>
            <a:r>
              <a:rPr lang="en-US" dirty="0">
                <a:solidFill>
                  <a:srgbClr val="000000"/>
                </a:solidFill>
              </a:rPr>
              <a:t> Human Promoter 1.0R arrays which represent ~59 percent of known </a:t>
            </a:r>
            <a:r>
              <a:rPr lang="en-US" dirty="0" err="1">
                <a:solidFill>
                  <a:srgbClr val="000000"/>
                </a:solidFill>
              </a:rPr>
              <a:t>CpG</a:t>
            </a:r>
            <a:r>
              <a:rPr lang="en-US" dirty="0">
                <a:solidFill>
                  <a:srgbClr val="000000"/>
                </a:solidFill>
              </a:rPr>
              <a:t> islands (4.6 million sites; 14,362 </a:t>
            </a:r>
            <a:r>
              <a:rPr lang="en-US" dirty="0" err="1">
                <a:solidFill>
                  <a:srgbClr val="000000"/>
                </a:solidFill>
              </a:rPr>
              <a:t>CpG</a:t>
            </a:r>
            <a:r>
              <a:rPr lang="en-US" dirty="0">
                <a:solidFill>
                  <a:srgbClr val="000000"/>
                </a:solidFill>
              </a:rPr>
              <a:t> islands)</a:t>
            </a:r>
          </a:p>
        </p:txBody>
      </p:sp>
      <p:sp>
        <p:nvSpPr>
          <p:cNvPr id="9" name="Rectangle 8"/>
          <p:cNvSpPr/>
          <p:nvPr/>
        </p:nvSpPr>
        <p:spPr>
          <a:xfrm>
            <a:off x="98474" y="144084"/>
            <a:ext cx="8932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/>
              <a:t>M</a:t>
            </a:r>
            <a:r>
              <a:rPr lang="en-US" sz="3600" i="1" dirty="0" smtClean="0"/>
              <a:t>icroarray analysis</a:t>
            </a:r>
            <a:r>
              <a:rPr lang="en-US" sz="3600" dirty="0" smtClean="0"/>
              <a:t> was used to determine which genes exhibited </a:t>
            </a:r>
            <a:r>
              <a:rPr lang="en-US" sz="3600" dirty="0"/>
              <a:t>differential methylation in response to </a:t>
            </a:r>
            <a:r>
              <a:rPr lang="en-US" sz="3600" dirty="0" smtClean="0"/>
              <a:t>Cadmium </a:t>
            </a:r>
            <a:r>
              <a:rPr lang="en-US" sz="3600" dirty="0"/>
              <a:t>exposure</a:t>
            </a:r>
          </a:p>
        </p:txBody>
      </p:sp>
      <p:grpSp>
        <p:nvGrpSpPr>
          <p:cNvPr id="17" name="Group 13"/>
          <p:cNvGrpSpPr/>
          <p:nvPr/>
        </p:nvGrpSpPr>
        <p:grpSpPr>
          <a:xfrm>
            <a:off x="6714360" y="1347270"/>
            <a:ext cx="1591994" cy="1201203"/>
            <a:chOff x="304800" y="2683324"/>
            <a:chExt cx="4419600" cy="4120055"/>
          </a:xfrm>
        </p:grpSpPr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5519" y="4010183"/>
              <a:ext cx="3657599" cy="1843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304800" y="2683324"/>
              <a:ext cx="4419600" cy="41200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447652" y="2056542"/>
            <a:ext cx="2045718" cy="431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190274" y="163345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0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521</Words>
  <Application>Microsoft Office PowerPoint</Application>
  <PresentationFormat>On-screen Show (4:3)</PresentationFormat>
  <Paragraphs>89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Companion PowerPoint slide set  DNA Methylation &amp; Cadmium Exposure in utero An Epigenetic Analysis Activity for Students       </vt:lpstr>
      <vt:lpstr> 1) Changes to DNA Methylation leads to gene silencing</vt:lpstr>
      <vt:lpstr>2) Changes to DNA Methylation leads to gene activation</vt:lpstr>
      <vt:lpstr>PowerPoint Presentation</vt:lpstr>
      <vt:lpstr>PowerPoint Presentation</vt:lpstr>
      <vt:lpstr>PowerPoint Presentation</vt:lpstr>
      <vt:lpstr>DNA from newborn cord blood was isolated then amplified using methylated CpG island recovery assay (MIRA). </vt:lpstr>
      <vt:lpstr>PowerPoint Presentation</vt:lpstr>
    </vt:vector>
  </TitlesOfParts>
  <Company>University of Wisconsin - Madison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Alison  Sanders</dc:creator>
  <cp:lastModifiedBy>Dana Haine</cp:lastModifiedBy>
  <cp:revision>28</cp:revision>
  <cp:lastPrinted>2013-11-19T15:49:52Z</cp:lastPrinted>
  <dcterms:created xsi:type="dcterms:W3CDTF">2012-05-01T19:25:33Z</dcterms:created>
  <dcterms:modified xsi:type="dcterms:W3CDTF">2014-07-11T15:39:32Z</dcterms:modified>
</cp:coreProperties>
</file>