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64" r:id="rId5"/>
    <p:sldId id="265" r:id="rId6"/>
    <p:sldId id="266" r:id="rId7"/>
    <p:sldId id="267" r:id="rId8"/>
    <p:sldId id="268" r:id="rId9"/>
    <p:sldId id="261" r:id="rId10"/>
    <p:sldId id="262" r:id="rId11"/>
    <p:sldId id="263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60" d="100"/>
          <a:sy n="60" d="100"/>
        </p:scale>
        <p:origin x="9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05A5-00B3-49BC-AA38-3A9785FC3A1B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3BA5-CD4E-4DD6-8065-465A98C28CD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925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05A5-00B3-49BC-AA38-3A9785FC3A1B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3BA5-CD4E-4DD6-8065-465A98C28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2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05A5-00B3-49BC-AA38-3A9785FC3A1B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3BA5-CD4E-4DD6-8065-465A98C28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05A5-00B3-49BC-AA38-3A9785FC3A1B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3BA5-CD4E-4DD6-8065-465A98C28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19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05A5-00B3-49BC-AA38-3A9785FC3A1B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3BA5-CD4E-4DD6-8065-465A98C28CD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272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05A5-00B3-49BC-AA38-3A9785FC3A1B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3BA5-CD4E-4DD6-8065-465A98C28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2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05A5-00B3-49BC-AA38-3A9785FC3A1B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3BA5-CD4E-4DD6-8065-465A98C28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1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05A5-00B3-49BC-AA38-3A9785FC3A1B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3BA5-CD4E-4DD6-8065-465A98C28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49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05A5-00B3-49BC-AA38-3A9785FC3A1B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3BA5-CD4E-4DD6-8065-465A98C28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34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F0F05A5-00B3-49BC-AA38-3A9785FC3A1B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A63BA5-CD4E-4DD6-8065-465A98C28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56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05A5-00B3-49BC-AA38-3A9785FC3A1B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3BA5-CD4E-4DD6-8065-465A98C28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7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F0F05A5-00B3-49BC-AA38-3A9785FC3A1B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3A63BA5-CD4E-4DD6-8065-465A98C28CD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736x/20/e6/84/20e684480c067134a587e80b79e44e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40" y="1175090"/>
            <a:ext cx="8213556" cy="541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297" y="0"/>
            <a:ext cx="6522720" cy="2400060"/>
          </a:xfrm>
        </p:spPr>
        <p:txBody>
          <a:bodyPr/>
          <a:lstStyle/>
          <a:p>
            <a:r>
              <a:rPr lang="en-US" dirty="0" smtClean="0"/>
              <a:t>Classification &amp; Cladograms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69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Phylogenetic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AKA “cladogram”</a:t>
            </a:r>
          </a:p>
          <a:p>
            <a:r>
              <a:rPr lang="en-US" sz="2800" dirty="0"/>
              <a:t>Shows evolutionary relationships.</a:t>
            </a:r>
          </a:p>
        </p:txBody>
      </p:sp>
      <p:pic>
        <p:nvPicPr>
          <p:cNvPr id="4" name="Picture 2" descr="http://3.bp.blogspot.com/-2_LBAoDyGR4/TWG9LSCXzZI/AAAAAAAAAaw/npm_M0O4TWM/s1600/TreeOfLif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535" y="3014906"/>
            <a:ext cx="6344653" cy="33538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433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Phylogenetic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This tree compares DNA sequences.</a:t>
            </a:r>
          </a:p>
          <a:p>
            <a:r>
              <a:rPr lang="en-US" sz="2800" dirty="0"/>
              <a:t>The larger the distance between branches the greater the number of differences between sequences.</a:t>
            </a:r>
          </a:p>
        </p:txBody>
      </p:sp>
      <p:pic>
        <p:nvPicPr>
          <p:cNvPr id="4" name="Picture 2" descr="http://3.bp.blogspot.com/-2_LBAoDyGR4/TWG9LSCXzZI/AAAAAAAAAaw/npm_M0O4TWM/s1600/TreeOfLife-1.JPG"/>
          <p:cNvPicPr>
            <a:picLocks noChangeAspect="1" noChangeArrowheads="1"/>
          </p:cNvPicPr>
          <p:nvPr/>
        </p:nvPicPr>
        <p:blipFill rotWithShape="1">
          <a:blip r:embed="rId2" cstate="print"/>
          <a:srcRect l="66727" b="46631"/>
          <a:stretch/>
        </p:blipFill>
        <p:spPr bwMode="auto">
          <a:xfrm>
            <a:off x="2841560" y="3240796"/>
            <a:ext cx="3506603" cy="2973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359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Carolus Linnaeus – “Father of Taxonomy”</a:t>
            </a:r>
          </a:p>
          <a:p>
            <a:pPr lvl="1"/>
            <a:r>
              <a:rPr lang="en-US" sz="2600" dirty="0" smtClean="0"/>
              <a:t>Swedish scientist who created naming system for classifying organisms</a:t>
            </a:r>
          </a:p>
          <a:p>
            <a:pPr marL="201168" lvl="1" indent="0">
              <a:buNone/>
            </a:pPr>
            <a:endParaRPr lang="en-US" sz="2600" dirty="0" smtClean="0"/>
          </a:p>
          <a:p>
            <a:r>
              <a:rPr lang="en-US" sz="2800" dirty="0" smtClean="0"/>
              <a:t>Organisms have two-part </a:t>
            </a:r>
            <a:r>
              <a:rPr lang="en-US" sz="1800" dirty="0"/>
              <a:t>(</a:t>
            </a:r>
            <a:r>
              <a:rPr lang="en-US" sz="1800" dirty="0" smtClean="0"/>
              <a:t>binomial) </a:t>
            </a:r>
            <a:r>
              <a:rPr lang="en-US" sz="2800" dirty="0" smtClean="0"/>
              <a:t>scientific names</a:t>
            </a:r>
          </a:p>
          <a:p>
            <a:pPr lvl="1"/>
            <a:r>
              <a:rPr lang="en-US" sz="2200" i="1" dirty="0" smtClean="0"/>
              <a:t>Genus species </a:t>
            </a:r>
            <a:r>
              <a:rPr lang="en-US" sz="2200" dirty="0" smtClean="0"/>
              <a:t>(Genus is capitalized, species lowercase, all italicized)</a:t>
            </a:r>
          </a:p>
          <a:p>
            <a:pPr lvl="1"/>
            <a:r>
              <a:rPr lang="en-US" sz="2400" dirty="0" smtClean="0"/>
              <a:t>Ex: </a:t>
            </a:r>
            <a:r>
              <a:rPr lang="en-US" sz="2400" i="1" dirty="0" smtClean="0"/>
              <a:t>Homo sapiens, </a:t>
            </a:r>
            <a:r>
              <a:rPr lang="en-US" sz="2400" i="1" dirty="0" err="1" smtClean="0"/>
              <a:t>Canis</a:t>
            </a:r>
            <a:r>
              <a:rPr lang="en-US" sz="2400" i="1" dirty="0" smtClean="0"/>
              <a:t> lupus, Pan troglodytes</a:t>
            </a:r>
            <a:endParaRPr lang="en-US" sz="2400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284" y="152066"/>
            <a:ext cx="1523304" cy="20777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31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encrypted-tbn1.gstatic.com/images?q=tbn:ANd9GcRUmdzRIwGTAYmdaHAepKDBCZZd_Ii1ZHlsX_MyURSISVXnTFV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2" b="12048"/>
          <a:stretch/>
        </p:blipFill>
        <p:spPr bwMode="auto">
          <a:xfrm>
            <a:off x="5504920" y="4475748"/>
            <a:ext cx="2307585" cy="166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Benefits: clearly identifies organisms</a:t>
            </a:r>
          </a:p>
          <a:p>
            <a:r>
              <a:rPr lang="en-US" sz="2800" dirty="0" smtClean="0"/>
              <a:t>Common names can be misleading and confusing</a:t>
            </a:r>
          </a:p>
          <a:p>
            <a:pPr lvl="1"/>
            <a:r>
              <a:rPr lang="en-US" sz="2400" dirty="0" smtClean="0"/>
              <a:t>Dragonfly (not a dragon), starfish (not a fish)</a:t>
            </a:r>
          </a:p>
          <a:p>
            <a:pPr lvl="1"/>
            <a:endParaRPr lang="en-US" sz="2600" dirty="0"/>
          </a:p>
          <a:p>
            <a:pPr lvl="1"/>
            <a:endParaRPr lang="en-US" sz="2600" dirty="0" smtClean="0"/>
          </a:p>
          <a:p>
            <a:pPr lvl="1"/>
            <a:r>
              <a:rPr lang="en-US" sz="2400" dirty="0" smtClean="0"/>
              <a:t>Different cultures/languages have different names for the same organism</a:t>
            </a:r>
          </a:p>
          <a:p>
            <a:pPr marL="201168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EX: Blue jay, blue coat, corn thief</a:t>
            </a:r>
          </a:p>
          <a:p>
            <a:pPr lvl="1"/>
            <a:endParaRPr lang="en-US" sz="2600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358" y="3264569"/>
            <a:ext cx="1177562" cy="90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365" y="3262448"/>
            <a:ext cx="1357813" cy="9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8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The Six Kingdoms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Eubacteria</a:t>
            </a:r>
          </a:p>
          <a:p>
            <a:r>
              <a:rPr lang="en-US" sz="2800" dirty="0" err="1"/>
              <a:t>Archaebacteria</a:t>
            </a:r>
            <a:endParaRPr lang="en-US" sz="2800" dirty="0"/>
          </a:p>
          <a:p>
            <a:r>
              <a:rPr lang="en-US" sz="2800" dirty="0"/>
              <a:t>Protista</a:t>
            </a:r>
          </a:p>
          <a:p>
            <a:r>
              <a:rPr lang="en-US" sz="2800" dirty="0"/>
              <a:t>Plantae</a:t>
            </a:r>
          </a:p>
          <a:p>
            <a:r>
              <a:rPr lang="en-US" sz="2800" dirty="0"/>
              <a:t>Fungi</a:t>
            </a:r>
          </a:p>
          <a:p>
            <a:r>
              <a:rPr lang="en-US" sz="2800" dirty="0"/>
              <a:t>Animalia</a:t>
            </a:r>
          </a:p>
        </p:txBody>
      </p:sp>
    </p:spTree>
    <p:extLst>
      <p:ext uri="{BB962C8B-B14F-4D97-AF65-F5344CB8AC3E}">
        <p14:creationId xmlns:p14="http://schemas.microsoft.com/office/powerpoint/2010/main" val="362727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2961" y="1845735"/>
            <a:ext cx="2488132" cy="4023360"/>
          </a:xfrm>
        </p:spPr>
        <p:txBody>
          <a:bodyPr>
            <a:normAutofit/>
          </a:bodyPr>
          <a:lstStyle/>
          <a:p>
            <a:r>
              <a:rPr lang="en-US" sz="2800" dirty="0"/>
              <a:t>A recent addition to the classification system.</a:t>
            </a:r>
          </a:p>
          <a:p>
            <a:r>
              <a:rPr lang="en-US" sz="3200" dirty="0"/>
              <a:t>Organizes the kingdoms into larger groups.</a:t>
            </a:r>
          </a:p>
        </p:txBody>
      </p:sp>
      <p:pic>
        <p:nvPicPr>
          <p:cNvPr id="7170" name="Picture 2" descr="http://learn.genetics.utah.edu/content/astrobiology/environments/pageimages/TreeOfLifeRe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6"/>
          <a:stretch/>
        </p:blipFill>
        <p:spPr bwMode="auto">
          <a:xfrm>
            <a:off x="3311093" y="737939"/>
            <a:ext cx="5832909" cy="535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94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Taxonomic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Further organizes domains and kingdoms by shared characteristics.</a:t>
            </a:r>
          </a:p>
        </p:txBody>
      </p:sp>
      <p:pic>
        <p:nvPicPr>
          <p:cNvPr id="4098" name="Picture 2" descr="http://bioweb.uwlax.edu/bio203/s2012/zepke_pete/Taxonomy%20Lev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215" y="2748715"/>
            <a:ext cx="3983288" cy="353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89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639" y="184484"/>
            <a:ext cx="4447962" cy="609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14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0"/>
          <a:stretch>
            <a:fillRect/>
          </a:stretch>
        </p:blipFill>
        <p:spPr bwMode="auto">
          <a:xfrm>
            <a:off x="1441535" y="-401053"/>
            <a:ext cx="7702465" cy="650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18896" y="4921751"/>
            <a:ext cx="3176587" cy="9287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500" b="1" dirty="0">
                <a:solidFill>
                  <a:srgbClr val="000000"/>
                </a:solidFill>
              </a:rPr>
              <a:t>Eastern gray squirrel</a:t>
            </a:r>
          </a:p>
          <a:p>
            <a:pPr>
              <a:lnSpc>
                <a:spcPct val="85000"/>
              </a:lnSpc>
            </a:pPr>
            <a:r>
              <a:rPr lang="en-US" altLang="en-US" sz="2100" b="1" i="1" dirty="0" err="1">
                <a:solidFill>
                  <a:srgbClr val="000000"/>
                </a:solidFill>
              </a:rPr>
              <a:t>Sciurus</a:t>
            </a:r>
            <a:r>
              <a:rPr lang="en-US" altLang="en-US" sz="2100" b="1" i="1" dirty="0">
                <a:solidFill>
                  <a:srgbClr val="000000"/>
                </a:solidFill>
              </a:rPr>
              <a:t> </a:t>
            </a:r>
            <a:r>
              <a:rPr lang="en-US" altLang="en-US" sz="2100" b="1" i="1" dirty="0" err="1">
                <a:solidFill>
                  <a:srgbClr val="000000"/>
                </a:solidFill>
              </a:rPr>
              <a:t>carolinensis</a:t>
            </a:r>
            <a:endParaRPr lang="en-US" altLang="en-US" b="1" i="1" dirty="0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 flipV="1">
            <a:off x="3325646" y="3288632"/>
            <a:ext cx="1936165" cy="180139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Cladogram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“family tree” showing shared characteristics between groups of organisms.</a:t>
            </a:r>
            <a:endParaRPr lang="en-US" sz="2800" dirty="0"/>
          </a:p>
        </p:txBody>
      </p:sp>
      <p:pic>
        <p:nvPicPr>
          <p:cNvPr id="5124" name="Picture 4" descr="http://357163546355864778.weebly.com/uploads/9/7/5/7/9757668/915487726_ori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729" y="2875250"/>
            <a:ext cx="4592167" cy="313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upload.wikimedia.org/wikipedia/commons/1/10/Darwin_Tree_183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8" t="7071" r="5432" b="42932"/>
          <a:stretch/>
        </p:blipFill>
        <p:spPr bwMode="auto">
          <a:xfrm>
            <a:off x="389823" y="2705502"/>
            <a:ext cx="3577390" cy="347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47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357163546355864778.weebly.com/uploads/9/7/5/7/9757668/915487726_ori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060"/>
            <a:ext cx="8802303" cy="601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73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Phylogenetic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3.bp.blogspot.com/-2_LBAoDyGR4/TWG9LSCXzZI/AAAAAAAAAaw/npm_M0O4TWM/s1600/TreeOfLif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2"/>
            <a:ext cx="8763000" cy="46321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0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415</TotalTime>
  <Words>193</Words>
  <Application>Microsoft Office PowerPoint</Application>
  <PresentationFormat>On-screen Show (4:3)</PresentationFormat>
  <Paragraphs>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MS PGothic</vt:lpstr>
      <vt:lpstr>Arial</vt:lpstr>
      <vt:lpstr>Calibri</vt:lpstr>
      <vt:lpstr>Calibri Light</vt:lpstr>
      <vt:lpstr>Retrospect</vt:lpstr>
      <vt:lpstr>Classification &amp; Cladograms</vt:lpstr>
      <vt:lpstr>Review: The Six Kingdoms of Life</vt:lpstr>
      <vt:lpstr>Domains</vt:lpstr>
      <vt:lpstr>Taxonomic Classification</vt:lpstr>
      <vt:lpstr>PowerPoint Presentation</vt:lpstr>
      <vt:lpstr>PowerPoint Presentation</vt:lpstr>
      <vt:lpstr>Cladogram</vt:lpstr>
      <vt:lpstr>PowerPoint Presentation</vt:lpstr>
      <vt:lpstr>Phylogenetic Tree</vt:lpstr>
      <vt:lpstr>Phylogenetic Tree</vt:lpstr>
      <vt:lpstr>Phylogenetic Tree</vt:lpstr>
      <vt:lpstr>Binomial Nomenclature</vt:lpstr>
      <vt:lpstr>Binomial Nomenclature</vt:lpstr>
    </vt:vector>
  </TitlesOfParts>
  <Company>SPS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Barksdale</dc:creator>
  <cp:lastModifiedBy>Rachael Barksdale</cp:lastModifiedBy>
  <cp:revision>42</cp:revision>
  <dcterms:created xsi:type="dcterms:W3CDTF">2016-04-26T19:55:52Z</dcterms:created>
  <dcterms:modified xsi:type="dcterms:W3CDTF">2016-04-27T21:09:18Z</dcterms:modified>
</cp:coreProperties>
</file>