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96" r:id="rId2"/>
    <p:sldId id="256" r:id="rId3"/>
    <p:sldId id="286" r:id="rId4"/>
    <p:sldId id="291" r:id="rId5"/>
    <p:sldId id="292" r:id="rId6"/>
    <p:sldId id="281" r:id="rId7"/>
    <p:sldId id="282" r:id="rId8"/>
    <p:sldId id="283" r:id="rId9"/>
    <p:sldId id="295" r:id="rId10"/>
    <p:sldId id="284" r:id="rId11"/>
    <p:sldId id="293" r:id="rId12"/>
    <p:sldId id="289" r:id="rId13"/>
    <p:sldId id="290" r:id="rId14"/>
    <p:sldId id="294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F68CA-572C-4F6C-AB84-A4FBEF191988}" type="datetimeFigureOut">
              <a:rPr lang="en-US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59BEF-F752-47F8-BE5B-6FD14BFFE3B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2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39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73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3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8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9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8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2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49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9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7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9BEF-F752-47F8-BE5B-6FD14BFFE3B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9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1DF3-2C22-9C4D-BE78-B65821ABB119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F3E00-0F08-AA49-8FA6-B180D89CD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8E8E0-CAF3-4A4E-AA1F-A054EB79ECEF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D70E-B120-4748-BACB-479CC5E60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4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24E2-AB25-4B48-B743-E062D7E92DC2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1A2A-FE17-9B4A-8306-FA876BC96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9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2D69F-8EBA-5049-A0EE-1B0F70AC461B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8DC0-AF9A-7C45-90ED-D52CC8C69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56AC1-9E3C-0349-AA6D-710E80541605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25CE-0658-9144-AEE6-FDE3F7F62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55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6052-9BF6-6540-9355-8891A31C53B6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0F5D-A42E-2844-B2EF-6F8B7E36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4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396C1-9017-F043-9869-AFF2FEF77240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B490-1EE1-2D4E-A05D-4E92BD64C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1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20D9B-3EE4-D04C-BFB8-5E9D689D7115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60A4F-AA70-3147-B374-2C4C249EF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5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19C1-375F-C64A-AE35-F7771B9B34BA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3137-2584-9A40-B2D1-9A5161919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3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BE21-6218-1B49-B4F2-07417F3384E5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ADB47-9506-4442-981F-82A528F23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1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C8570-F85D-7A4D-8C51-1E860C99340A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4D12C-ACA5-1249-B740-9D26D0C3E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F5BF5E-F55F-5240-9096-A1BC86C6D018}" type="datetimeFigureOut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6EE416-5004-9845-AABE-E510D9170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85" r:id="rId5"/>
    <p:sldLayoutId id="2147483678" r:id="rId6"/>
    <p:sldLayoutId id="2147483679" r:id="rId7"/>
    <p:sldLayoutId id="2147483686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different types of energy you see in this photo?</a:t>
            </a:r>
            <a:endParaRPr lang="en-US" dirty="0"/>
          </a:p>
        </p:txBody>
      </p:sp>
      <p:pic>
        <p:nvPicPr>
          <p:cNvPr id="1026" name="Picture 2" descr="https://encrypted-tbn2.gstatic.com/images?q=tbn:ANd9GcSqV_FGzWEqdqO8Ah6Yjlu7RAknsdZZxZC5O21A8d4JwD-P0tLb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65" y="2449871"/>
            <a:ext cx="6583869" cy="41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9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54000"/>
            <a:ext cx="62611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350838" y="784225"/>
            <a:ext cx="2513012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800" dirty="0"/>
          </a:p>
          <a:p>
            <a:endParaRPr lang="en-US" sz="2800" dirty="0"/>
          </a:p>
          <a:p>
            <a:r>
              <a:rPr lang="en-US" sz="2800"/>
              <a:t>Each level only receives 10% of the energy from the level below.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7638" y="5545138"/>
            <a:ext cx="12334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100%</a:t>
            </a:r>
          </a:p>
        </p:txBody>
      </p:sp>
      <p:sp>
        <p:nvSpPr>
          <p:cNvPr id="33804" name="TextBox 13"/>
          <p:cNvSpPr txBox="1">
            <a:spLocks noChangeArrowheads="1"/>
          </p:cNvSpPr>
          <p:nvPr/>
        </p:nvSpPr>
        <p:spPr bwMode="auto">
          <a:xfrm>
            <a:off x="4103688" y="4233863"/>
            <a:ext cx="1004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solidFill>
                  <a:srgbClr val="660066"/>
                </a:solidFill>
              </a:rPr>
              <a:t>10%</a:t>
            </a:r>
          </a:p>
        </p:txBody>
      </p:sp>
      <p:sp>
        <p:nvSpPr>
          <p:cNvPr id="33805" name="TextBox 14"/>
          <p:cNvSpPr txBox="1">
            <a:spLocks noChangeArrowheads="1"/>
          </p:cNvSpPr>
          <p:nvPr/>
        </p:nvSpPr>
        <p:spPr bwMode="auto">
          <a:xfrm>
            <a:off x="4330700" y="3081338"/>
            <a:ext cx="77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</a:rPr>
              <a:t>1%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8600" y="1912938"/>
            <a:ext cx="11207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0.1%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4163" y="708025"/>
            <a:ext cx="13493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0.01%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54000"/>
            <a:ext cx="62611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350838" y="784225"/>
            <a:ext cx="2513012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800" dirty="0"/>
          </a:p>
          <a:p>
            <a:endParaRPr lang="en-US" sz="2800" dirty="0"/>
          </a:p>
          <a:p>
            <a:r>
              <a:rPr lang="en-US" sz="2800"/>
              <a:t>Each level only receives 10% of the energy from the level below.</a:t>
            </a:r>
            <a:endParaRPr lang="en-US" sz="2800" dirty="0"/>
          </a:p>
        </p:txBody>
      </p:sp>
      <p:sp>
        <p:nvSpPr>
          <p:cNvPr id="3" name="Right Arrow 2"/>
          <p:cNvSpPr/>
          <p:nvPr/>
        </p:nvSpPr>
        <p:spPr>
          <a:xfrm rot="19700934">
            <a:off x="7053263" y="5378450"/>
            <a:ext cx="1054100" cy="5127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96200" y="4852988"/>
            <a:ext cx="10001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HEAT</a:t>
            </a:r>
          </a:p>
        </p:txBody>
      </p:sp>
      <p:sp>
        <p:nvSpPr>
          <p:cNvPr id="7" name="Right Arrow 6"/>
          <p:cNvSpPr/>
          <p:nvPr/>
        </p:nvSpPr>
        <p:spPr>
          <a:xfrm rot="19700934">
            <a:off x="6469063" y="4067175"/>
            <a:ext cx="1054100" cy="5127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13588" y="3540125"/>
            <a:ext cx="9985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HEAT</a:t>
            </a:r>
          </a:p>
        </p:txBody>
      </p:sp>
      <p:sp>
        <p:nvSpPr>
          <p:cNvPr id="9" name="Right Arrow 8"/>
          <p:cNvSpPr/>
          <p:nvPr/>
        </p:nvSpPr>
        <p:spPr>
          <a:xfrm rot="19700934">
            <a:off x="6002338" y="2962275"/>
            <a:ext cx="1054100" cy="5143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45275" y="2436813"/>
            <a:ext cx="10001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HEAT</a:t>
            </a:r>
          </a:p>
        </p:txBody>
      </p:sp>
      <p:sp>
        <p:nvSpPr>
          <p:cNvPr id="11" name="Right Arrow 10"/>
          <p:cNvSpPr/>
          <p:nvPr/>
        </p:nvSpPr>
        <p:spPr>
          <a:xfrm rot="19700934">
            <a:off x="5419725" y="1973263"/>
            <a:ext cx="1054100" cy="5127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62663" y="1446213"/>
            <a:ext cx="1000210" cy="461665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HEAT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7638" y="5545138"/>
            <a:ext cx="12334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100%</a:t>
            </a:r>
          </a:p>
        </p:txBody>
      </p:sp>
      <p:sp>
        <p:nvSpPr>
          <p:cNvPr id="33804" name="TextBox 13"/>
          <p:cNvSpPr txBox="1">
            <a:spLocks noChangeArrowheads="1"/>
          </p:cNvSpPr>
          <p:nvPr/>
        </p:nvSpPr>
        <p:spPr bwMode="auto">
          <a:xfrm>
            <a:off x="4103688" y="4233863"/>
            <a:ext cx="1004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solidFill>
                  <a:srgbClr val="660066"/>
                </a:solidFill>
              </a:rPr>
              <a:t>10%</a:t>
            </a:r>
          </a:p>
        </p:txBody>
      </p:sp>
      <p:sp>
        <p:nvSpPr>
          <p:cNvPr id="33805" name="TextBox 14"/>
          <p:cNvSpPr txBox="1">
            <a:spLocks noChangeArrowheads="1"/>
          </p:cNvSpPr>
          <p:nvPr/>
        </p:nvSpPr>
        <p:spPr bwMode="auto">
          <a:xfrm>
            <a:off x="4330700" y="3081338"/>
            <a:ext cx="77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</a:rPr>
              <a:t>1%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8600" y="1912938"/>
            <a:ext cx="11207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0.1%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4163" y="708025"/>
            <a:ext cx="13493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0.01%</a:t>
            </a:r>
          </a:p>
        </p:txBody>
      </p:sp>
    </p:spTree>
    <p:extLst>
      <p:ext uri="{BB962C8B-B14F-4D97-AF65-F5344CB8AC3E}">
        <p14:creationId xmlns:p14="http://schemas.microsoft.com/office/powerpoint/2010/main" val="35110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62" y="784225"/>
            <a:ext cx="4921534" cy="498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350838" y="784225"/>
            <a:ext cx="251301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/>
              <a:t>Where do decomposers fit on this pyramid?</a:t>
            </a:r>
          </a:p>
        </p:txBody>
      </p:sp>
    </p:spTree>
    <p:extLst>
      <p:ext uri="{BB962C8B-B14F-4D97-AF65-F5344CB8AC3E}">
        <p14:creationId xmlns:p14="http://schemas.microsoft.com/office/powerpoint/2010/main" val="5083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60" y="1622555"/>
            <a:ext cx="1543415" cy="1474729"/>
          </a:xfrm>
          <a:prstGeom prst="rect">
            <a:avLst/>
          </a:prstGeom>
        </p:spPr>
      </p:pic>
      <p:pic>
        <p:nvPicPr>
          <p:cNvPr id="3174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62" y="784225"/>
            <a:ext cx="4921534" cy="498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4"/>
          <p:cNvSpPr txBox="1">
            <a:spLocks noChangeArrowheads="1"/>
          </p:cNvSpPr>
          <p:nvPr/>
        </p:nvSpPr>
        <p:spPr bwMode="auto">
          <a:xfrm rot="-3780000">
            <a:off x="852869" y="2218079"/>
            <a:ext cx="25130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A95715"/>
                </a:solidFill>
              </a:rPr>
              <a:t>Decomposers (bacteria)</a:t>
            </a:r>
          </a:p>
        </p:txBody>
      </p:sp>
      <p:sp>
        <p:nvSpPr>
          <p:cNvPr id="4" name="Right Arrow 3"/>
          <p:cNvSpPr/>
          <p:nvPr/>
        </p:nvSpPr>
        <p:spPr>
          <a:xfrm rot="19700934">
            <a:off x="5345227" y="1950141"/>
            <a:ext cx="800241" cy="3959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 rot="19700934">
            <a:off x="5751975" y="2875935"/>
            <a:ext cx="800241" cy="3959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700934">
            <a:off x="6200439" y="3830699"/>
            <a:ext cx="800241" cy="3959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700934">
            <a:off x="6637254" y="4785463"/>
            <a:ext cx="800241" cy="3959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700934">
            <a:off x="5122738" y="1052025"/>
            <a:ext cx="800241" cy="3959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3720000">
            <a:off x="5256918" y="2974904"/>
            <a:ext cx="3781354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Energy Loss (Heat)</a:t>
            </a:r>
          </a:p>
        </p:txBody>
      </p:sp>
      <p:sp>
        <p:nvSpPr>
          <p:cNvPr id="10" name="Right Arrow 9"/>
          <p:cNvSpPr/>
          <p:nvPr/>
        </p:nvSpPr>
        <p:spPr>
          <a:xfrm rot="12120000">
            <a:off x="2471808" y="2875935"/>
            <a:ext cx="800241" cy="39591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2120000">
            <a:off x="2852737" y="2072536"/>
            <a:ext cx="800241" cy="39591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2120000">
            <a:off x="3155522" y="1222563"/>
            <a:ext cx="800241" cy="39591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120000">
            <a:off x="2023344" y="3910495"/>
            <a:ext cx="800241" cy="39591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urved Right Arrow 1"/>
          <p:cNvSpPr/>
          <p:nvPr/>
        </p:nvSpPr>
        <p:spPr>
          <a:xfrm rot="-1680000">
            <a:off x="782247" y="3951810"/>
            <a:ext cx="1389863" cy="2705100"/>
          </a:xfrm>
          <a:prstGeom prst="curv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2120000">
            <a:off x="1574881" y="4738889"/>
            <a:ext cx="800241" cy="39591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66621" y="5950198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E2751D"/>
                </a:solidFill>
              </a:rPr>
              <a:t>Nutrients</a:t>
            </a:r>
          </a:p>
        </p:txBody>
      </p:sp>
      <p:sp>
        <p:nvSpPr>
          <p:cNvPr id="18" name="Sun 17"/>
          <p:cNvSpPr/>
          <p:nvPr/>
        </p:nvSpPr>
        <p:spPr>
          <a:xfrm>
            <a:off x="7365280" y="5030364"/>
            <a:ext cx="914400" cy="914400"/>
          </a:xfrm>
          <a:prstGeom prst="sun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rved Left Arrow 14"/>
          <p:cNvSpPr/>
          <p:nvPr/>
        </p:nvSpPr>
        <p:spPr>
          <a:xfrm rot="5640000">
            <a:off x="5991785" y="5021305"/>
            <a:ext cx="655805" cy="2247900"/>
          </a:xfrm>
          <a:prstGeom prst="curvedLeftArrow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Matter &amp;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 can neither be created nor destroyed.</a:t>
            </a:r>
          </a:p>
          <a:p>
            <a:r>
              <a:rPr lang="en-US" dirty="0" smtClean="0"/>
              <a:t>Energy can neither be created nor destroyed.</a:t>
            </a:r>
          </a:p>
          <a:p>
            <a:r>
              <a:rPr lang="en-US" i="1" dirty="0" smtClean="0"/>
              <a:t>Circle of life! Everything is recycled.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3239128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" b="4755"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06304"/>
            <a:ext cx="7848600" cy="1927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Ecosystem energy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2800" dirty="0" smtClean="0">
                <a:ea typeface="+mj-ea"/>
                <a:cs typeface="+mj-cs"/>
              </a:rPr>
              <a:t>Part 2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Review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9" y="1294329"/>
            <a:ext cx="6501115" cy="43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96558" y="2002835"/>
            <a:ext cx="2066925" cy="58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9240" y="3734088"/>
            <a:ext cx="2066925" cy="58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55101" y="2662890"/>
            <a:ext cx="2066925" cy="58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1797" y="832664"/>
            <a:ext cx="313924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Where does the energy to keep these organisms alive come from?</a:t>
            </a:r>
          </a:p>
        </p:txBody>
      </p:sp>
    </p:spTree>
    <p:extLst>
      <p:ext uri="{BB962C8B-B14F-4D97-AF65-F5344CB8AC3E}">
        <p14:creationId xmlns:p14="http://schemas.microsoft.com/office/powerpoint/2010/main" val="9140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Review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9" y="1294329"/>
            <a:ext cx="6501115" cy="43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96558" y="2002835"/>
            <a:ext cx="2066925" cy="58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9240" y="3734088"/>
            <a:ext cx="2066925" cy="58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55101" y="2662890"/>
            <a:ext cx="2066925" cy="58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4108976" y="5632331"/>
            <a:ext cx="914400" cy="914400"/>
          </a:xfrm>
          <a:prstGeom prst="sun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Review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9" y="1294329"/>
            <a:ext cx="6501115" cy="43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96558" y="2002835"/>
            <a:ext cx="2066925" cy="58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9240" y="3734088"/>
            <a:ext cx="2066925" cy="58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55101" y="2662890"/>
            <a:ext cx="2066925" cy="58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4108976" y="5632331"/>
            <a:ext cx="914400" cy="914400"/>
          </a:xfrm>
          <a:prstGeom prst="sun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rved Right Arrow 10"/>
          <p:cNvSpPr/>
          <p:nvPr/>
        </p:nvSpPr>
        <p:spPr>
          <a:xfrm rot="10500000">
            <a:off x="5075794" y="5021049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rot="9360000">
            <a:off x="6334714" y="4057746"/>
            <a:ext cx="730250" cy="9566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9060000">
            <a:off x="5914666" y="3053473"/>
            <a:ext cx="730250" cy="9566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9060000">
            <a:off x="5558368" y="2142397"/>
            <a:ext cx="730250" cy="9566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Energy pyramids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They emphasize the amount of each level needed to maintain the level above it.</a:t>
            </a: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2544763"/>
            <a:ext cx="3878262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54000"/>
            <a:ext cx="62611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350838" y="784225"/>
            <a:ext cx="25130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/>
              <a:t>How much phytoplankton is needed to keep a few sharks alive?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54000"/>
            <a:ext cx="62611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350838" y="784225"/>
            <a:ext cx="25130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/>
              <a:t>A LOT!</a:t>
            </a:r>
          </a:p>
          <a:p>
            <a:endParaRPr lang="en-US" sz="2800"/>
          </a:p>
        </p:txBody>
      </p:sp>
      <p:sp>
        <p:nvSpPr>
          <p:cNvPr id="2" name="Rounded Rectangle 1"/>
          <p:cNvSpPr/>
          <p:nvPr/>
        </p:nvSpPr>
        <p:spPr>
          <a:xfrm>
            <a:off x="1435100" y="1512888"/>
            <a:ext cx="6672263" cy="3784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4269677" y="1737877"/>
            <a:ext cx="729629" cy="323501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Trophic Level Game!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8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146</TotalTime>
  <Words>178</Words>
  <Application>Microsoft Office PowerPoint</Application>
  <PresentationFormat>On-screen Show (4:3)</PresentationFormat>
  <Paragraphs>51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Clarity</vt:lpstr>
      <vt:lpstr>Bell Ringer</vt:lpstr>
      <vt:lpstr>Ecosystem energy Part 2</vt:lpstr>
      <vt:lpstr>Review</vt:lpstr>
      <vt:lpstr>Review</vt:lpstr>
      <vt:lpstr>Review</vt:lpstr>
      <vt:lpstr>Energy pyramids</vt:lpstr>
      <vt:lpstr>PowerPoint Presentation</vt:lpstr>
      <vt:lpstr>PowerPoint Presentation</vt:lpstr>
      <vt:lpstr>Trophic Level Game!</vt:lpstr>
      <vt:lpstr>PowerPoint Presentation</vt:lpstr>
      <vt:lpstr>PowerPoint Presentation</vt:lpstr>
      <vt:lpstr>PowerPoint Presentation</vt:lpstr>
      <vt:lpstr>PowerPoint Presentation</vt:lpstr>
      <vt:lpstr>Conservation of Matter &amp; Energy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chains</dc:title>
  <dc:creator>user</dc:creator>
  <cp:lastModifiedBy>New System Setup</cp:lastModifiedBy>
  <cp:revision>40</cp:revision>
  <dcterms:created xsi:type="dcterms:W3CDTF">2015-05-14T14:35:36Z</dcterms:created>
  <dcterms:modified xsi:type="dcterms:W3CDTF">2015-09-24T14:24:50Z</dcterms:modified>
</cp:coreProperties>
</file>