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mp4" ContentType="video/mp4"/>
  <Default Extension="jpeg" ContentType="image/jpeg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17"/>
  </p:notesMasterIdLst>
  <p:sldIdLst>
    <p:sldId id="256" r:id="rId2"/>
    <p:sldId id="263" r:id="rId3"/>
    <p:sldId id="277" r:id="rId4"/>
    <p:sldId id="275" r:id="rId5"/>
    <p:sldId id="276" r:id="rId6"/>
    <p:sldId id="264" r:id="rId7"/>
    <p:sldId id="265" r:id="rId8"/>
    <p:sldId id="266" r:id="rId9"/>
    <p:sldId id="274" r:id="rId10"/>
    <p:sldId id="267" r:id="rId11"/>
    <p:sldId id="278" r:id="rId12"/>
    <p:sldId id="270" r:id="rId13"/>
    <p:sldId id="271" r:id="rId14"/>
    <p:sldId id="280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/>
    <p:restoredTop sz="94646"/>
  </p:normalViewPr>
  <p:slideViewPr>
    <p:cSldViewPr snapToGrid="0" snapToObjects="1">
      <p:cViewPr varScale="1">
        <p:scale>
          <a:sx n="84" d="100"/>
          <a:sy n="84" d="100"/>
        </p:scale>
        <p:origin x="12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A425E-724C-4DAB-996A-5BA34F9D61E5}" type="datetimeFigureOut">
              <a:rPr lang="en-US" smtClean="0"/>
              <a:t>8/21/17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8405F-1A35-4856-A3B8-ECCCA008AD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14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8405F-1A35-4856-A3B8-ECCCA008AD8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339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482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10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82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50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345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12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01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5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44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75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8/21/17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8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6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8149" r="19682"/>
          <a:stretch/>
        </p:blipFill>
        <p:spPr>
          <a:xfrm>
            <a:off x="-1" y="0"/>
            <a:ext cx="912571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4347" y="-138897"/>
            <a:ext cx="3661420" cy="16513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Enzymes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7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Product = the </a:t>
            </a:r>
            <a:r>
              <a:rPr lang="en-US" sz="3200" b="1" dirty="0" smtClean="0"/>
              <a:t>particle(s) that </a:t>
            </a:r>
            <a:r>
              <a:rPr lang="en-US" sz="3200" b="1" dirty="0" smtClean="0"/>
              <a:t>results from the reaction.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09" y="4128722"/>
            <a:ext cx="2324100" cy="21844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enzymatic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2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4683"/>
            <a:ext cx="9144000" cy="334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93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Enzymes can bond substrates together OR break a substrate apart.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06"/>
          <a:stretch/>
        </p:blipFill>
        <p:spPr>
          <a:xfrm>
            <a:off x="3810" y="3076275"/>
            <a:ext cx="8362950" cy="299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25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specificity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Old model called “lock and key”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5" y="2452687"/>
            <a:ext cx="3714750" cy="1952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760781" y="2571749"/>
            <a:ext cx="3605979" cy="171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43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specificity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New model called “</a:t>
            </a:r>
            <a:r>
              <a:rPr lang="en-US" sz="3200" b="1" dirty="0" smtClean="0"/>
              <a:t>induced fit</a:t>
            </a:r>
            <a:r>
              <a:rPr lang="en-US" sz="3200" dirty="0" smtClean="0"/>
              <a:t>”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endParaRPr lang="en-US" sz="3200" dirty="0" smtClean="0"/>
          </a:p>
          <a:p>
            <a:endParaRPr lang="en-US" sz="3200" dirty="0" smtClean="0"/>
          </a:p>
          <a:p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824" y="2507404"/>
            <a:ext cx="5296070" cy="33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950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www.kscience.co.uk</a:t>
            </a:r>
            <a:r>
              <a:rPr lang="en-US" dirty="0"/>
              <a:t>/animations/anim_2.htm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663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Proteins which help </a:t>
            </a:r>
            <a:r>
              <a:rPr lang="en-US" sz="3200" dirty="0" smtClean="0"/>
              <a:t>chemical reactions in the body to happen faster.</a:t>
            </a:r>
          </a:p>
          <a:p>
            <a:pPr lvl="1"/>
            <a:r>
              <a:rPr lang="en-US" sz="2800" dirty="0" smtClean="0"/>
              <a:t>Digestion</a:t>
            </a:r>
          </a:p>
          <a:p>
            <a:pPr marL="201168" lvl="1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59" y="3331457"/>
            <a:ext cx="6553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21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Proteins which help </a:t>
            </a:r>
            <a:r>
              <a:rPr lang="en-US" sz="3200" dirty="0" smtClean="0"/>
              <a:t>chemical reactions in the body to happen faster</a:t>
            </a:r>
            <a:r>
              <a:rPr lang="en-US" sz="3200" dirty="0" smtClean="0"/>
              <a:t>.</a:t>
            </a:r>
          </a:p>
          <a:p>
            <a:r>
              <a:rPr lang="en-US" sz="3200" dirty="0"/>
              <a:t>Enzymes act as </a:t>
            </a:r>
            <a:r>
              <a:rPr lang="en-US" sz="3200" b="1" dirty="0"/>
              <a:t>catalysts</a:t>
            </a:r>
            <a:r>
              <a:rPr lang="en-US" sz="3200" dirty="0"/>
              <a:t>. 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259" y="3331457"/>
            <a:ext cx="65532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3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3794761" cy="402336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Enzymes lower the activation energy of a chemical reaction.</a:t>
            </a:r>
          </a:p>
          <a:p>
            <a:pPr lvl="1"/>
            <a:r>
              <a:rPr lang="en-US" sz="3000" b="1" dirty="0" smtClean="0"/>
              <a:t>Activation energy </a:t>
            </a:r>
            <a:r>
              <a:rPr lang="en-US" sz="3000" dirty="0" smtClean="0"/>
              <a:t>= energy required for a chemical reaction to take place.</a:t>
            </a:r>
            <a:endParaRPr lang="en-US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812" y="2122594"/>
            <a:ext cx="3576948" cy="34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9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1116"/>
            <a:ext cx="8366961" cy="616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9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 </a:t>
            </a:r>
            <a:r>
              <a:rPr lang="en-US" dirty="0" smtClean="0"/>
              <a:t>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They are proteins that help chemical reactions to take place.</a:t>
            </a:r>
          </a:p>
          <a:p>
            <a:r>
              <a:rPr lang="en-US" sz="3200" b="1" dirty="0" smtClean="0"/>
              <a:t>They are specific for each reaction.</a:t>
            </a:r>
          </a:p>
          <a:p>
            <a:r>
              <a:rPr lang="en-US" sz="3200" b="1" dirty="0" smtClean="0"/>
              <a:t>They are reusable.</a:t>
            </a:r>
            <a:endParaRPr lang="en-US" sz="3200" b="1" dirty="0"/>
          </a:p>
        </p:txBody>
      </p:sp>
      <p:pic>
        <p:nvPicPr>
          <p:cNvPr id="4" name="enzyme animation_rUL0zV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70859" y="4204924"/>
            <a:ext cx="3048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5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enzymatic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Substrate = </a:t>
            </a:r>
            <a:r>
              <a:rPr lang="en-US" sz="3200" b="1" dirty="0" smtClean="0"/>
              <a:t>the particle that </a:t>
            </a:r>
            <a:r>
              <a:rPr lang="en-US" sz="3200" b="1" dirty="0" smtClean="0"/>
              <a:t>binds to the enzyme before the reaction.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65" y="4274686"/>
            <a:ext cx="280309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93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Active site = the location on the enzyme where substrates bind during the reaction.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65" y="4189626"/>
            <a:ext cx="2803090" cy="2066925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enzymatic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60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Enzyme-substrate complex = the </a:t>
            </a:r>
            <a:r>
              <a:rPr lang="en-US" sz="3200" b="1" dirty="0" smtClean="0"/>
              <a:t>compound formed </a:t>
            </a:r>
            <a:r>
              <a:rPr lang="en-US" sz="3200" b="1" dirty="0" smtClean="0"/>
              <a:t>when the enzyme and substrate temporarily bind together.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510" y="4035609"/>
            <a:ext cx="3466697" cy="21950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enzymatic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47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6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FFCA08"/>
      </a:accent1>
      <a:accent2>
        <a:srgbClr val="F6F288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146</TotalTime>
  <Words>196</Words>
  <Application>Microsoft Macintosh PowerPoint</Application>
  <PresentationFormat>On-screen Show (4:3)</PresentationFormat>
  <Paragraphs>36</Paragraphs>
  <Slides>15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Enzymes</vt:lpstr>
      <vt:lpstr>What are they?</vt:lpstr>
      <vt:lpstr>What are they?</vt:lpstr>
      <vt:lpstr>Catalysts</vt:lpstr>
      <vt:lpstr>PowerPoint Presentation</vt:lpstr>
      <vt:lpstr>Enzyme Details</vt:lpstr>
      <vt:lpstr>Parts of enzymatic reactions</vt:lpstr>
      <vt:lpstr>Parts of enzymatic reactions</vt:lpstr>
      <vt:lpstr>Parts of enzymatic reactions</vt:lpstr>
      <vt:lpstr>Parts of enzymatic reactions</vt:lpstr>
      <vt:lpstr>PowerPoint Presentation</vt:lpstr>
      <vt:lpstr>Types of reactions</vt:lpstr>
      <vt:lpstr>Enzyme specificity</vt:lpstr>
      <vt:lpstr>Enzyme specificity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Microsoft Office User</dc:creator>
  <cp:lastModifiedBy>Barksdale, Jared</cp:lastModifiedBy>
  <cp:revision>38</cp:revision>
  <dcterms:created xsi:type="dcterms:W3CDTF">2015-11-03T01:48:47Z</dcterms:created>
  <dcterms:modified xsi:type="dcterms:W3CDTF">2017-08-21T19:44:58Z</dcterms:modified>
</cp:coreProperties>
</file>