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8" r:id="rId3"/>
    <p:sldId id="257" r:id="rId4"/>
    <p:sldId id="259" r:id="rId5"/>
    <p:sldId id="28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96" r:id="rId15"/>
    <p:sldId id="297" r:id="rId16"/>
    <p:sldId id="298" r:id="rId17"/>
    <p:sldId id="295" r:id="rId18"/>
    <p:sldId id="269" r:id="rId19"/>
    <p:sldId id="271" r:id="rId20"/>
    <p:sldId id="272" r:id="rId21"/>
    <p:sldId id="270" r:id="rId22"/>
    <p:sldId id="273" r:id="rId23"/>
    <p:sldId id="274" r:id="rId24"/>
    <p:sldId id="276" r:id="rId25"/>
    <p:sldId id="277" r:id="rId26"/>
    <p:sldId id="275" r:id="rId27"/>
    <p:sldId id="278" r:id="rId28"/>
    <p:sldId id="279" r:id="rId29"/>
    <p:sldId id="280" r:id="rId30"/>
    <p:sldId id="281" r:id="rId31"/>
    <p:sldId id="287" r:id="rId32"/>
    <p:sldId id="282" r:id="rId33"/>
    <p:sldId id="284" r:id="rId34"/>
    <p:sldId id="286" r:id="rId35"/>
    <p:sldId id="285" r:id="rId36"/>
    <p:sldId id="28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FD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51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F6A06-0FA6-4D1E-9361-4D1A1B0B7745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1DA8B-4DE2-4A55-9159-850CAFA11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5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42EF9-DA91-7E4F-BF1F-4672947C81CA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481D8-503F-A944-BECE-C8BFB296E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3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81D8-503F-A944-BECE-C8BFB296E0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09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March 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March 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March 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March 2,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March 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March 2,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March 2,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March 2,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March 2,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March 2,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March 2,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March 2,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747937" y="1545388"/>
            <a:ext cx="6212645" cy="1204306"/>
          </a:xfrm>
        </p:spPr>
        <p:txBody>
          <a:bodyPr/>
          <a:lstStyle/>
          <a:p>
            <a:r>
              <a:rPr lang="en-US" sz="3600" dirty="0" smtClean="0"/>
              <a:t>Evidences for Evolution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4" descr="http://bioweb.uwlax.edu/bio203/2011/mestelle_zach/tree%202.gif"/>
          <p:cNvSpPr>
            <a:spLocks noChangeAspect="1" noChangeArrowheads="1"/>
          </p:cNvSpPr>
          <p:nvPr/>
        </p:nvSpPr>
        <p:spPr bwMode="auto">
          <a:xfrm>
            <a:off x="155575" y="-1652588"/>
            <a:ext cx="2847975" cy="3448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1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evolution.berkeley.edu/evolibrary/images/evo/strata_gradual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7"/>
          <a:stretch/>
        </p:blipFill>
        <p:spPr bwMode="auto">
          <a:xfrm>
            <a:off x="2128838" y="561975"/>
            <a:ext cx="5901953" cy="4324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08938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What is the evolutionary progression of these fossils? Number from oldest to youngest. Explain your reasoning!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3953" y="1000125"/>
            <a:ext cx="51488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1</a:t>
            </a:r>
          </a:p>
          <a:p>
            <a:r>
              <a:rPr lang="en-US" sz="4400" dirty="0" smtClean="0"/>
              <a:t>2</a:t>
            </a:r>
          </a:p>
          <a:p>
            <a:r>
              <a:rPr lang="en-US" sz="4400" dirty="0" smtClean="0"/>
              <a:t>3</a:t>
            </a:r>
          </a:p>
          <a:p>
            <a:r>
              <a:rPr lang="en-US" sz="4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1627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evolution.berkeley.edu/evolibrary/images/evo/strata_gradua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" y="776287"/>
            <a:ext cx="7945065" cy="40401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71204" y="1214437"/>
            <a:ext cx="51488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1</a:t>
            </a:r>
          </a:p>
          <a:p>
            <a:r>
              <a:rPr lang="en-US" sz="4400" dirty="0" smtClean="0"/>
              <a:t>2</a:t>
            </a:r>
          </a:p>
          <a:p>
            <a:r>
              <a:rPr lang="en-US" sz="4400" dirty="0" smtClean="0"/>
              <a:t>3</a:t>
            </a:r>
          </a:p>
          <a:p>
            <a:r>
              <a:rPr lang="en-US" sz="4400" dirty="0"/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313" y="5172075"/>
            <a:ext cx="8825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+mj-lt"/>
              </a:rPr>
              <a:t>Fossil record provides snapshots of the past that can be assembled to illustrate a pattern of evolutionary change over the last 4 billion years.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363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6" b="13799"/>
          <a:stretch/>
        </p:blipFill>
        <p:spPr>
          <a:xfrm>
            <a:off x="180754" y="127591"/>
            <a:ext cx="6224996" cy="668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7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58106" y="1562804"/>
            <a:ext cx="6150746" cy="1207509"/>
          </a:xfrm>
        </p:spPr>
        <p:txBody>
          <a:bodyPr/>
          <a:lstStyle/>
          <a:p>
            <a:r>
              <a:rPr lang="en-US" dirty="0" smtClean="0"/>
              <a:t>Evidence </a:t>
            </a:r>
            <a:r>
              <a:rPr lang="en-US" dirty="0" smtClean="0"/>
              <a:t>#2: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DNA Sequences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31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compare DNA sequences</a:t>
            </a:r>
            <a:endParaRPr lang="en-US" dirty="0"/>
          </a:p>
        </p:txBody>
      </p:sp>
      <p:pic>
        <p:nvPicPr>
          <p:cNvPr id="1028" name="Picture 4" descr="http://syversongen677s13.weebly.com/uploads/1/6/8/8/16888618/757444.png?5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1162373"/>
            <a:ext cx="8343900" cy="486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29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compare DNA sequences</a:t>
            </a:r>
            <a:endParaRPr lang="en-US" dirty="0"/>
          </a:p>
        </p:txBody>
      </p:sp>
      <p:pic>
        <p:nvPicPr>
          <p:cNvPr id="2050" name="Picture 2" descr="http://www.ensembl.org/info/genome/compara/age_of_bas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1" y="914400"/>
            <a:ext cx="6969938" cy="567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49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also compare protein sequences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231315"/>
            <a:ext cx="7520940" cy="1216700"/>
          </a:xfrm>
        </p:spPr>
        <p:txBody>
          <a:bodyPr>
            <a:normAutofit/>
          </a:bodyPr>
          <a:lstStyle/>
          <a:p>
            <a:pPr marL="0" indent="0"/>
            <a:r>
              <a:rPr lang="en-US" sz="2800" b="0" dirty="0" smtClean="0"/>
              <a:t>These genes and proteins are </a:t>
            </a:r>
            <a:r>
              <a:rPr lang="en-US" sz="2800" dirty="0" smtClean="0"/>
              <a:t>conserved</a:t>
            </a:r>
            <a:r>
              <a:rPr lang="en-US" sz="2800" b="0" dirty="0" smtClean="0"/>
              <a:t> over time.</a:t>
            </a:r>
          </a:p>
        </p:txBody>
      </p:sp>
      <p:pic>
        <p:nvPicPr>
          <p:cNvPr id="3074" name="Picture 2" descr="https://upload.wikimedia.org/wikipedia/commons/b/b5/Histone_Alignment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86"/>
          <a:stretch/>
        </p:blipFill>
        <p:spPr bwMode="auto">
          <a:xfrm>
            <a:off x="-829583" y="996542"/>
            <a:ext cx="10826026" cy="223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089386"/>
            <a:ext cx="91440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>
                <a:solidFill>
                  <a:schemeClr val="bg1"/>
                </a:solidFill>
              </a:rPr>
              <a:t>This supports descent from a common ancestor whose original DNA sequence has been slightly changed through mutation over long periods of time. </a:t>
            </a:r>
          </a:p>
        </p:txBody>
      </p:sp>
    </p:spTree>
    <p:extLst>
      <p:ext uri="{BB962C8B-B14F-4D97-AF65-F5344CB8AC3E}">
        <p14:creationId xmlns:p14="http://schemas.microsoft.com/office/powerpoint/2010/main" val="400823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58106" y="1562804"/>
            <a:ext cx="6150746" cy="1207509"/>
          </a:xfrm>
        </p:spPr>
        <p:txBody>
          <a:bodyPr/>
          <a:lstStyle/>
          <a:p>
            <a:r>
              <a:rPr lang="en-US" dirty="0" smtClean="0"/>
              <a:t>Evidence </a:t>
            </a:r>
            <a:r>
              <a:rPr lang="en-US" dirty="0" smtClean="0"/>
              <a:t>#3: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chromosomal recombination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1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bs.org/wgbh/nova/teachers/activities/images/3416_id_03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9" y="119834"/>
            <a:ext cx="4935844" cy="63015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894489" y="258431"/>
            <a:ext cx="5704561" cy="393690"/>
          </a:xfrm>
          <a:prstGeom prst="roundRect">
            <a:avLst/>
          </a:prstGeom>
          <a:solidFill>
            <a:srgbClr val="19FD0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4489" y="258431"/>
            <a:ext cx="7520940" cy="3579849"/>
          </a:xfrm>
        </p:spPr>
        <p:txBody>
          <a:bodyPr>
            <a:normAutofit/>
          </a:bodyPr>
          <a:lstStyle/>
          <a:p>
            <a:r>
              <a:rPr lang="en-US" altLang="en-US" sz="1200" u="sng" dirty="0">
                <a:ea typeface="ＭＳ Ｐゴシック" pitchFamily="34" charset="-128"/>
              </a:rPr>
              <a:t>http://www.pbs.org/wgbh/nova/education/evolution/human-chromosome-2.html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397909" y="884904"/>
            <a:ext cx="34953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Humans and chimps are 99% similar genetically. But humans have 23 pairs of chromosomes and chimpanzees have 24 pairs. How can our chromosome pairs be different when we share almost all the same genes?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4940710" y="4866968"/>
            <a:ext cx="353961" cy="1554453"/>
          </a:xfrm>
          <a:prstGeom prst="ellipse">
            <a:avLst/>
          </a:prstGeom>
          <a:noFill/>
          <a:ln>
            <a:solidFill>
              <a:srgbClr val="19FD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94671" y="5131816"/>
            <a:ext cx="578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9FD07"/>
                </a:solidFill>
              </a:rPr>
              <a:t>#24</a:t>
            </a:r>
            <a:endParaRPr lang="en-US" dirty="0">
              <a:solidFill>
                <a:srgbClr val="19FD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14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bs.org/wgbh/nova/teachers/activities/images/3416_id_03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9" y="119834"/>
            <a:ext cx="4935844" cy="63015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940710" y="4866968"/>
            <a:ext cx="353961" cy="1554453"/>
          </a:xfrm>
          <a:prstGeom prst="ellipse">
            <a:avLst/>
          </a:prstGeom>
          <a:noFill/>
          <a:ln>
            <a:solidFill>
              <a:srgbClr val="19FD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22556" y="1096297"/>
            <a:ext cx="353961" cy="1554453"/>
          </a:xfrm>
          <a:prstGeom prst="ellipse">
            <a:avLst/>
          </a:prstGeom>
          <a:noFill/>
          <a:ln>
            <a:solidFill>
              <a:srgbClr val="19FD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8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What is evolution?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change in the inherited</a:t>
            </a:r>
          </a:p>
          <a:p>
            <a:r>
              <a:rPr lang="en-US" sz="4400" dirty="0" smtClean="0"/>
              <a:t>characteristics of biological</a:t>
            </a:r>
          </a:p>
          <a:p>
            <a:r>
              <a:rPr lang="en-US" sz="4400" dirty="0" smtClean="0"/>
              <a:t>populations over time.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787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bs.org/wgbh/nova/teachers/activities/images/3416_id_03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9" y="119834"/>
            <a:ext cx="4935844" cy="63015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840198" y="119834"/>
            <a:ext cx="353961" cy="2637654"/>
          </a:xfrm>
          <a:prstGeom prst="ellipse">
            <a:avLst/>
          </a:prstGeom>
          <a:noFill/>
          <a:ln>
            <a:solidFill>
              <a:srgbClr val="19FD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placentation.ucsd.edu/mamspecsm/Figure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7" y="567861"/>
            <a:ext cx="3216276" cy="5724972"/>
          </a:xfrm>
          <a:prstGeom prst="rect">
            <a:avLst/>
          </a:prstGeom>
          <a:noFill/>
          <a:ln w="76200">
            <a:solidFill>
              <a:srgbClr val="19FD07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302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scienceblogs.com/evolgen/wp-content/blogs.dir/296/files/2012/04/i-dba84ef01ec00adf9b7fd1d1a434e052-chr_mu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7" y="1100627"/>
            <a:ext cx="5707030" cy="33316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442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9140000">
            <a:off x="770008" y="1594637"/>
            <a:ext cx="6053699" cy="1207509"/>
          </a:xfrm>
        </p:spPr>
        <p:txBody>
          <a:bodyPr/>
          <a:lstStyle/>
          <a:p>
            <a:r>
              <a:rPr lang="en-US" sz="4800" dirty="0" smtClean="0"/>
              <a:t>Evidence </a:t>
            </a:r>
            <a:r>
              <a:rPr lang="en-US" sz="4800" dirty="0" smtClean="0"/>
              <a:t>#4: </a:t>
            </a:r>
            <a:r>
              <a:rPr lang="en-US" sz="4800" dirty="0" smtClean="0"/>
              <a:t>Embryology</a:t>
            </a:r>
            <a:endParaRPr lang="en-US" sz="4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95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cse.com/files/images/richardsonvhaeckel.img_assist_custo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60"/>
          <a:stretch/>
        </p:blipFill>
        <p:spPr bwMode="auto">
          <a:xfrm>
            <a:off x="212725" y="842963"/>
            <a:ext cx="8817044" cy="2471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8651" y="3128964"/>
            <a:ext cx="7024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?</a:t>
            </a:r>
            <a:endParaRPr lang="en-US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2495551" y="3128964"/>
            <a:ext cx="7024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?</a:t>
            </a:r>
            <a:endParaRPr lang="en-US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4270029" y="3128963"/>
            <a:ext cx="7024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?</a:t>
            </a:r>
            <a:endParaRPr lang="en-US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6324601" y="3128962"/>
            <a:ext cx="7024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?</a:t>
            </a:r>
            <a:endParaRPr lang="en-US" sz="8000" dirty="0"/>
          </a:p>
        </p:txBody>
      </p:sp>
      <p:sp>
        <p:nvSpPr>
          <p:cNvPr id="7" name="TextBox 6"/>
          <p:cNvSpPr txBox="1"/>
          <p:nvPr/>
        </p:nvSpPr>
        <p:spPr>
          <a:xfrm>
            <a:off x="7996239" y="3128961"/>
            <a:ext cx="7024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?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580011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cse.com/files/images/richardsonvhaeckel.img_assist_custo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60"/>
          <a:stretch/>
        </p:blipFill>
        <p:spPr bwMode="auto">
          <a:xfrm>
            <a:off x="212725" y="842963"/>
            <a:ext cx="8817044" cy="2471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8651" y="3128964"/>
            <a:ext cx="7857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95551" y="3128964"/>
            <a:ext cx="7857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2</a:t>
            </a:r>
            <a:endParaRPr lang="en-US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4270029" y="3128963"/>
            <a:ext cx="7857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3</a:t>
            </a:r>
            <a:endParaRPr lang="en-US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6324601" y="3128962"/>
            <a:ext cx="7857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4</a:t>
            </a:r>
            <a:endParaRPr lang="en-US" sz="8000" dirty="0"/>
          </a:p>
        </p:txBody>
      </p:sp>
      <p:sp>
        <p:nvSpPr>
          <p:cNvPr id="7" name="TextBox 6"/>
          <p:cNvSpPr txBox="1"/>
          <p:nvPr/>
        </p:nvSpPr>
        <p:spPr>
          <a:xfrm>
            <a:off x="7996239" y="3128961"/>
            <a:ext cx="7857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5</a:t>
            </a:r>
            <a:endParaRPr lang="en-US" sz="8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08938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What features make these embryos look so similar? Can you identify their species? chicken, fish, human, rabbit, salamander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8396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cse.com/files/images/richardsonvhaeckel.img_assist_custo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60"/>
          <a:stretch/>
        </p:blipFill>
        <p:spPr bwMode="auto">
          <a:xfrm>
            <a:off x="212725" y="842963"/>
            <a:ext cx="8817044" cy="2471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ncse.com/files/images/richardsonvhaeckel.img_assist_custo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08" b="-392"/>
          <a:stretch/>
        </p:blipFill>
        <p:spPr bwMode="auto">
          <a:xfrm>
            <a:off x="212725" y="3314701"/>
            <a:ext cx="8817044" cy="2571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664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epetjian.files.wordpress.com/2011/10/embryoes21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5" y="400050"/>
            <a:ext cx="7788275" cy="58412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820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581741" y="1091093"/>
            <a:ext cx="7588757" cy="1207509"/>
          </a:xfrm>
        </p:spPr>
        <p:txBody>
          <a:bodyPr/>
          <a:lstStyle/>
          <a:p>
            <a:r>
              <a:rPr lang="en-US" sz="3600" dirty="0" smtClean="0"/>
              <a:t>Evidence </a:t>
            </a:r>
            <a:r>
              <a:rPr lang="en-US" sz="3600" dirty="0" smtClean="0"/>
              <a:t>#5: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Homologous structures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93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" y="676275"/>
            <a:ext cx="8610600" cy="4191000"/>
            <a:chOff x="192" y="960"/>
            <a:chExt cx="5424" cy="2640"/>
          </a:xfrm>
        </p:grpSpPr>
        <p:pic>
          <p:nvPicPr>
            <p:cNvPr id="3" name="Picture 5" descr="limbs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266"/>
            <a:stretch>
              <a:fillRect/>
            </a:stretch>
          </p:blipFill>
          <p:spPr bwMode="auto">
            <a:xfrm>
              <a:off x="192" y="960"/>
              <a:ext cx="5424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3408" y="3504"/>
              <a:ext cx="2160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508938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The shading in these drawings indicates what significant fact about vertebrate forearms despite their extreme differences in function and appearance?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2926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" y="676275"/>
            <a:ext cx="8610600" cy="4191000"/>
            <a:chOff x="192" y="960"/>
            <a:chExt cx="5424" cy="2640"/>
          </a:xfrm>
        </p:grpSpPr>
        <p:pic>
          <p:nvPicPr>
            <p:cNvPr id="3" name="Picture 5" descr="limbs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266"/>
            <a:stretch>
              <a:fillRect/>
            </a:stretch>
          </p:blipFill>
          <p:spPr bwMode="auto">
            <a:xfrm>
              <a:off x="192" y="960"/>
              <a:ext cx="5424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3408" y="3504"/>
              <a:ext cx="2160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508938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ALL VERTEBRATE LIMBS ARE ASSEMBLED THIS WAY REGARDLESS OF THEIR USE!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3960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Darwin uses trees</a:t>
            </a:r>
          </a:p>
          <a:p>
            <a:r>
              <a:rPr lang="en-US" dirty="0" smtClean="0"/>
              <a:t>as a metaphor for</a:t>
            </a:r>
          </a:p>
          <a:p>
            <a:r>
              <a:rPr lang="en-US" dirty="0" smtClean="0"/>
              <a:t>pattern of evolution.</a:t>
            </a:r>
          </a:p>
          <a:p>
            <a:pPr marL="516636" lvl="2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516636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Hierarchical</a:t>
            </a:r>
          </a:p>
          <a:p>
            <a:pPr marL="516636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Growing</a:t>
            </a:r>
          </a:p>
          <a:p>
            <a:pPr marL="516636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Expansion/die-offs</a:t>
            </a:r>
          </a:p>
          <a:p>
            <a:pPr marL="516636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Single common ancestor (trunk)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ReVIEW</a:t>
            </a:r>
            <a:r>
              <a:rPr lang="en-US" dirty="0" smtClean="0"/>
              <a:t>: Tree thinking</a:t>
            </a:r>
            <a:endParaRPr lang="en-US" dirty="0"/>
          </a:p>
        </p:txBody>
      </p:sp>
      <p:sp>
        <p:nvSpPr>
          <p:cNvPr id="7" name="AutoShape 2" descr="http://3.bp.blogspot.com/_ItCmQ-hSJvM/S7yX0a7Lh3I/AAAAAAAAACg/qkHpwSZjcXw/s1600/tree+of+life.JPG"/>
          <p:cNvSpPr>
            <a:spLocks noChangeAspect="1" noChangeArrowheads="1"/>
          </p:cNvSpPr>
          <p:nvPr/>
        </p:nvSpPr>
        <p:spPr bwMode="auto">
          <a:xfrm>
            <a:off x="63500" y="-136525"/>
            <a:ext cx="2809875" cy="5000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3.bp.blogspot.com/_ItCmQ-hSJvM/S7yX0a7Lh3I/AAAAAAAAACg/qkHpwSZjcXw/s1600/tree+of+lif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100012"/>
            <a:ext cx="3787775" cy="67409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12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goldiesroom.org/Multimedia/Bio_Images/21%20Evolution/05%20Homologous%20Structu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" y="887413"/>
            <a:ext cx="8302625" cy="414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08938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+mj-lt"/>
              </a:rPr>
              <a:t>Provides evidence for descent from a common ancestor</a:t>
            </a:r>
            <a:endParaRPr lang="en-US" sz="36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38978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ucmp.berkeley.edu/vertebrates/flight/batw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" y="914400"/>
            <a:ext cx="3714750" cy="2051800"/>
          </a:xfrm>
          <a:prstGeom prst="rect">
            <a:avLst/>
          </a:prstGeom>
          <a:noFill/>
        </p:spPr>
      </p:pic>
      <p:pic>
        <p:nvPicPr>
          <p:cNvPr id="3" name="Picture 8" descr="http://awesomefun.files.wordpress.com/2010/12/593062901_insect-w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3109075"/>
            <a:ext cx="4848225" cy="1876732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Analogous structures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14950" y="1100628"/>
            <a:ext cx="3429000" cy="388517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Bat wings have bones, insect wings do not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indent="0" algn="ctr"/>
            <a:r>
              <a:rPr lang="en-US" sz="3200" dirty="0" smtClean="0"/>
              <a:t>Evolved separately and </a:t>
            </a:r>
            <a:r>
              <a:rPr lang="en-US" sz="3200" i="1" dirty="0" smtClean="0"/>
              <a:t>not</a:t>
            </a:r>
            <a:r>
              <a:rPr lang="en-US" sz="3200" dirty="0" smtClean="0"/>
              <a:t> evidence of a common ancestor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666230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Evidence </a:t>
            </a:r>
            <a:r>
              <a:rPr lang="en-US" sz="4000" dirty="0" smtClean="0"/>
              <a:t>#6: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Vestigial structures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429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5089386"/>
            <a:ext cx="9144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Humans can have their appendix removed and still live a normal life. Where does the appendix come from if it’s non-essential?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184452"/>
            <a:ext cx="7225233" cy="49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940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Vestigial structures – </a:t>
            </a:r>
            <a:r>
              <a:rPr lang="en-US" dirty="0" err="1" smtClean="0"/>
              <a:t>SciShow</a:t>
            </a:r>
            <a:r>
              <a:rPr lang="en-US" dirty="0" smtClean="0"/>
              <a:t> on </a:t>
            </a:r>
            <a:r>
              <a:rPr lang="en-US" dirty="0" err="1" smtClean="0"/>
              <a:t>Youtube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54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Quick Recap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4394448" cy="384831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Geologic/fossil </a:t>
            </a:r>
            <a:r>
              <a:rPr lang="en-US" dirty="0" smtClean="0"/>
              <a:t>records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DNA sequences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Chromosomal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Embryology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Homologous 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Vestigial structures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440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095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22960" y="1235189"/>
            <a:ext cx="3200400" cy="3712464"/>
          </a:xfrm>
        </p:spPr>
        <p:txBody>
          <a:bodyPr/>
          <a:lstStyle/>
          <a:p>
            <a:pPr marL="0" indent="0"/>
            <a:r>
              <a:rPr lang="en-US" dirty="0" smtClean="0"/>
              <a:t>The </a:t>
            </a:r>
            <a:r>
              <a:rPr lang="en-US" dirty="0"/>
              <a:t>most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reproductively successful </a:t>
            </a:r>
            <a:r>
              <a:rPr lang="en-US" dirty="0"/>
              <a:t>individuals pass their traits to the next </a:t>
            </a:r>
            <a:r>
              <a:rPr lang="en-US" dirty="0" smtClean="0"/>
              <a:t>generation.</a:t>
            </a:r>
            <a:endParaRPr lang="en-US" dirty="0"/>
          </a:p>
          <a:p>
            <a:pPr marL="0" indent="0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Natural Selection</a:t>
            </a:r>
            <a:endParaRPr lang="en-US" dirty="0"/>
          </a:p>
        </p:txBody>
      </p:sp>
      <p:pic>
        <p:nvPicPr>
          <p:cNvPr id="3074" name="Picture 2" descr="https://encrypted-tbn2.gstatic.com/images?q=tbn:ANd9GcTAMypB1-Rm9uxX6pkGPSjOjm2TsBc_LdMdxW9Kols4nsxY_Tkly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1238047"/>
            <a:ext cx="4927600" cy="3306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98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2960" y="4714725"/>
            <a:ext cx="7758260" cy="1693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Natural Selection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-2201" b="-35816"/>
          <a:stretch/>
        </p:blipFill>
        <p:spPr>
          <a:xfrm>
            <a:off x="822960" y="1049481"/>
            <a:ext cx="7758260" cy="7236927"/>
          </a:xfrm>
        </p:spPr>
      </p:pic>
    </p:spTree>
    <p:extLst>
      <p:ext uri="{BB962C8B-B14F-4D97-AF65-F5344CB8AC3E}">
        <p14:creationId xmlns:p14="http://schemas.microsoft.com/office/powerpoint/2010/main" val="24727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elsewhere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2560003" cy="3579849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 smtClean="0"/>
              <a:t>Automotive evolution</a:t>
            </a:r>
            <a:endParaRPr lang="en-US" sz="2800" dirty="0"/>
          </a:p>
        </p:txBody>
      </p:sp>
      <p:pic>
        <p:nvPicPr>
          <p:cNvPr id="4" name="Picture 6" descr="08-75yr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1066800"/>
            <a:ext cx="5761037" cy="582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20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elsewhere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2560003" cy="3579849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 smtClean="0"/>
              <a:t>Linguistic evolution</a:t>
            </a:r>
            <a:endParaRPr lang="en-US" sz="2800" dirty="0"/>
          </a:p>
        </p:txBody>
      </p:sp>
      <p:pic>
        <p:nvPicPr>
          <p:cNvPr id="5" name="Picture 5" descr="chau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1191248"/>
            <a:ext cx="5656955" cy="348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4313" y="5172075"/>
            <a:ext cx="88256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solidFill>
                  <a:schemeClr val="bg1"/>
                </a:solidFill>
                <a:latin typeface="Cataneo BT" panose="03020802040502060804" pitchFamily="66" charset="0"/>
                <a:ea typeface="ＭＳ Ｐゴシック" pitchFamily="34" charset="-128"/>
              </a:rPr>
              <a:t>Whan</a:t>
            </a:r>
            <a:r>
              <a:rPr lang="en-US" altLang="en-US" sz="3200" dirty="0">
                <a:solidFill>
                  <a:schemeClr val="bg1"/>
                </a:solidFill>
                <a:latin typeface="Cataneo BT" panose="03020802040502060804" pitchFamily="66" charset="0"/>
                <a:ea typeface="ＭＳ Ｐゴシック" pitchFamily="34" charset="-128"/>
              </a:rPr>
              <a:t> that </a:t>
            </a:r>
            <a:r>
              <a:rPr lang="en-US" altLang="en-US" sz="3200" dirty="0" err="1">
                <a:solidFill>
                  <a:schemeClr val="bg1"/>
                </a:solidFill>
                <a:latin typeface="Cataneo BT" panose="03020802040502060804" pitchFamily="66" charset="0"/>
                <a:ea typeface="ＭＳ Ｐゴシック" pitchFamily="34" charset="-128"/>
              </a:rPr>
              <a:t>Aprill</a:t>
            </a:r>
            <a:r>
              <a:rPr lang="en-US" altLang="en-US" sz="3200" dirty="0">
                <a:solidFill>
                  <a:schemeClr val="bg1"/>
                </a:solidFill>
                <a:latin typeface="Cataneo BT" panose="03020802040502060804" pitchFamily="66" charset="0"/>
                <a:ea typeface="ＭＳ Ｐゴシック" pitchFamily="34" charset="-128"/>
              </a:rPr>
              <a:t> with his </a:t>
            </a:r>
            <a:r>
              <a:rPr lang="en-US" altLang="en-US" sz="3200" dirty="0" err="1">
                <a:solidFill>
                  <a:schemeClr val="bg1"/>
                </a:solidFill>
                <a:latin typeface="Cataneo BT" panose="03020802040502060804" pitchFamily="66" charset="0"/>
                <a:ea typeface="ＭＳ Ｐゴシック" pitchFamily="34" charset="-128"/>
              </a:rPr>
              <a:t>shoures</a:t>
            </a:r>
            <a:r>
              <a:rPr lang="en-US" altLang="en-US" sz="3200" dirty="0">
                <a:solidFill>
                  <a:schemeClr val="bg1"/>
                </a:solidFill>
                <a:latin typeface="Cataneo BT" panose="03020802040502060804" pitchFamily="66" charset="0"/>
                <a:ea typeface="ＭＳ Ｐゴシック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Cataneo BT" panose="03020802040502060804" pitchFamily="66" charset="0"/>
                <a:ea typeface="ＭＳ Ｐゴシック" pitchFamily="34" charset="-128"/>
              </a:rPr>
              <a:t>soote</a:t>
            </a:r>
            <a:endParaRPr lang="en-US" altLang="en-US" sz="3200" dirty="0">
              <a:solidFill>
                <a:schemeClr val="bg1"/>
              </a:solidFill>
              <a:latin typeface="Cataneo BT" panose="03020802040502060804" pitchFamily="66" charset="0"/>
              <a:ea typeface="ＭＳ Ｐゴシック" pitchFamily="34" charset="-128"/>
            </a:endParaRPr>
          </a:p>
          <a:p>
            <a:r>
              <a:rPr lang="en-US" altLang="en-US" sz="3200" dirty="0">
                <a:solidFill>
                  <a:schemeClr val="bg1"/>
                </a:solidFill>
                <a:latin typeface="Cataneo BT" panose="03020802040502060804" pitchFamily="66" charset="0"/>
                <a:ea typeface="ＭＳ Ｐゴシック" pitchFamily="34" charset="-128"/>
              </a:rPr>
              <a:t>The </a:t>
            </a:r>
            <a:r>
              <a:rPr lang="en-US" altLang="en-US" sz="3200" dirty="0" err="1">
                <a:solidFill>
                  <a:schemeClr val="bg1"/>
                </a:solidFill>
                <a:latin typeface="Cataneo BT" panose="03020802040502060804" pitchFamily="66" charset="0"/>
                <a:ea typeface="ＭＳ Ｐゴシック" pitchFamily="34" charset="-128"/>
              </a:rPr>
              <a:t>droughte</a:t>
            </a:r>
            <a:r>
              <a:rPr lang="en-US" altLang="en-US" sz="3200" dirty="0">
                <a:solidFill>
                  <a:schemeClr val="bg1"/>
                </a:solidFill>
                <a:latin typeface="Cataneo BT" panose="03020802040502060804" pitchFamily="66" charset="0"/>
                <a:ea typeface="ＭＳ Ｐゴシック" pitchFamily="34" charset="-128"/>
              </a:rPr>
              <a:t> of March hath </a:t>
            </a:r>
            <a:r>
              <a:rPr lang="en-US" altLang="en-US" sz="3200" dirty="0" err="1">
                <a:solidFill>
                  <a:schemeClr val="bg1"/>
                </a:solidFill>
                <a:latin typeface="Cataneo BT" panose="03020802040502060804" pitchFamily="66" charset="0"/>
                <a:ea typeface="ＭＳ Ｐゴシック" pitchFamily="34" charset="-128"/>
              </a:rPr>
              <a:t>perced</a:t>
            </a:r>
            <a:r>
              <a:rPr lang="en-US" altLang="en-US" sz="3200" dirty="0">
                <a:solidFill>
                  <a:schemeClr val="bg1"/>
                </a:solidFill>
                <a:latin typeface="Cataneo BT" panose="03020802040502060804" pitchFamily="66" charset="0"/>
                <a:ea typeface="ＭＳ Ｐゴシック" pitchFamily="34" charset="-128"/>
              </a:rPr>
              <a:t> to the </a:t>
            </a:r>
            <a:r>
              <a:rPr lang="en-US" altLang="en-US" sz="3200" dirty="0" err="1" smtClean="0">
                <a:solidFill>
                  <a:schemeClr val="bg1"/>
                </a:solidFill>
                <a:latin typeface="Cataneo BT" panose="03020802040502060804" pitchFamily="66" charset="0"/>
                <a:ea typeface="ＭＳ Ｐゴシック" pitchFamily="34" charset="-128"/>
              </a:rPr>
              <a:t>roote</a:t>
            </a:r>
            <a:endParaRPr lang="en-US" altLang="en-US" sz="3200" dirty="0" smtClean="0">
              <a:solidFill>
                <a:schemeClr val="bg1"/>
              </a:solidFill>
              <a:latin typeface="Cataneo BT" panose="03020802040502060804" pitchFamily="66" charset="0"/>
              <a:ea typeface="ＭＳ Ｐゴシック" pitchFamily="34" charset="-128"/>
            </a:endParaRPr>
          </a:p>
          <a:p>
            <a:r>
              <a:rPr lang="en-US" altLang="en-US" sz="3200" dirty="0">
                <a:solidFill>
                  <a:schemeClr val="bg1"/>
                </a:solidFill>
                <a:latin typeface="Cataneo BT" panose="03020802040502060804" pitchFamily="66" charset="0"/>
                <a:ea typeface="ＭＳ Ｐゴシック" pitchFamily="34" charset="-128"/>
              </a:rPr>
              <a:t>	</a:t>
            </a:r>
            <a:r>
              <a:rPr lang="en-US" altLang="en-US" sz="3200" dirty="0" smtClean="0">
                <a:solidFill>
                  <a:schemeClr val="bg1"/>
                </a:solidFill>
                <a:latin typeface="Cataneo BT" panose="03020802040502060804" pitchFamily="66" charset="0"/>
                <a:ea typeface="ＭＳ Ｐゴシック" pitchFamily="34" charset="-128"/>
              </a:rPr>
              <a:t>	</a:t>
            </a:r>
            <a:r>
              <a:rPr lang="en-US" altLang="en-US" sz="2400" dirty="0" smtClean="0">
                <a:solidFill>
                  <a:schemeClr val="bg1"/>
                </a:solidFill>
                <a:latin typeface="Cataneo BT" panose="03020802040502060804" pitchFamily="66" charset="0"/>
                <a:ea typeface="ＭＳ Ｐゴシック" pitchFamily="34" charset="-128"/>
              </a:rPr>
              <a:t>Chaucer</a:t>
            </a:r>
            <a:r>
              <a:rPr lang="en-US" altLang="en-US" sz="2400" dirty="0">
                <a:solidFill>
                  <a:schemeClr val="bg1"/>
                </a:solidFill>
                <a:latin typeface="Cataneo BT" panose="03020802040502060804" pitchFamily="66" charset="0"/>
                <a:ea typeface="ＭＳ Ｐゴシック" pitchFamily="34" charset="-128"/>
              </a:rPr>
              <a:t>, Canterbury Tales, Prologue ~1387</a:t>
            </a:r>
          </a:p>
          <a:p>
            <a:endParaRPr lang="en-US" sz="3200" dirty="0">
              <a:solidFill>
                <a:schemeClr val="bg1"/>
              </a:solidFill>
              <a:latin typeface="Cataneo BT" panose="0302080204050206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2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elsewhere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3806190" cy="3579849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 smtClean="0"/>
              <a:t>Geologic evolution</a:t>
            </a:r>
            <a:endParaRPr lang="en-US" sz="2800" dirty="0"/>
          </a:p>
        </p:txBody>
      </p:sp>
      <p:pic>
        <p:nvPicPr>
          <p:cNvPr id="4100" name="Picture 4" descr="http://www.saguaro-juniper.com/events/2009-07_GrandCanyonZionBryce/Zion_to_Bryce/Geology_of_%20Bryce_Map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515" y="100012"/>
            <a:ext cx="3866009" cy="67207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7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Evidence #1: </a:t>
            </a:r>
            <a:br>
              <a:rPr lang="en-US" sz="4400" dirty="0" smtClean="0"/>
            </a:br>
            <a:r>
              <a:rPr lang="en-US" sz="4400" dirty="0" smtClean="0"/>
              <a:t>the fossil record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37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506</TotalTime>
  <Words>400</Words>
  <Application>Microsoft Office PowerPoint</Application>
  <PresentationFormat>On-screen Show (4:3)</PresentationFormat>
  <Paragraphs>79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ＭＳ Ｐゴシック</vt:lpstr>
      <vt:lpstr>Arial</vt:lpstr>
      <vt:lpstr>Calibri</vt:lpstr>
      <vt:lpstr>Cataneo BT</vt:lpstr>
      <vt:lpstr>Franklin Gothic Book</vt:lpstr>
      <vt:lpstr>Franklin Gothic Medium</vt:lpstr>
      <vt:lpstr>Tunga</vt:lpstr>
      <vt:lpstr>Wingdings</vt:lpstr>
      <vt:lpstr>Angles</vt:lpstr>
      <vt:lpstr>Evidences for Evolution</vt:lpstr>
      <vt:lpstr>Review: What is evolution?</vt:lpstr>
      <vt:lpstr>ReVIEW: Tree thinking</vt:lpstr>
      <vt:lpstr>REVIEW: Natural Selection</vt:lpstr>
      <vt:lpstr>Review: Natural Selection</vt:lpstr>
      <vt:lpstr>Evolution elsewhere</vt:lpstr>
      <vt:lpstr>Evolution elsewhere</vt:lpstr>
      <vt:lpstr>Evolution elsewhere</vt:lpstr>
      <vt:lpstr>Evidence #1:  the fossil record</vt:lpstr>
      <vt:lpstr>PowerPoint Presentation</vt:lpstr>
      <vt:lpstr>PowerPoint Presentation</vt:lpstr>
      <vt:lpstr>PowerPoint Presentation</vt:lpstr>
      <vt:lpstr>Evidence #2:  DNA Sequences</vt:lpstr>
      <vt:lpstr>Let’s compare DNA sequences</vt:lpstr>
      <vt:lpstr>Let’s compare DNA sequences</vt:lpstr>
      <vt:lpstr>We can also compare protein sequences</vt:lpstr>
      <vt:lpstr>Evidence #3:  chromosomal recombination</vt:lpstr>
      <vt:lpstr>PowerPoint Presentation</vt:lpstr>
      <vt:lpstr>PowerPoint Presentation</vt:lpstr>
      <vt:lpstr>PowerPoint Presentation</vt:lpstr>
      <vt:lpstr>PowerPoint Presentation</vt:lpstr>
      <vt:lpstr>Evidence #4: Embryology</vt:lpstr>
      <vt:lpstr>PowerPoint Presentation</vt:lpstr>
      <vt:lpstr>PowerPoint Presentation</vt:lpstr>
      <vt:lpstr>PowerPoint Presentation</vt:lpstr>
      <vt:lpstr>PowerPoint Presentation</vt:lpstr>
      <vt:lpstr>Evidence #5:  Homologous structures</vt:lpstr>
      <vt:lpstr>PowerPoint Presentation</vt:lpstr>
      <vt:lpstr>PowerPoint Presentation</vt:lpstr>
      <vt:lpstr>PowerPoint Presentation</vt:lpstr>
      <vt:lpstr>Analogous structures</vt:lpstr>
      <vt:lpstr>Evidence #6:  Vestigial structures</vt:lpstr>
      <vt:lpstr>PowerPoint Presentation</vt:lpstr>
      <vt:lpstr>PowerPoint Presentation</vt:lpstr>
      <vt:lpstr>Quick Recap</vt:lpstr>
      <vt:lpstr>Questions?</vt:lpstr>
    </vt:vector>
  </TitlesOfParts>
  <Company>Alpine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Evidences for Evolution</dc:title>
  <dc:creator>Student WHS</dc:creator>
  <cp:lastModifiedBy>Barksdale, Rachael</cp:lastModifiedBy>
  <cp:revision>89</cp:revision>
  <cp:lastPrinted>2016-03-16T14:54:00Z</cp:lastPrinted>
  <dcterms:created xsi:type="dcterms:W3CDTF">2014-01-22T19:40:34Z</dcterms:created>
  <dcterms:modified xsi:type="dcterms:W3CDTF">2017-03-02T21:49:05Z</dcterms:modified>
</cp:coreProperties>
</file>