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3" r:id="rId12"/>
    <p:sldId id="267" r:id="rId13"/>
    <p:sldId id="268" r:id="rId14"/>
    <p:sldId id="272" r:id="rId15"/>
    <p:sldId id="273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9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2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270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62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5261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859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26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17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1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034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8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7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0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535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0ED4B-AF2A-487F-9273-B6610ED74D22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8A1E70-8709-42DB-87DD-260E0E8F4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Early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58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cells were unicellular, anaerobic and prokaryotic</a:t>
            </a:r>
          </a:p>
          <a:p>
            <a:r>
              <a:rPr lang="en-US" sz="2400" dirty="0" smtClean="0"/>
              <a:t>Autotrophic</a:t>
            </a:r>
          </a:p>
          <a:p>
            <a:pPr lvl="1"/>
            <a:r>
              <a:rPr lang="en-US" sz="2200" dirty="0" smtClean="0"/>
              <a:t>Chemosynthesis, photosynthesis</a:t>
            </a:r>
          </a:p>
          <a:p>
            <a:pPr lvl="1"/>
            <a:endParaRPr lang="en-US" sz="22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Why do you think photosynthetic organisms evolved before heterotrophic organisms?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10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smtClean="0"/>
              <a:t>Oxygen on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Accumulation of oxygen provided new ecosystems to exploit</a:t>
            </a:r>
          </a:p>
          <a:p>
            <a:r>
              <a:rPr lang="en-US" sz="2400" dirty="0" smtClean="0"/>
              <a:t>Aerobic bacteria evolved</a:t>
            </a:r>
            <a:endParaRPr lang="en-US" sz="2400" dirty="0" smtClean="0"/>
          </a:p>
          <a:p>
            <a:r>
              <a:rPr lang="en-US" sz="2400" dirty="0" smtClean="0"/>
              <a:t>Eventually eukaryotic cells developed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29" y="3657600"/>
            <a:ext cx="6125590" cy="296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75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DID eukaryotic cells develop from prokaryotic cells?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9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Evidence supports that mitochondria and chloroplasts were once prokaryotic organisms living in a larger host cell.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9" y="3038032"/>
            <a:ext cx="82296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4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Ancestral eukaryote received chemical energy (ATP) and sugars and the bacteria received protection.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9" y="3038032"/>
            <a:ext cx="82296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0412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they became more interdependent they became one organism (modern eukaryotic cells).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19" y="3038032"/>
            <a:ext cx="8229600" cy="241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078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err="1" smtClean="0"/>
              <a:t>Endosymbiotic</a:t>
            </a:r>
            <a:r>
              <a:rPr lang="en-US" dirty="0" smtClean="0"/>
              <a:t>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Evidence is found in mitochondria and chloroplasts. They have</a:t>
            </a:r>
            <a:r>
              <a:rPr lang="en-US" sz="2200" dirty="0" smtClean="0"/>
              <a:t>…</a:t>
            </a:r>
          </a:p>
          <a:p>
            <a:pPr lvl="1"/>
            <a:r>
              <a:rPr lang="en-US" sz="2200" dirty="0" smtClean="0"/>
              <a:t>Their own chromosomes (circular DNA)</a:t>
            </a:r>
          </a:p>
          <a:p>
            <a:pPr lvl="1"/>
            <a:r>
              <a:rPr lang="en-US" sz="2200" dirty="0" smtClean="0"/>
              <a:t>Double membranes</a:t>
            </a:r>
            <a:endParaRPr lang="en-US" sz="2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3513175"/>
            <a:ext cx="6993516" cy="315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26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smtClean="0"/>
              <a:t>Multicellular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46029"/>
            <a:ext cx="6347714" cy="45953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multicellular life were colonies</a:t>
            </a:r>
          </a:p>
          <a:p>
            <a:r>
              <a:rPr lang="en-US" sz="2400" dirty="0" smtClean="0"/>
              <a:t>Eventually true multicellular organisms </a:t>
            </a:r>
            <a:endParaRPr lang="en-US" sz="2400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1304261" y="2775098"/>
            <a:ext cx="4745665" cy="3685363"/>
            <a:chOff x="688" y="475"/>
            <a:chExt cx="4368" cy="3557"/>
          </a:xfrm>
        </p:grpSpPr>
        <p:pic>
          <p:nvPicPr>
            <p:cNvPr id="5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" y="475"/>
              <a:ext cx="4368" cy="3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4145" y="3683"/>
              <a:ext cx="649" cy="2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1600" b="1">
                  <a:solidFill>
                    <a:schemeClr val="bg1"/>
                  </a:solidFill>
                </a:rPr>
                <a:t>10 m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820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35396"/>
            <a:ext cx="6347714" cy="460596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earth is </a:t>
            </a:r>
            <a:r>
              <a:rPr lang="en-US" sz="2400" b="1" dirty="0" smtClean="0"/>
              <a:t>4.6 billion </a:t>
            </a:r>
            <a:r>
              <a:rPr lang="en-US" sz="2400" dirty="0" smtClean="0"/>
              <a:t>years old!</a:t>
            </a:r>
          </a:p>
          <a:p>
            <a:r>
              <a:rPr lang="en-US" sz="2400" dirty="0" smtClean="0"/>
              <a:t>Scientists and theologians thought the earth was very young.</a:t>
            </a:r>
          </a:p>
          <a:p>
            <a:endParaRPr lang="en-US" sz="2400" dirty="0"/>
          </a:p>
          <a:p>
            <a:r>
              <a:rPr lang="en-US" sz="2400" dirty="0" smtClean="0"/>
              <a:t>We know the earth’s age by performing radiometric dating on the oldest parts of the planet we can find.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9498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smtClean="0"/>
              <a:t>Early Earth’s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hypothesized that the atmosphere contained water and chemicals from volcanic eruptions.</a:t>
            </a:r>
            <a:endParaRPr lang="en-US" sz="2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955" y="3166730"/>
            <a:ext cx="4699000" cy="327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52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smtClean="0"/>
              <a:t>Early Earth’s Atmosphere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 is hypothesized that the atmosphere contained water and chemicals from volcanic eruptions.</a:t>
            </a:r>
          </a:p>
          <a:p>
            <a:pPr lvl="1"/>
            <a:r>
              <a:rPr lang="en-US" sz="2600" dirty="0" smtClean="0"/>
              <a:t>Methane and ammonia (inorganic)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rgbClr val="FF0000"/>
                </a:solidFill>
              </a:rPr>
              <a:t>So how did organic molecules (amino acids, DNA) develop from inorganic compounds??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69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dirty="0" smtClean="0"/>
              <a:t>Miller-Urey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150038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Simulated the conditions of early Earth.</a:t>
            </a:r>
          </a:p>
          <a:p>
            <a:r>
              <a:rPr lang="en-US" sz="2400" dirty="0" smtClean="0"/>
              <a:t>Added energy in the form of electricity (lightning)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79135" y="2860159"/>
            <a:ext cx="3778177" cy="3785190"/>
            <a:chOff x="5527675" y="3505200"/>
            <a:chExt cx="2778125" cy="3000375"/>
          </a:xfrm>
        </p:grpSpPr>
        <p:pic>
          <p:nvPicPr>
            <p:cNvPr id="4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27675" y="3508375"/>
              <a:ext cx="2422525" cy="2957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ine 12"/>
            <p:cNvSpPr>
              <a:spLocks noChangeShapeType="1"/>
            </p:cNvSpPr>
            <p:nvPr/>
          </p:nvSpPr>
          <p:spPr bwMode="auto">
            <a:xfrm flipV="1">
              <a:off x="7597775" y="3727450"/>
              <a:ext cx="242888" cy="2936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7340600" y="4424363"/>
              <a:ext cx="223838" cy="138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" name="Line 14"/>
            <p:cNvSpPr>
              <a:spLocks noChangeShapeType="1"/>
            </p:cNvSpPr>
            <p:nvPr/>
          </p:nvSpPr>
          <p:spPr bwMode="auto">
            <a:xfrm>
              <a:off x="7210425" y="5632450"/>
              <a:ext cx="255588" cy="6826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8" name="Line 15"/>
            <p:cNvSpPr>
              <a:spLocks noChangeShapeType="1"/>
            </p:cNvSpPr>
            <p:nvPr/>
          </p:nvSpPr>
          <p:spPr bwMode="auto">
            <a:xfrm>
              <a:off x="6183313" y="5824538"/>
              <a:ext cx="123825" cy="1254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9" name="Text Box 16"/>
            <p:cNvSpPr txBox="1">
              <a:spLocks noChangeArrowheads="1"/>
            </p:cNvSpPr>
            <p:nvPr/>
          </p:nvSpPr>
          <p:spPr bwMode="auto">
            <a:xfrm>
              <a:off x="7639050" y="3505200"/>
              <a:ext cx="6667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Electrode</a:t>
              </a:r>
            </a:p>
          </p:txBody>
        </p:sp>
        <p:sp>
          <p:nvSpPr>
            <p:cNvPr id="10" name="Text Box 17"/>
            <p:cNvSpPr txBox="1">
              <a:spLocks noChangeArrowheads="1"/>
            </p:cNvSpPr>
            <p:nvPr/>
          </p:nvSpPr>
          <p:spPr bwMode="auto">
            <a:xfrm>
              <a:off x="7497763" y="4303713"/>
              <a:ext cx="74295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Condenser</a:t>
              </a:r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7443788" y="5562600"/>
              <a:ext cx="857250" cy="638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Cooled water</a:t>
              </a:r>
            </a:p>
            <a:p>
              <a:r>
                <a:rPr lang="en-US" altLang="en-US" sz="900"/>
                <a:t>containing</a:t>
              </a:r>
            </a:p>
            <a:p>
              <a:r>
                <a:rPr lang="en-US" altLang="en-US" sz="900"/>
                <a:t>organic </a:t>
              </a:r>
            </a:p>
            <a:p>
              <a:r>
                <a:rPr lang="en-US" altLang="en-US" sz="900"/>
                <a:t>molecules</a:t>
              </a:r>
            </a:p>
          </p:txBody>
        </p:sp>
        <p:sp>
          <p:nvSpPr>
            <p:cNvPr id="12" name="Text Box 19"/>
            <p:cNvSpPr txBox="1">
              <a:spLocks noChangeArrowheads="1"/>
            </p:cNvSpPr>
            <p:nvPr/>
          </p:nvSpPr>
          <p:spPr bwMode="auto">
            <a:xfrm>
              <a:off x="6162675" y="5916613"/>
              <a:ext cx="39846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  <a:r>
                <a:rPr lang="en-US" altLang="en-US" sz="900" baseline="-25000"/>
                <a:t>2</a:t>
              </a:r>
              <a:r>
                <a:rPr lang="en-US" altLang="en-US" sz="900"/>
                <a:t>O</a:t>
              </a:r>
            </a:p>
          </p:txBody>
        </p:sp>
        <p:sp>
          <p:nvSpPr>
            <p:cNvPr id="13" name="Text Box 20"/>
            <p:cNvSpPr txBox="1">
              <a:spLocks noChangeArrowheads="1"/>
            </p:cNvSpPr>
            <p:nvPr/>
          </p:nvSpPr>
          <p:spPr bwMode="auto">
            <a:xfrm>
              <a:off x="6945313" y="6140450"/>
              <a:ext cx="107950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/>
                <a:t>Sample for</a:t>
              </a:r>
            </a:p>
            <a:p>
              <a:r>
                <a:rPr lang="en-US" altLang="en-US" sz="900"/>
                <a:t>chemical analysis</a:t>
              </a:r>
            </a:p>
          </p:txBody>
        </p:sp>
        <p:sp>
          <p:nvSpPr>
            <p:cNvPr id="14" name="Text Box 21"/>
            <p:cNvSpPr txBox="1">
              <a:spLocks noChangeArrowheads="1"/>
            </p:cNvSpPr>
            <p:nvPr/>
          </p:nvSpPr>
          <p:spPr bwMode="auto">
            <a:xfrm>
              <a:off x="7797800" y="4768850"/>
              <a:ext cx="463550" cy="365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r>
                <a:rPr lang="en-US" altLang="en-US" sz="900" dirty="0"/>
                <a:t>Cold</a:t>
              </a:r>
            </a:p>
            <a:p>
              <a:r>
                <a:rPr lang="en-US" altLang="en-US" sz="900" dirty="0"/>
                <a:t>water</a:t>
              </a:r>
            </a:p>
          </p:txBody>
        </p:sp>
        <p:sp>
          <p:nvSpPr>
            <p:cNvPr id="15" name="Text Box 22"/>
            <p:cNvSpPr txBox="1">
              <a:spLocks noChangeArrowheads="1"/>
            </p:cNvSpPr>
            <p:nvPr/>
          </p:nvSpPr>
          <p:spPr bwMode="auto">
            <a:xfrm>
              <a:off x="6061075" y="3603625"/>
              <a:ext cx="739775" cy="2143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>
              <a:spAutoFit/>
            </a:bodyPr>
            <a:lstStyle/>
            <a:p>
              <a:pPr algn="ctr"/>
              <a:r>
                <a:rPr lang="en-US" altLang="en-US" sz="800"/>
                <a:t>Water vapor</a:t>
              </a:r>
            </a:p>
          </p:txBody>
        </p:sp>
        <p:sp>
          <p:nvSpPr>
            <p:cNvPr id="16" name="Text Box 23"/>
            <p:cNvSpPr txBox="1">
              <a:spLocks noChangeArrowheads="1"/>
            </p:cNvSpPr>
            <p:nvPr/>
          </p:nvSpPr>
          <p:spPr bwMode="auto">
            <a:xfrm>
              <a:off x="7004050" y="3505200"/>
              <a:ext cx="423863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CH</a:t>
              </a:r>
              <a:r>
                <a:rPr lang="en-US" altLang="en-US" sz="900" baseline="-25000"/>
                <a:t>4</a:t>
              </a:r>
              <a:endParaRPr lang="en-US" altLang="en-US" sz="900"/>
            </a:p>
          </p:txBody>
        </p:sp>
        <p:sp>
          <p:nvSpPr>
            <p:cNvPr id="17" name="Text Box 24"/>
            <p:cNvSpPr txBox="1">
              <a:spLocks noChangeArrowheads="1"/>
            </p:cNvSpPr>
            <p:nvPr/>
          </p:nvSpPr>
          <p:spPr bwMode="auto">
            <a:xfrm rot="19383845">
              <a:off x="7169150" y="3994150"/>
              <a:ext cx="382588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H</a:t>
              </a:r>
              <a:r>
                <a:rPr lang="en-US" altLang="en-US" sz="900" baseline="-25000"/>
                <a:t>2</a:t>
              </a:r>
              <a:endParaRPr lang="en-US" altLang="en-US" sz="900"/>
            </a:p>
          </p:txBody>
        </p:sp>
        <p:sp>
          <p:nvSpPr>
            <p:cNvPr id="18" name="Text Box 25"/>
            <p:cNvSpPr txBox="1">
              <a:spLocks noChangeArrowheads="1"/>
            </p:cNvSpPr>
            <p:nvPr/>
          </p:nvSpPr>
          <p:spPr bwMode="auto">
            <a:xfrm rot="1656932">
              <a:off x="6835775" y="4002088"/>
              <a:ext cx="457200" cy="228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pPr algn="ctr"/>
              <a:r>
                <a:rPr lang="en-US" altLang="en-US" sz="900"/>
                <a:t>NH</a:t>
              </a:r>
              <a:r>
                <a:rPr lang="en-US" altLang="en-US" sz="900" baseline="-25000"/>
                <a:t>3</a:t>
              </a:r>
              <a:endParaRPr lang="en-US" altLang="en-US" sz="900"/>
            </a:p>
          </p:txBody>
        </p:sp>
      </p:grpSp>
      <p:sp>
        <p:nvSpPr>
          <p:cNvPr id="20" name="Content Placeholder 2"/>
          <p:cNvSpPr txBox="1">
            <a:spLocks/>
          </p:cNvSpPr>
          <p:nvPr/>
        </p:nvSpPr>
        <p:spPr>
          <a:xfrm>
            <a:off x="609599" y="3002052"/>
            <a:ext cx="2367517" cy="3345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Made some organic compounds, but ideal conditions too unlikely.</a:t>
            </a:r>
          </a:p>
        </p:txBody>
      </p:sp>
    </p:spTree>
    <p:extLst>
      <p:ext uri="{BB962C8B-B14F-4D97-AF65-F5344CB8AC3E}">
        <p14:creationId xmlns:p14="http://schemas.microsoft.com/office/powerpoint/2010/main" val="1991929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Synthesis of Carbon 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organic compounds most likely formed in submerged volcanoes and deep-sea vents.</a:t>
            </a:r>
            <a:endParaRPr lang="en-US" sz="24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946400"/>
            <a:ext cx="35052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014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>
            <a:normAutofit fontScale="90000"/>
          </a:bodyPr>
          <a:lstStyle/>
          <a:p>
            <a:r>
              <a:rPr lang="en-US" dirty="0"/>
              <a:t>Synthesis of Carbon Compounds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 carbon-based compounds may have come from meteorites from space.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1960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cells were unicellular, </a:t>
            </a:r>
            <a:r>
              <a:rPr lang="en-US" sz="2400" dirty="0" smtClean="0">
                <a:solidFill>
                  <a:srgbClr val="FF0000"/>
                </a:solidFill>
              </a:rPr>
              <a:t>anaerobic </a:t>
            </a:r>
            <a:r>
              <a:rPr lang="en-US" sz="2400" dirty="0" smtClean="0"/>
              <a:t>and prokaryotic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619297"/>
            <a:ext cx="6338350" cy="3813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47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36428"/>
          </a:xfrm>
        </p:spPr>
        <p:txBody>
          <a:bodyPr/>
          <a:lstStyle/>
          <a:p>
            <a:r>
              <a:rPr lang="en-US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48047"/>
            <a:ext cx="6347714" cy="439331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First cells were unicellular, anaerobic and prokaryotic</a:t>
            </a:r>
          </a:p>
          <a:p>
            <a:r>
              <a:rPr lang="en-US" sz="2400" dirty="0" smtClean="0"/>
              <a:t>Autotrophic</a:t>
            </a:r>
          </a:p>
          <a:p>
            <a:pPr lvl="1"/>
            <a:r>
              <a:rPr lang="en-US" sz="2200" dirty="0" smtClean="0"/>
              <a:t>Chemosynthesis, photosynthesis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910096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348</Words>
  <Application>Microsoft Office PowerPoint</Application>
  <PresentationFormat>On-screen Show (4:3)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History of Early Earth</vt:lpstr>
      <vt:lpstr>Earth’s Age</vt:lpstr>
      <vt:lpstr>Early Earth’s Atmosphere</vt:lpstr>
      <vt:lpstr>Early Earth’s Atmosphere</vt:lpstr>
      <vt:lpstr>Miller-Urey Experiment</vt:lpstr>
      <vt:lpstr>Synthesis of Carbon Compounds</vt:lpstr>
      <vt:lpstr>Synthesis of Carbon Compounds</vt:lpstr>
      <vt:lpstr>Early Life</vt:lpstr>
      <vt:lpstr>Early Life</vt:lpstr>
      <vt:lpstr>Early Life</vt:lpstr>
      <vt:lpstr>Oxygen on Earth</vt:lpstr>
      <vt:lpstr>Endosymbiotic Theory</vt:lpstr>
      <vt:lpstr>Endosymbiotic Theory</vt:lpstr>
      <vt:lpstr>Endosymbiotic Theory</vt:lpstr>
      <vt:lpstr>Endosymbiotic Theory</vt:lpstr>
      <vt:lpstr>Endosymbiotic Theory</vt:lpstr>
      <vt:lpstr>Multicellular Life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Early Earth</dc:title>
  <dc:creator>Barksdale, Rachael</dc:creator>
  <cp:lastModifiedBy>Barksdale, Rachael</cp:lastModifiedBy>
  <cp:revision>13</cp:revision>
  <dcterms:created xsi:type="dcterms:W3CDTF">2017-03-02T21:53:00Z</dcterms:created>
  <dcterms:modified xsi:type="dcterms:W3CDTF">2017-03-03T13:52:05Z</dcterms:modified>
</cp:coreProperties>
</file>