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k12.org/book/CK-12-Life-Science-Concepts-For-Middle-School/section/2.14/" TargetMode="External"/><Relationship Id="rId4" Type="http://schemas.openxmlformats.org/officeDocument/2006/relationships/hyperlink" Target="https://micro.magnet.fsu.edu/cells/mitochondria/mitochondri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ciencelearn.org.nz/resources/1839-mitochondria-cell-powerhou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983" y="5700714"/>
            <a:ext cx="5357330" cy="6836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Dalin</a:t>
            </a:r>
            <a:r>
              <a:rPr lang="en-US" dirty="0" smtClean="0"/>
              <a:t> Abu</a:t>
            </a:r>
          </a:p>
          <a:p>
            <a:r>
              <a:rPr lang="en-US" dirty="0" err="1" smtClean="0"/>
              <a:t>Ap</a:t>
            </a:r>
            <a:r>
              <a:rPr lang="en-US" dirty="0" smtClean="0"/>
              <a:t> Biology 1</a:t>
            </a:r>
            <a:r>
              <a:rPr lang="en-US" baseline="30000" dirty="0" smtClean="0"/>
              <a:t>st</a:t>
            </a:r>
            <a:r>
              <a:rPr lang="en-US" dirty="0" smtClean="0"/>
              <a:t> period</a:t>
            </a:r>
            <a:endParaRPr lang="en-US" dirty="0"/>
          </a:p>
        </p:txBody>
      </p:sp>
      <p:pic>
        <p:nvPicPr>
          <p:cNvPr id="1028" name="Picture 4" descr="ttps://openclipart.org/image/2400px/svg_to_png/203796/Mitochondr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52221">
            <a:off x="548527" y="3667317"/>
            <a:ext cx="3191169" cy="325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80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Major processes of the     </a:t>
            </a:r>
            <a:r>
              <a:rPr lang="en-US" i="1" dirty="0" smtClean="0"/>
              <a:t>mitochondria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63" y="2128837"/>
            <a:ext cx="6357937" cy="4406211"/>
          </a:xfrm>
        </p:spPr>
        <p:txBody>
          <a:bodyPr>
            <a:normAutofit/>
          </a:bodyPr>
          <a:lstStyle/>
          <a:p>
            <a:r>
              <a:rPr lang="en-US" dirty="0" smtClean="0"/>
              <a:t>Power House of the cell- they release energy from food </a:t>
            </a:r>
            <a:r>
              <a:rPr lang="en-US" dirty="0"/>
              <a:t>or cellular </a:t>
            </a:r>
            <a:r>
              <a:rPr lang="en-US" dirty="0" smtClean="0"/>
              <a:t>respiration (the breaking down of food to create energy</a:t>
            </a:r>
          </a:p>
          <a:p>
            <a:r>
              <a:rPr lang="en-US" dirty="0" smtClean="0"/>
              <a:t>Molecular fragments from previous conversions into ATP are converted by Mitochondria in CO2 and H2O.  Will continue on to become ATP</a:t>
            </a:r>
          </a:p>
          <a:p>
            <a:r>
              <a:rPr lang="en-US" dirty="0" smtClean="0"/>
              <a:t>Help in </a:t>
            </a:r>
            <a:r>
              <a:rPr lang="en-US" dirty="0"/>
              <a:t>building certain parts of blood and hormones like testosterone and </a:t>
            </a:r>
            <a:r>
              <a:rPr lang="en-US" dirty="0" smtClean="0"/>
              <a:t>estrogen</a:t>
            </a:r>
          </a:p>
          <a:p>
            <a:r>
              <a:rPr lang="en-US" dirty="0" smtClean="0"/>
              <a:t>Allow for proper cell death and generation</a:t>
            </a:r>
          </a:p>
          <a:p>
            <a:r>
              <a:rPr lang="en-US" sz="2400" i="1" dirty="0"/>
              <a:t>Supply </a:t>
            </a:r>
            <a:r>
              <a:rPr lang="en-US" sz="2400" i="1" dirty="0" smtClean="0"/>
              <a:t>ALL the </a:t>
            </a:r>
            <a:r>
              <a:rPr lang="en-US" sz="2400" i="1" dirty="0"/>
              <a:t>necessary biological energy of </a:t>
            </a:r>
            <a:r>
              <a:rPr lang="en-US" sz="2400" i="1" dirty="0" smtClean="0"/>
              <a:t>the cell    </a:t>
            </a:r>
            <a:endParaRPr lang="en-US" sz="2400" i="1" dirty="0"/>
          </a:p>
          <a:p>
            <a:endParaRPr lang="en-US" dirty="0" smtClean="0"/>
          </a:p>
        </p:txBody>
      </p:sp>
      <p:pic>
        <p:nvPicPr>
          <p:cNvPr id="2054" name="Picture 6" descr="mage result for mitochondria and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514599"/>
            <a:ext cx="3714750" cy="312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44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133" y="1377538"/>
            <a:ext cx="6584868" cy="5035137"/>
          </a:xfrm>
        </p:spPr>
        <p:txBody>
          <a:bodyPr>
            <a:normAutofit/>
          </a:bodyPr>
          <a:lstStyle/>
          <a:p>
            <a:r>
              <a:rPr lang="en-US" sz="2200" b="1" dirty="0"/>
              <a:t>Endoplasmic </a:t>
            </a:r>
            <a:r>
              <a:rPr lang="en-US" sz="2200" b="1" dirty="0" smtClean="0"/>
              <a:t>Reticulum </a:t>
            </a:r>
            <a:r>
              <a:rPr lang="en-US" sz="2200" dirty="0"/>
              <a:t>and Mitochondria interact to form </a:t>
            </a:r>
            <a:r>
              <a:rPr lang="en-US" sz="2200" dirty="0" smtClean="0"/>
              <a:t>mitochondria-ER </a:t>
            </a:r>
            <a:r>
              <a:rPr lang="en-US" sz="2200" dirty="0"/>
              <a:t>associated </a:t>
            </a:r>
            <a:r>
              <a:rPr lang="en-US" sz="2200" dirty="0" smtClean="0"/>
              <a:t>membranes, regulates cell fission and transferring of calcium </a:t>
            </a:r>
          </a:p>
          <a:p>
            <a:r>
              <a:rPr lang="en-US" sz="2200" dirty="0" smtClean="0"/>
              <a:t>Photosynthesis occurs in the </a:t>
            </a:r>
            <a:r>
              <a:rPr lang="en-US" sz="2200" b="1" dirty="0" smtClean="0"/>
              <a:t>chloroplast </a:t>
            </a:r>
            <a:r>
              <a:rPr lang="en-US" sz="2200" dirty="0" smtClean="0"/>
              <a:t>creating the organic molecules the mitochondria uses for cellular respiration</a:t>
            </a:r>
          </a:p>
          <a:p>
            <a:r>
              <a:rPr lang="en-US" sz="2200" dirty="0" smtClean="0"/>
              <a:t>Because </a:t>
            </a:r>
            <a:r>
              <a:rPr lang="en-US" sz="2200" b="1" dirty="0" smtClean="0"/>
              <a:t>mitochondrion's</a:t>
            </a:r>
            <a:r>
              <a:rPr lang="en-US" sz="2200" dirty="0" smtClean="0"/>
              <a:t> disperse energy throughout the cell, </a:t>
            </a:r>
            <a:r>
              <a:rPr lang="en-US" sz="2200" i="1" dirty="0" smtClean="0"/>
              <a:t>they essentially interact with all other organelles</a:t>
            </a:r>
            <a:r>
              <a:rPr lang="en-US" sz="2200" dirty="0" smtClean="0"/>
              <a:t>. If it was not for the </a:t>
            </a:r>
            <a:r>
              <a:rPr lang="en-US" sz="2200" b="1" dirty="0" smtClean="0"/>
              <a:t>mitochondria's</a:t>
            </a:r>
            <a:r>
              <a:rPr lang="en-US" sz="2200" i="1" dirty="0" smtClean="0"/>
              <a:t> </a:t>
            </a:r>
            <a:r>
              <a:rPr lang="en-US" sz="2200" dirty="0" smtClean="0"/>
              <a:t>ability to convert and supply energy, all organelles would fail to function.  However, the </a:t>
            </a:r>
            <a:r>
              <a:rPr lang="en-US" sz="2200" i="1" dirty="0" smtClean="0"/>
              <a:t>mitochondria functions independently </a:t>
            </a:r>
            <a:r>
              <a:rPr lang="en-US" sz="2200" dirty="0" smtClean="0"/>
              <a:t>and even contain their own DNA.</a:t>
            </a:r>
            <a:endParaRPr lang="en-US" sz="2200" dirty="0"/>
          </a:p>
        </p:txBody>
      </p:sp>
      <p:pic>
        <p:nvPicPr>
          <p:cNvPr id="3074" name="Picture 2" descr="igure 2: ER–mitochondria interface and interactions. IP3R1–VDAC int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2391746"/>
            <a:ext cx="3313215" cy="273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86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 and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111" y="1235329"/>
            <a:ext cx="8545465" cy="4240797"/>
          </a:xfrm>
        </p:spPr>
        <p:txBody>
          <a:bodyPr>
            <a:noAutofit/>
          </a:bodyPr>
          <a:lstStyle/>
          <a:p>
            <a:r>
              <a:rPr lang="en-US" dirty="0" smtClean="0"/>
              <a:t>Can move around, change shape and divide in two</a:t>
            </a:r>
          </a:p>
          <a:p>
            <a:r>
              <a:rPr lang="en-US" dirty="0" smtClean="0"/>
              <a:t>Enclosed by two membranes, both with a phospholipid bilayer with embedded proteins</a:t>
            </a:r>
          </a:p>
          <a:p>
            <a:r>
              <a:rPr lang="en-US" b="1" dirty="0" smtClean="0"/>
              <a:t>Outer</a:t>
            </a:r>
            <a:r>
              <a:rPr lang="en-US" dirty="0" smtClean="0"/>
              <a:t> is smooth while </a:t>
            </a:r>
            <a:r>
              <a:rPr lang="en-US" b="1" dirty="0"/>
              <a:t>I</a:t>
            </a:r>
            <a:r>
              <a:rPr lang="en-US" b="1" dirty="0" smtClean="0"/>
              <a:t>nner </a:t>
            </a:r>
            <a:r>
              <a:rPr lang="en-US" dirty="0" smtClean="0"/>
              <a:t>contains </a:t>
            </a:r>
            <a:r>
              <a:rPr lang="en-US" i="1" dirty="0" smtClean="0"/>
              <a:t>cristae (folding)</a:t>
            </a:r>
          </a:p>
          <a:p>
            <a:pPr>
              <a:buFont typeface="Wingdings" charset="2"/>
              <a:buChar char="Ø"/>
            </a:pPr>
            <a:r>
              <a:rPr lang="en-US" b="1" dirty="0" smtClean="0"/>
              <a:t>Cristae </a:t>
            </a:r>
            <a:r>
              <a:rPr lang="en-US" dirty="0" smtClean="0"/>
              <a:t>gives inner area large surface area for proteins, enhancing productivity of cellular respiration</a:t>
            </a:r>
          </a:p>
          <a:p>
            <a:pPr marL="0" indent="0">
              <a:buNone/>
            </a:pPr>
            <a:r>
              <a:rPr lang="en-US" u="sng" dirty="0" smtClean="0"/>
              <a:t>Divided into 2 compartments :</a:t>
            </a:r>
          </a:p>
          <a:p>
            <a:pPr>
              <a:buFont typeface="Courier New" charset="0"/>
              <a:buChar char="o"/>
            </a:pPr>
            <a:r>
              <a:rPr lang="en-US" b="1" dirty="0" smtClean="0"/>
              <a:t>Intermembrane space- </a:t>
            </a:r>
            <a:r>
              <a:rPr lang="en-US" dirty="0" smtClean="0"/>
              <a:t>narrow region between inner and outer membranes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Contains enzymes that create ATP in cellular respiration</a:t>
            </a:r>
          </a:p>
          <a:p>
            <a:pPr>
              <a:buFont typeface="Courier New" charset="0"/>
              <a:buChar char="o"/>
            </a:pPr>
            <a:r>
              <a:rPr lang="en-US" b="1" dirty="0" smtClean="0"/>
              <a:t>Mitochondrial Matrix- </a:t>
            </a:r>
            <a:r>
              <a:rPr lang="en-US" dirty="0" smtClean="0"/>
              <a:t>enclosed by the inner membrane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Contains different enzymes, DNA and ribosomes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Some metabolic steps of cellular respiration occur here</a:t>
            </a:r>
            <a:endParaRPr lang="en-US" dirty="0"/>
          </a:p>
        </p:txBody>
      </p:sp>
      <p:pic>
        <p:nvPicPr>
          <p:cNvPr id="5122" name="Picture 2" descr="mage result for Structure of mitochond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388" y="4267931"/>
            <a:ext cx="3310121" cy="241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96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molecules USED AND END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6194151" cy="4150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i="1" dirty="0" smtClean="0"/>
              <a:t>Cellular Respiration (</a:t>
            </a:r>
            <a:r>
              <a:rPr lang="is-IS" sz="2400" i="1" dirty="0" smtClean="0"/>
              <a:t>C</a:t>
            </a:r>
            <a:r>
              <a:rPr lang="is-IS" sz="2400" i="1" baseline="-25000" dirty="0" smtClean="0"/>
              <a:t>6</a:t>
            </a:r>
            <a:r>
              <a:rPr lang="is-IS" sz="2400" i="1" dirty="0" smtClean="0"/>
              <a:t>H</a:t>
            </a:r>
            <a:r>
              <a:rPr lang="is-IS" sz="2400" i="1" baseline="-25000" dirty="0" smtClean="0"/>
              <a:t>12</a:t>
            </a:r>
            <a:r>
              <a:rPr lang="is-IS" sz="2400" i="1" dirty="0" smtClean="0"/>
              <a:t>O</a:t>
            </a:r>
            <a:r>
              <a:rPr lang="is-IS" sz="2400" i="1" baseline="-25000" dirty="0" smtClean="0"/>
              <a:t>6</a:t>
            </a:r>
            <a:r>
              <a:rPr lang="is-IS" sz="2400" i="1" dirty="0" smtClean="0"/>
              <a:t> </a:t>
            </a:r>
            <a:r>
              <a:rPr lang="is-IS" sz="2400" i="1" dirty="0"/>
              <a:t>+ 6O</a:t>
            </a:r>
            <a:r>
              <a:rPr lang="is-IS" sz="2400" i="1" baseline="-25000" dirty="0"/>
              <a:t>2</a:t>
            </a:r>
            <a:r>
              <a:rPr lang="is-IS" sz="2400" i="1" dirty="0"/>
              <a:t> → 6CO</a:t>
            </a:r>
            <a:r>
              <a:rPr lang="is-IS" sz="2400" i="1" baseline="-25000" dirty="0"/>
              <a:t>2</a:t>
            </a:r>
            <a:r>
              <a:rPr lang="is-IS" sz="2400" i="1" dirty="0"/>
              <a:t> + </a:t>
            </a:r>
            <a:r>
              <a:rPr lang="is-IS" sz="2400" i="1" dirty="0" smtClean="0"/>
              <a:t>6H</a:t>
            </a:r>
            <a:r>
              <a:rPr lang="is-IS" sz="2400" i="1" baseline="-25000" dirty="0" smtClean="0"/>
              <a:t>2</a:t>
            </a:r>
            <a:r>
              <a:rPr lang="is-IS" sz="2400" i="1" dirty="0" smtClean="0"/>
              <a:t>O + Energy (ATP+heat):</a:t>
            </a:r>
            <a:endParaRPr lang="is-IS" sz="2400" i="1" dirty="0"/>
          </a:p>
          <a:p>
            <a:r>
              <a:rPr lang="en-US" sz="2400" b="1" dirty="0" smtClean="0"/>
              <a:t>Pyruvate molecules (3-carbon product of glycolysis)</a:t>
            </a:r>
            <a:r>
              <a:rPr lang="en-US" sz="2400" dirty="0" smtClean="0"/>
              <a:t> transported </a:t>
            </a:r>
            <a:r>
              <a:rPr lang="en-US" sz="2400" dirty="0"/>
              <a:t>into the </a:t>
            </a:r>
            <a:r>
              <a:rPr lang="en-US" sz="2400" b="1" dirty="0"/>
              <a:t>mitochondria. </a:t>
            </a:r>
            <a:endParaRPr lang="en-US" sz="2400" b="1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mitochondria, the pyruvate, which have been converted into a 2-carbon molecule, enter the </a:t>
            </a:r>
            <a:r>
              <a:rPr lang="en-US" sz="2400" b="1" dirty="0"/>
              <a:t>Krebs </a:t>
            </a:r>
            <a:r>
              <a:rPr lang="en-US" sz="2400" b="1" dirty="0" smtClean="0"/>
              <a:t>cycle (stage two).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Energy transfers to </a:t>
            </a:r>
            <a:r>
              <a:rPr lang="en-US" sz="2400" b="1" dirty="0" smtClean="0"/>
              <a:t>electron </a:t>
            </a:r>
            <a:r>
              <a:rPr lang="en-US" sz="2400" b="1" dirty="0"/>
              <a:t>transport chain</a:t>
            </a:r>
            <a:r>
              <a:rPr lang="en-US" sz="2400" dirty="0"/>
              <a:t>. During this step, this energy is used to produce </a:t>
            </a:r>
            <a:r>
              <a:rPr lang="en-US" sz="2400" b="1" dirty="0"/>
              <a:t>ATP.</a:t>
            </a:r>
            <a:endParaRPr lang="en-US" sz="2400" b="1" dirty="0" smtClean="0"/>
          </a:p>
          <a:p>
            <a:endParaRPr lang="en-US" dirty="0"/>
          </a:p>
        </p:txBody>
      </p:sp>
      <p:pic>
        <p:nvPicPr>
          <p:cNvPr id="4098" name="Picture 2" descr="mage result for cellular respi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640" y="1874517"/>
            <a:ext cx="4191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age result for cellular respi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640" y="3496295"/>
            <a:ext cx="4108862" cy="31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78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14105"/>
            <a:ext cx="10178322" cy="3593591"/>
          </a:xfrm>
        </p:spPr>
        <p:txBody>
          <a:bodyPr/>
          <a:lstStyle/>
          <a:p>
            <a:r>
              <a:rPr lang="en-US" dirty="0" smtClean="0"/>
              <a:t>N/A. (2011, July 20)Mitochondria </a:t>
            </a:r>
            <a:r>
              <a:rPr lang="en-US" dirty="0"/>
              <a:t>– cell </a:t>
            </a:r>
            <a:r>
              <a:rPr lang="en-US" dirty="0" smtClean="0"/>
              <a:t>powerhouses. Retrieved from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www.sciencelearn.org.nz/resources/1839-mitochondria-cell-powerhouses</a:t>
            </a:r>
            <a:endParaRPr lang="en-US" dirty="0" smtClean="0"/>
          </a:p>
          <a:p>
            <a:r>
              <a:rPr lang="en-US" dirty="0" smtClean="0"/>
              <a:t>Harwood, Jessica.  Wilkin, Douglas Ph.D. (2012, Nov 29).</a:t>
            </a:r>
            <a:r>
              <a:rPr lang="sk-SK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of Cellular </a:t>
            </a:r>
            <a:r>
              <a:rPr lang="en-US" dirty="0" smtClean="0"/>
              <a:t>Respiration. Retrieved from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://www.ck12.org/book/CK-12-Life-Science-Concepts-For-Middle-School/section/2.14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Davidson, Michael M.( 2015, Nov 13). Mitochondria. </a:t>
            </a:r>
            <a:r>
              <a:rPr lang="en-US" dirty="0"/>
              <a:t>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micro.magnet.fsu.edu/cells/mitochondria/mitochondria.html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90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127</TotalTime>
  <Words>400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Courier New</vt:lpstr>
      <vt:lpstr>Gill Sans MT</vt:lpstr>
      <vt:lpstr>Impact</vt:lpstr>
      <vt:lpstr>Wingdings</vt:lpstr>
      <vt:lpstr>Arial</vt:lpstr>
      <vt:lpstr>Badge</vt:lpstr>
      <vt:lpstr>Mitochondria</vt:lpstr>
      <vt:lpstr>Major processes of the     mitochondria</vt:lpstr>
      <vt:lpstr>Interactions</vt:lpstr>
      <vt:lpstr>Structure and function</vt:lpstr>
      <vt:lpstr>molecules USED AND END PRODUCTS</vt:lpstr>
      <vt:lpstr>Sources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MitoCHONDRIA</dc:title>
  <dc:creator>Dina A Abu-Hashem</dc:creator>
  <cp:lastModifiedBy>Dina A Abu-Hashem</cp:lastModifiedBy>
  <cp:revision>11</cp:revision>
  <dcterms:created xsi:type="dcterms:W3CDTF">2017-09-17T18:03:13Z</dcterms:created>
  <dcterms:modified xsi:type="dcterms:W3CDTF">2017-09-17T20:10:36Z</dcterms:modified>
</cp:coreProperties>
</file>