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59" r:id="rId4"/>
    <p:sldId id="262" r:id="rId5"/>
    <p:sldId id="263" r:id="rId6"/>
    <p:sldId id="260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89B7A-BDDF-45E1-ABEF-5232C5A20DA2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3DAA5-EF24-401B-8FFC-3DF79B4C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1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1B58F7-D954-4B7E-91FC-4C5F8F15B975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7869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9DECDB-2770-4A44-BC5D-21F158FE6297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9983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6B25ED-9CD6-4C5F-A83C-F59A68401634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6577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08CD8F-C481-4C9E-BB8C-60C44B1D212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2328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977E77-1486-480A-B2D3-E00971688EB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101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CB839F-5A86-40DE-B56F-F079A6DAE1C0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252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FBC21F-2FA6-47D7-BC79-538DA0A1E186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523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39F991-8621-478C-B51E-25CB37FDD753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159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4A0DB8-62C2-4C21-916D-39B6E1186D00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164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106AB6-5606-464E-842C-DA4F945ABF9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0032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88681C-A8F1-4389-A46C-C5B8D2264DD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839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6493F-640F-4309-8919-EB8C2D440A5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7418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221B32-4052-49D2-9F00-EBA6D7AB7199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182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979D-17EE-4AEF-8DB7-CC843D8320C0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0583-4408-4CD3-8FFC-AD7D99E656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30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979D-17EE-4AEF-8DB7-CC843D8320C0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0583-4408-4CD3-8FFC-AD7D99E65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4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979D-17EE-4AEF-8DB7-CC843D8320C0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0583-4408-4CD3-8FFC-AD7D99E65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0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979D-17EE-4AEF-8DB7-CC843D8320C0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0583-4408-4CD3-8FFC-AD7D99E65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979D-17EE-4AEF-8DB7-CC843D8320C0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0583-4408-4CD3-8FFC-AD7D99E656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31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979D-17EE-4AEF-8DB7-CC843D8320C0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0583-4408-4CD3-8FFC-AD7D99E65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7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979D-17EE-4AEF-8DB7-CC843D8320C0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0583-4408-4CD3-8FFC-AD7D99E65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3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979D-17EE-4AEF-8DB7-CC843D8320C0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0583-4408-4CD3-8FFC-AD7D99E65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7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979D-17EE-4AEF-8DB7-CC843D8320C0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0583-4408-4CD3-8FFC-AD7D99E65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696979D-17EE-4AEF-8DB7-CC843D8320C0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F90583-4408-4CD3-8FFC-AD7D99E65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1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979D-17EE-4AEF-8DB7-CC843D8320C0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0583-4408-4CD3-8FFC-AD7D99E65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96979D-17EE-4AEF-8DB7-CC843D8320C0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F90583-4408-4CD3-8FFC-AD7D99E656D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 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2286000" y="62484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Figure 1.2</a:t>
            </a:r>
          </a:p>
        </p:txBody>
      </p:sp>
      <p:pic>
        <p:nvPicPr>
          <p:cNvPr id="17411" name="Picture 10" descr="01_0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984971"/>
            <a:ext cx="5403273" cy="55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381000" y="6019800"/>
            <a:ext cx="1295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>
              <a:defRPr/>
            </a:pPr>
            <a:r>
              <a:rPr lang="en-US" sz="1600" b="1" kern="0" dirty="0">
                <a:solidFill>
                  <a:srgbClr val="0000FF"/>
                </a:solidFill>
                <a:latin typeface="Arial"/>
                <a:ea typeface="+mj-ea"/>
                <a:cs typeface="+mj-cs"/>
                <a:sym typeface="Arial" charset="0"/>
              </a:rPr>
              <a:t>Figure 1.2</a:t>
            </a:r>
          </a:p>
        </p:txBody>
      </p:sp>
    </p:spTree>
    <p:extLst>
      <p:ext uri="{BB962C8B-B14F-4D97-AF65-F5344CB8AC3E}">
        <p14:creationId xmlns:p14="http://schemas.microsoft.com/office/powerpoint/2010/main" val="5952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65760" y="1737361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50000"/>
              <a:defRPr/>
            </a:pPr>
            <a:r>
              <a:rPr lang="en-US" sz="3200" kern="0" dirty="0">
                <a:latin typeface="+mn-lt"/>
              </a:rPr>
              <a:t>Is a group of interbreeding individuals </a:t>
            </a:r>
          </a:p>
          <a:p>
            <a:pPr marL="342900" indent="-342900">
              <a:spcBef>
                <a:spcPct val="20000"/>
              </a:spcBef>
              <a:buSzPct val="50000"/>
              <a:defRPr/>
            </a:pPr>
            <a:endParaRPr lang="en-US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50000"/>
              <a:defRPr/>
            </a:pPr>
            <a:r>
              <a:rPr lang="en-US" sz="3200" kern="0" dirty="0">
                <a:latin typeface="+mn-lt"/>
              </a:rPr>
              <a:t>The </a:t>
            </a:r>
            <a:r>
              <a:rPr lang="en-US" sz="3200" b="1" kern="0" dirty="0">
                <a:latin typeface="+mn-lt"/>
              </a:rPr>
              <a:t>gene pool </a:t>
            </a:r>
            <a:r>
              <a:rPr lang="en-US" sz="3200" kern="0" dirty="0">
                <a:latin typeface="+mn-lt"/>
              </a:rPr>
              <a:t>is the sum of all alleles in a population</a:t>
            </a:r>
          </a:p>
          <a:p>
            <a:pPr marL="342900" indent="-342900">
              <a:spcBef>
                <a:spcPct val="20000"/>
              </a:spcBef>
              <a:buSzPct val="50000"/>
              <a:defRPr/>
            </a:pPr>
            <a:endParaRPr lang="en-US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50000"/>
              <a:defRPr/>
            </a:pPr>
            <a:r>
              <a:rPr lang="en-US" sz="3200" kern="0" dirty="0">
                <a:latin typeface="+mn-lt"/>
              </a:rPr>
              <a:t> </a:t>
            </a:r>
            <a:r>
              <a:rPr lang="en-US" sz="3200" b="1" kern="0" dirty="0">
                <a:latin typeface="+mn-lt"/>
              </a:rPr>
              <a:t>Evolution</a:t>
            </a:r>
            <a:r>
              <a:rPr lang="en-US" sz="3200" kern="0" dirty="0">
                <a:latin typeface="+mn-lt"/>
              </a:rPr>
              <a:t> is the changing </a:t>
            </a:r>
            <a:r>
              <a:rPr lang="en-US" sz="3200" kern="0" dirty="0" smtClean="0">
                <a:latin typeface="+mn-lt"/>
              </a:rPr>
              <a:t>allele </a:t>
            </a:r>
            <a:r>
              <a:rPr lang="en-US" sz="3200" kern="0" dirty="0">
                <a:latin typeface="+mn-lt"/>
              </a:rPr>
              <a:t>frequencies in populations over time  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FF"/>
                </a:solidFill>
              </a:rPr>
              <a:t>Population</a:t>
            </a:r>
            <a:endParaRPr lang="en-US" alt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65760" y="1737361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50000"/>
              <a:defRPr/>
            </a:pPr>
            <a:r>
              <a:rPr lang="en-US" sz="3200" kern="0" dirty="0">
                <a:latin typeface="+mn-lt"/>
              </a:rPr>
              <a:t>Genome comparisons among species reveals evolutionary relationships</a:t>
            </a:r>
          </a:p>
          <a:p>
            <a:pPr marL="342900" indent="-342900">
              <a:spcBef>
                <a:spcPct val="20000"/>
              </a:spcBef>
              <a:buSzPct val="50000"/>
              <a:defRPr/>
            </a:pPr>
            <a:r>
              <a:rPr lang="en-US" sz="3200" kern="0" dirty="0">
                <a:latin typeface="+mn-lt"/>
              </a:rPr>
              <a:t>	- </a:t>
            </a:r>
            <a:r>
              <a:rPr lang="en-US" sz="2800" kern="0" dirty="0">
                <a:latin typeface="+mn-lt"/>
              </a:rPr>
              <a:t>The more similar the sequences are, the more recent the divergence from a common ancestor </a:t>
            </a:r>
          </a:p>
          <a:p>
            <a:pPr marL="342900" indent="-342900">
              <a:spcBef>
                <a:spcPct val="20000"/>
              </a:spcBef>
              <a:buSzPct val="50000"/>
              <a:defRPr/>
            </a:pPr>
            <a:endParaRPr lang="en-US" sz="2400" kern="0" dirty="0">
              <a:latin typeface="+mn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dirty="0">
                <a:latin typeface="Arial" charset="0"/>
              </a:rPr>
              <a:t>98% of human DNA sequences are shared with chimpanzees</a:t>
            </a:r>
          </a:p>
          <a:p>
            <a:pPr>
              <a:lnSpc>
                <a:spcPct val="90000"/>
              </a:lnSpc>
              <a:defRPr/>
            </a:pP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dirty="0">
                <a:latin typeface="Arial" charset="0"/>
              </a:rPr>
              <a:t>Humans share genes with mice, </a:t>
            </a:r>
            <a:r>
              <a:rPr lang="en-US" sz="3200" dirty="0" err="1">
                <a:latin typeface="Arial" charset="0"/>
              </a:rPr>
              <a:t>pufferfish</a:t>
            </a:r>
            <a:r>
              <a:rPr lang="en-US" sz="3200" dirty="0">
                <a:latin typeface="Arial" charset="0"/>
              </a:rPr>
              <a:t>, fruit flies, yeast, and even bacteria</a:t>
            </a:r>
            <a:endParaRPr lang="en-US" sz="2800" dirty="0"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397379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Agriculture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737361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50000"/>
              <a:defRPr/>
            </a:pPr>
            <a:r>
              <a:rPr lang="en-US" sz="3200" kern="0" dirty="0">
                <a:latin typeface="+mn-lt"/>
              </a:rPr>
              <a:t>Traditional agriculture is the controlled breeding of plants and animals</a:t>
            </a:r>
          </a:p>
          <a:p>
            <a:pPr marL="342900" indent="-342900">
              <a:spcBef>
                <a:spcPct val="20000"/>
              </a:spcBef>
              <a:buSzPct val="50000"/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50000"/>
              <a:defRPr/>
            </a:pPr>
            <a:r>
              <a:rPr lang="en-US" sz="3200" b="1" kern="0" dirty="0">
                <a:latin typeface="+mn-lt"/>
              </a:rPr>
              <a:t>Biotechnology</a:t>
            </a:r>
            <a:r>
              <a:rPr lang="en-US" sz="3200" kern="0" dirty="0">
                <a:latin typeface="+mn-lt"/>
              </a:rPr>
              <a:t> is the use of organisms or their parts to produce goods and services</a:t>
            </a:r>
          </a:p>
          <a:p>
            <a:pPr marL="342900" indent="-342900">
              <a:spcBef>
                <a:spcPct val="20000"/>
              </a:spcBef>
              <a:buSzPct val="50000"/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50000"/>
              <a:defRPr/>
            </a:pPr>
            <a:r>
              <a:rPr lang="en-US" sz="3200" kern="0" dirty="0">
                <a:latin typeface="+mn-lt"/>
              </a:rPr>
              <a:t>Genetically-modified (GM) organisms have new genes or over- or under-express their own genes</a:t>
            </a:r>
          </a:p>
        </p:txBody>
      </p:sp>
    </p:spTree>
    <p:extLst>
      <p:ext uri="{BB962C8B-B14F-4D97-AF65-F5344CB8AC3E}">
        <p14:creationId xmlns:p14="http://schemas.microsoft.com/office/powerpoint/2010/main" val="40336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" y="1884080"/>
            <a:ext cx="3532909" cy="4243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46" y="2236735"/>
            <a:ext cx="4717474" cy="353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Ecology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0060" y="1737361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50000"/>
              <a:defRPr/>
            </a:pPr>
            <a:r>
              <a:rPr lang="en-US" sz="3200" b="1" kern="0" dirty="0" err="1">
                <a:latin typeface="+mn-lt"/>
              </a:rPr>
              <a:t>Metagenomics</a:t>
            </a:r>
            <a:r>
              <a:rPr lang="en-US" sz="3200" kern="0" dirty="0">
                <a:latin typeface="+mn-lt"/>
              </a:rPr>
              <a:t> is a field that involves sequencing all of the DNA in a habitat</a:t>
            </a:r>
          </a:p>
          <a:p>
            <a:pPr marL="342900" indent="-342900">
              <a:spcBef>
                <a:spcPct val="20000"/>
              </a:spcBef>
              <a:buSzPct val="50000"/>
              <a:defRPr/>
            </a:pPr>
            <a:r>
              <a:rPr lang="en-US" sz="3200" kern="0" dirty="0">
                <a:latin typeface="+mn-lt"/>
              </a:rPr>
              <a:t>	- </a:t>
            </a:r>
            <a:r>
              <a:rPr lang="en-US" sz="3200" kern="0" dirty="0" smtClean="0">
                <a:latin typeface="+mn-lt"/>
              </a:rPr>
              <a:t>cow rumen</a:t>
            </a:r>
            <a:endParaRPr lang="en-US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50000"/>
              <a:defRPr/>
            </a:pPr>
            <a:r>
              <a:rPr lang="en-US" sz="3200" kern="0" dirty="0">
                <a:latin typeface="+mn-lt"/>
              </a:rPr>
              <a:t>	- The Human </a:t>
            </a:r>
            <a:r>
              <a:rPr lang="en-US" sz="3200" kern="0" dirty="0" err="1">
                <a:latin typeface="+mn-lt"/>
              </a:rPr>
              <a:t>Microbiome</a:t>
            </a:r>
            <a:r>
              <a:rPr lang="en-US" sz="3200" kern="0" dirty="0">
                <a:latin typeface="+mn-lt"/>
              </a:rPr>
              <a:t> Project</a:t>
            </a:r>
          </a:p>
          <a:p>
            <a:pPr marL="342900" indent="-342900">
              <a:spcBef>
                <a:spcPct val="20000"/>
              </a:spcBef>
              <a:buSzPct val="50000"/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50000"/>
              <a:defRPr/>
            </a:pPr>
            <a:r>
              <a:rPr lang="en-US" sz="3200" kern="0" dirty="0" err="1">
                <a:latin typeface="+mn-lt"/>
              </a:rPr>
              <a:t>Metagenomic</a:t>
            </a:r>
            <a:r>
              <a:rPr lang="en-US" sz="3200" kern="0" dirty="0">
                <a:latin typeface="+mn-lt"/>
              </a:rPr>
              <a:t> studies may be used to reconstruct ecosystems</a:t>
            </a:r>
          </a:p>
        </p:txBody>
      </p:sp>
    </p:spTree>
    <p:extLst>
      <p:ext uri="{BB962C8B-B14F-4D97-AF65-F5344CB8AC3E}">
        <p14:creationId xmlns:p14="http://schemas.microsoft.com/office/powerpoint/2010/main" val="48124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Genetics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4800600" cy="30480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/>
              <a:t>Is the study of inherited traits and their variation</a:t>
            </a:r>
          </a:p>
          <a:p>
            <a:pPr eaLnBrk="1" hangingPunct="1">
              <a:buFontTx/>
              <a:buNone/>
            </a:pPr>
            <a:endParaRPr lang="en-US" altLang="en-US" sz="3200" dirty="0" smtClean="0"/>
          </a:p>
          <a:p>
            <a:pPr eaLnBrk="1" hangingPunct="1">
              <a:buFontTx/>
              <a:buNone/>
            </a:pPr>
            <a:r>
              <a:rPr lang="en-US" altLang="en-US" sz="3200" dirty="0" smtClean="0"/>
              <a:t>Is a life science that should not be confused with genealogy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48006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50000"/>
              <a:defRPr/>
            </a:pPr>
            <a:r>
              <a:rPr lang="en-US" sz="3200" kern="0" dirty="0">
                <a:latin typeface="+mn-lt"/>
              </a:rPr>
              <a:t>Is a</a:t>
            </a:r>
            <a:r>
              <a:rPr lang="en-US" sz="3200" kern="0" dirty="0" err="1">
                <a:latin typeface="+mn-lt"/>
              </a:rPr>
              <a:t>lso</a:t>
            </a:r>
            <a:r>
              <a:rPr lang="en-US" sz="3200" kern="0" dirty="0">
                <a:latin typeface="+mn-lt"/>
              </a:rPr>
              <a:t> an informational science that is having a huge societal impact</a:t>
            </a:r>
          </a:p>
        </p:txBody>
      </p:sp>
      <p:pic>
        <p:nvPicPr>
          <p:cNvPr id="4101" name="Picture 2" descr="lew25278_01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71675"/>
            <a:ext cx="3357563" cy="23717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705600" y="43434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>
              <a:defRPr/>
            </a:pPr>
            <a:r>
              <a:rPr lang="en-US" sz="1600" b="1" kern="0" dirty="0">
                <a:solidFill>
                  <a:srgbClr val="0000FF"/>
                </a:solidFill>
                <a:latin typeface="Arial"/>
                <a:ea typeface="+mj-ea"/>
                <a:cs typeface="+mj-cs"/>
                <a:sym typeface="Arial" charset="0"/>
              </a:rPr>
              <a:t>Figure 1.1</a:t>
            </a:r>
          </a:p>
        </p:txBody>
      </p:sp>
    </p:spTree>
    <p:extLst>
      <p:ext uri="{BB962C8B-B14F-4D97-AF65-F5344CB8AC3E}">
        <p14:creationId xmlns:p14="http://schemas.microsoft.com/office/powerpoint/2010/main" val="239320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Genes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368"/>
            <a:ext cx="6324600" cy="41148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/>
              <a:t>Contain the instructions within the cells for protein </a:t>
            </a:r>
            <a:r>
              <a:rPr lang="en-US" altLang="en-US" sz="3200" dirty="0" smtClean="0"/>
              <a:t>production</a:t>
            </a:r>
            <a:endParaRPr lang="en-US" altLang="en-US" sz="3200" dirty="0" smtClean="0"/>
          </a:p>
          <a:p>
            <a:pPr eaLnBrk="1" hangingPunct="1">
              <a:buFontTx/>
              <a:buNone/>
            </a:pPr>
            <a:r>
              <a:rPr lang="en-US" altLang="en-US" sz="3200" dirty="0" smtClean="0"/>
              <a:t>Genes are composed of </a:t>
            </a:r>
            <a:r>
              <a:rPr lang="en-US" altLang="en-US" sz="3200" b="1" dirty="0" smtClean="0"/>
              <a:t>deoxyribonucleic acid (DNA</a:t>
            </a:r>
            <a:r>
              <a:rPr lang="en-US" altLang="en-US" sz="3200" b="1" dirty="0" smtClean="0"/>
              <a:t>)</a:t>
            </a:r>
            <a:endParaRPr lang="en-US" altLang="en-US" sz="3200" b="1" dirty="0" smtClean="0"/>
          </a:p>
          <a:p>
            <a:pPr eaLnBrk="1" hangingPunct="1">
              <a:buFontTx/>
              <a:buNone/>
            </a:pPr>
            <a:r>
              <a:rPr lang="en-US" altLang="en-US" sz="3200" dirty="0" smtClean="0"/>
              <a:t>Traits are produced by an interaction between the genes and their environment</a:t>
            </a:r>
          </a:p>
          <a:p>
            <a:pPr eaLnBrk="1" hangingPunct="1">
              <a:buFontTx/>
              <a:buNone/>
            </a:pPr>
            <a:endParaRPr lang="en-US" altLang="en-US" sz="3200" dirty="0" smtClean="0"/>
          </a:p>
          <a:p>
            <a:pPr eaLnBrk="1" hangingPunct="1">
              <a:buFontTx/>
              <a:buNone/>
            </a:pPr>
            <a:endParaRPr lang="en-US" altLang="en-US" sz="3200" dirty="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48200" y="5853113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Figure 1.1</a:t>
            </a:r>
          </a:p>
        </p:txBody>
      </p:sp>
    </p:spTree>
    <p:extLst>
      <p:ext uri="{BB962C8B-B14F-4D97-AF65-F5344CB8AC3E}">
        <p14:creationId xmlns:p14="http://schemas.microsoft.com/office/powerpoint/2010/main" val="4931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Deoxyribonucleic</a:t>
            </a:r>
            <a:r>
              <a:rPr lang="en-US" altLang="en-US" smtClean="0">
                <a:solidFill>
                  <a:schemeClr val="bg1"/>
                </a:solidFill>
              </a:rPr>
              <a:t> </a:t>
            </a:r>
            <a:r>
              <a:rPr lang="en-US" altLang="en-US" smtClean="0">
                <a:solidFill>
                  <a:srgbClr val="0000FF"/>
                </a:solidFill>
              </a:rPr>
              <a:t>Acid (DNA)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2654"/>
            <a:ext cx="8001000" cy="44958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A double-stranded polymer consisting of a chain </a:t>
            </a:r>
            <a:r>
              <a:rPr lang="en-US" altLang="en-US" sz="2800" dirty="0" smtClean="0"/>
              <a:t>of </a:t>
            </a:r>
            <a:r>
              <a:rPr lang="en-US" altLang="en-US" sz="2800" b="1" dirty="0" smtClean="0"/>
              <a:t>nucleotides</a:t>
            </a:r>
            <a:r>
              <a:rPr lang="en-US" altLang="en-US" sz="2800" dirty="0" smtClean="0"/>
              <a:t> 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err="1" smtClean="0"/>
              <a:t>Deoxyribonucleotide</a:t>
            </a:r>
            <a:r>
              <a:rPr lang="en-US" altLang="en-US" sz="2800" dirty="0" smtClean="0"/>
              <a:t> components: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	- </a:t>
            </a:r>
            <a:r>
              <a:rPr lang="en-US" altLang="en-US" sz="2800" b="1" dirty="0" smtClean="0"/>
              <a:t>Phosphate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	- </a:t>
            </a:r>
            <a:r>
              <a:rPr lang="en-US" altLang="en-US" sz="2800" b="1" dirty="0" smtClean="0"/>
              <a:t>Sugar</a:t>
            </a:r>
            <a:r>
              <a:rPr lang="en-US" altLang="en-US" sz="2800" dirty="0" smtClean="0"/>
              <a:t>: </a:t>
            </a:r>
            <a:r>
              <a:rPr lang="en-US" altLang="en-US" sz="2800" dirty="0" smtClean="0"/>
              <a:t>	Deoxyribose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	- </a:t>
            </a:r>
            <a:r>
              <a:rPr lang="en-US" altLang="en-US" sz="2800" b="1" dirty="0" smtClean="0"/>
              <a:t>Base</a:t>
            </a:r>
            <a:r>
              <a:rPr lang="en-US" altLang="en-US" sz="2800" dirty="0" smtClean="0"/>
              <a:t>:	Adenine   </a:t>
            </a:r>
            <a:r>
              <a:rPr lang="en-US" altLang="en-US" sz="2800" b="1" dirty="0" smtClean="0"/>
              <a:t>A</a:t>
            </a:r>
            <a:r>
              <a:rPr lang="en-US" altLang="en-US" sz="2800" dirty="0" smtClean="0"/>
              <a:t>	Guanine   </a:t>
            </a:r>
            <a:r>
              <a:rPr lang="en-US" altLang="en-US" sz="2800" b="1" dirty="0" smtClean="0"/>
              <a:t>G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	Thymine   </a:t>
            </a:r>
            <a:r>
              <a:rPr lang="en-US" altLang="en-US" sz="2800" b="1" dirty="0" smtClean="0"/>
              <a:t>T</a:t>
            </a:r>
            <a:r>
              <a:rPr lang="en-US" altLang="en-US" sz="2800" dirty="0" smtClean="0"/>
              <a:t>	Cytosine   </a:t>
            </a:r>
            <a:r>
              <a:rPr lang="en-US" altLang="en-US" sz="2800" b="1" dirty="0" smtClean="0"/>
              <a:t>C</a:t>
            </a:r>
            <a:endParaRPr lang="en-US" altLang="en-US" sz="2800" b="1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The sequence of the bases code for the amino acid sequence in a protein</a:t>
            </a:r>
          </a:p>
        </p:txBody>
      </p:sp>
    </p:spTree>
    <p:extLst>
      <p:ext uri="{BB962C8B-B14F-4D97-AF65-F5344CB8AC3E}">
        <p14:creationId xmlns:p14="http://schemas.microsoft.com/office/powerpoint/2010/main" val="216883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304800" y="52578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Reading1.1, Figure 1</a:t>
            </a:r>
            <a:endParaRPr lang="en-US" altLang="en-US" sz="1800"/>
          </a:p>
        </p:txBody>
      </p:sp>
      <p:pic>
        <p:nvPicPr>
          <p:cNvPr id="9219" name="Picture 4" descr="lew25278_bx0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152400"/>
            <a:ext cx="2740025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838200"/>
            <a:ext cx="1600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>
              <a:defRPr/>
            </a:pPr>
            <a:r>
              <a:rPr lang="en-US" sz="1600" b="1" kern="0" dirty="0">
                <a:solidFill>
                  <a:srgbClr val="0000FF"/>
                </a:solidFill>
                <a:latin typeface="Arial"/>
                <a:ea typeface="+mj-ea"/>
                <a:cs typeface="+mj-cs"/>
                <a:sym typeface="Arial" charset="0"/>
              </a:rPr>
              <a:t>Box, Figure 1</a:t>
            </a:r>
          </a:p>
        </p:txBody>
      </p:sp>
    </p:spTree>
    <p:extLst>
      <p:ext uri="{BB962C8B-B14F-4D97-AF65-F5344CB8AC3E}">
        <p14:creationId xmlns:p14="http://schemas.microsoft.com/office/powerpoint/2010/main" val="29164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The Genome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563"/>
            <a:ext cx="6587836" cy="4495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/>
              <a:t>Is the complete set of genetic information for an organism</a:t>
            </a:r>
          </a:p>
          <a:p>
            <a:pPr eaLnBrk="1" hangingPunct="1">
              <a:buFontTx/>
              <a:buNone/>
            </a:pPr>
            <a:r>
              <a:rPr lang="en-US" altLang="en-US" sz="3200" dirty="0" smtClean="0"/>
              <a:t>It includes all of the genes present in an organism </a:t>
            </a:r>
          </a:p>
          <a:p>
            <a:pPr eaLnBrk="1" hangingPunct="1">
              <a:buFontTx/>
              <a:buNone/>
            </a:pPr>
            <a:r>
              <a:rPr lang="en-US" altLang="en-US" sz="3200" dirty="0" smtClean="0"/>
              <a:t>	- And also DNA sequences that do not encode genes</a:t>
            </a:r>
          </a:p>
          <a:p>
            <a:pPr eaLnBrk="1" hangingPunct="1">
              <a:buFontTx/>
              <a:buNone/>
            </a:pPr>
            <a:r>
              <a:rPr lang="en-US" altLang="en-US" sz="3200" b="1" dirty="0" smtClean="0"/>
              <a:t>Genomics</a:t>
            </a:r>
            <a:r>
              <a:rPr lang="en-US" altLang="en-US" sz="3200" dirty="0" smtClean="0"/>
              <a:t> is a field that analyzes and compares genomes of different species</a:t>
            </a:r>
          </a:p>
        </p:txBody>
      </p:sp>
    </p:spTree>
    <p:extLst>
      <p:ext uri="{BB962C8B-B14F-4D97-AF65-F5344CB8AC3E}">
        <p14:creationId xmlns:p14="http://schemas.microsoft.com/office/powerpoint/2010/main" val="10455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The Human Genome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" y="1905000"/>
            <a:ext cx="80772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Only 1.5% of our DNA encodes protein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	- About 20,325 protein-encoding genes in all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Rest of the human genome includes highly repeated sequences with unknown </a:t>
            </a:r>
            <a:r>
              <a:rPr lang="en-US" altLang="en-US" sz="3200" dirty="0" smtClean="0"/>
              <a:t>functions</a:t>
            </a:r>
            <a:endParaRPr lang="en-US" altLang="en-US" sz="3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Genes known to cause disorders or traits are </a:t>
            </a:r>
            <a:r>
              <a:rPr lang="en-US" altLang="en-US" sz="3200" dirty="0" smtClean="0"/>
              <a:t>cataloged</a:t>
            </a:r>
            <a:endParaRPr lang="en-US" altLang="en-US" sz="32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765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Levels of Genetics</a:t>
            </a:r>
          </a:p>
        </p:txBody>
      </p:sp>
      <p:pic>
        <p:nvPicPr>
          <p:cNvPr id="7171" name="Picture 2" descr="lew25278_01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552575"/>
            <a:ext cx="8732837" cy="42386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6019800"/>
            <a:ext cx="1295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>
              <a:defRPr/>
            </a:pPr>
            <a:r>
              <a:rPr lang="en-US" sz="1600" b="1" kern="0" dirty="0">
                <a:solidFill>
                  <a:srgbClr val="0000FF"/>
                </a:solidFill>
                <a:latin typeface="Arial"/>
                <a:ea typeface="+mj-ea"/>
                <a:cs typeface="+mj-cs"/>
                <a:sym typeface="Arial" charset="0"/>
              </a:rPr>
              <a:t>Figure 1.2</a:t>
            </a:r>
          </a:p>
        </p:txBody>
      </p:sp>
    </p:spTree>
    <p:extLst>
      <p:ext uri="{BB962C8B-B14F-4D97-AF65-F5344CB8AC3E}">
        <p14:creationId xmlns:p14="http://schemas.microsoft.com/office/powerpoint/2010/main" val="1730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Chromosomes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" y="1737361"/>
            <a:ext cx="8153400" cy="4419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/>
              <a:t>Composed of DNA and </a:t>
            </a:r>
            <a:r>
              <a:rPr lang="en-US" altLang="en-US" sz="3200" dirty="0" smtClean="0"/>
              <a:t>protein</a:t>
            </a:r>
            <a:endParaRPr lang="en-US" altLang="en-US" sz="3200" dirty="0" smtClean="0"/>
          </a:p>
          <a:p>
            <a:pPr eaLnBrk="1" hangingPunct="1">
              <a:buFontTx/>
              <a:buNone/>
            </a:pPr>
            <a:r>
              <a:rPr lang="en-US" altLang="en-US" sz="3200" dirty="0" smtClean="0"/>
              <a:t>Found in the nucleus of the </a:t>
            </a:r>
            <a:r>
              <a:rPr lang="en-US" altLang="en-US" sz="3200" dirty="0" smtClean="0"/>
              <a:t>cell</a:t>
            </a:r>
            <a:endParaRPr lang="en-US" altLang="en-US" sz="3200" dirty="0" smtClean="0"/>
          </a:p>
          <a:p>
            <a:pPr eaLnBrk="1" hangingPunct="1">
              <a:buFontTx/>
              <a:buNone/>
            </a:pPr>
            <a:r>
              <a:rPr lang="en-US" altLang="en-US" sz="3200" dirty="0" smtClean="0"/>
              <a:t>Human somatic cells have 46 chromosomes</a:t>
            </a:r>
          </a:p>
          <a:p>
            <a:pPr eaLnBrk="1" hangingPunct="1">
              <a:buFontTx/>
              <a:buNone/>
            </a:pPr>
            <a:r>
              <a:rPr lang="en-US" altLang="en-US" sz="3200" dirty="0" smtClean="0"/>
              <a:t>	- 22 pairs of autosomes</a:t>
            </a:r>
          </a:p>
          <a:p>
            <a:pPr eaLnBrk="1" hangingPunct="1">
              <a:buFontTx/>
              <a:buNone/>
            </a:pPr>
            <a:r>
              <a:rPr lang="en-US" altLang="en-US" sz="3200" dirty="0" smtClean="0"/>
              <a:t>	- A pair of sex chromosomes</a:t>
            </a:r>
          </a:p>
          <a:p>
            <a:pPr lvl="1" eaLnBrk="1" hangingPunct="1">
              <a:buFontTx/>
              <a:buNone/>
            </a:pPr>
            <a:r>
              <a:rPr lang="en-US" altLang="en-US" sz="3200" dirty="0" smtClean="0"/>
              <a:t>	- Females have two X chromosomes</a:t>
            </a:r>
          </a:p>
          <a:p>
            <a:pPr lvl="1" eaLnBrk="1" hangingPunct="1">
              <a:buFontTx/>
              <a:buNone/>
            </a:pPr>
            <a:r>
              <a:rPr lang="en-US" altLang="en-US" sz="3200" dirty="0" smtClean="0"/>
              <a:t>	- Males have one X and a Y </a:t>
            </a:r>
          </a:p>
        </p:txBody>
      </p:sp>
    </p:spTree>
    <p:extLst>
      <p:ext uri="{BB962C8B-B14F-4D97-AF65-F5344CB8AC3E}">
        <p14:creationId xmlns:p14="http://schemas.microsoft.com/office/powerpoint/2010/main" val="7697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</TotalTime>
  <Words>264</Words>
  <Application>Microsoft Office PowerPoint</Application>
  <PresentationFormat>On-screen Show (4:3)</PresentationFormat>
  <Paragraphs>82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Overview of Genetics</vt:lpstr>
      <vt:lpstr>Genetics</vt:lpstr>
      <vt:lpstr>Genes</vt:lpstr>
      <vt:lpstr>Deoxyribonucleic Acid (DNA)</vt:lpstr>
      <vt:lpstr>PowerPoint Presentation</vt:lpstr>
      <vt:lpstr>The Genome</vt:lpstr>
      <vt:lpstr>The Human Genome</vt:lpstr>
      <vt:lpstr>Levels of Genetics</vt:lpstr>
      <vt:lpstr>Chromosomes</vt:lpstr>
      <vt:lpstr>PowerPoint Presentation</vt:lpstr>
      <vt:lpstr>Population</vt:lpstr>
      <vt:lpstr>Evolution</vt:lpstr>
      <vt:lpstr>Agriculture</vt:lpstr>
      <vt:lpstr>PowerPoint Presentation</vt:lpstr>
      <vt:lpstr>Ecology</vt:lpstr>
    </vt:vector>
  </TitlesOfParts>
  <Company>Guilford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Genetics</dc:title>
  <dc:creator>Barksdale, Rachael</dc:creator>
  <cp:lastModifiedBy>Barksdale, Rachael</cp:lastModifiedBy>
  <cp:revision>12</cp:revision>
  <dcterms:created xsi:type="dcterms:W3CDTF">2016-09-08T18:02:01Z</dcterms:created>
  <dcterms:modified xsi:type="dcterms:W3CDTF">2016-09-08T18:17:40Z</dcterms:modified>
</cp:coreProperties>
</file>