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60" r:id="rId5"/>
    <p:sldId id="261" r:id="rId6"/>
    <p:sldId id="267" r:id="rId7"/>
    <p:sldId id="262" r:id="rId8"/>
    <p:sldId id="258" r:id="rId9"/>
    <p:sldId id="263" r:id="rId10"/>
    <p:sldId id="264" r:id="rId11"/>
    <p:sldId id="265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9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5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235E6B-EF6A-4222-AD90-64AE7106983B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32CF74-E355-4DC3-A7B6-FAA02185F0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Where do you get your energy from?</a:t>
            </a:r>
          </a:p>
          <a:p>
            <a:r>
              <a:rPr lang="en-US" sz="2800" dirty="0" smtClean="0"/>
              <a:t>What are the waste products from consuming this fuel?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026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827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Cellular respiration is a type of combustion reaction</a:t>
            </a:r>
          </a:p>
          <a:p>
            <a:endParaRPr lang="en-US" sz="2800" dirty="0" smtClean="0"/>
          </a:p>
        </p:txBody>
      </p:sp>
      <p:pic>
        <p:nvPicPr>
          <p:cNvPr id="1026" name="Picture 2" descr="https://encrypted-tbn0.gstatic.com/images?q=tbn:ANd9GcTszZiys6ZbJUuMW5lna2TpU6DdIVuY-DNCNGfkYRsZqO4bma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4"/>
          <a:stretch/>
        </p:blipFill>
        <p:spPr bwMode="auto">
          <a:xfrm>
            <a:off x="62547" y="2560320"/>
            <a:ext cx="3881853" cy="28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91485" y="3048054"/>
            <a:ext cx="4975275" cy="32116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Bonfire</a:t>
            </a:r>
          </a:p>
          <a:p>
            <a:r>
              <a:rPr lang="en-US" sz="2800" dirty="0" smtClean="0"/>
              <a:t>Car engine</a:t>
            </a:r>
          </a:p>
          <a:p>
            <a:r>
              <a:rPr lang="en-US" sz="2800" dirty="0" smtClean="0"/>
              <a:t>Power plant (burn fossil fuels)</a:t>
            </a:r>
          </a:p>
        </p:txBody>
      </p:sp>
    </p:spTree>
    <p:extLst>
      <p:ext uri="{BB962C8B-B14F-4D97-AF65-F5344CB8AC3E}">
        <p14:creationId xmlns:p14="http://schemas.microsoft.com/office/powerpoint/2010/main" val="59718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8271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Cellular respiration is a type of combustion reaction</a:t>
            </a:r>
          </a:p>
          <a:p>
            <a:endParaRPr lang="en-US" sz="2800" dirty="0" smtClean="0"/>
          </a:p>
        </p:txBody>
      </p:sp>
      <p:pic>
        <p:nvPicPr>
          <p:cNvPr id="1026" name="Picture 2" descr="https://encrypted-tbn0.gstatic.com/images?q=tbn:ANd9GcTszZiys6ZbJUuMW5lna2TpU6DdIVuY-DNCNGfkYRsZqO4bma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4"/>
          <a:stretch/>
        </p:blipFill>
        <p:spPr bwMode="auto">
          <a:xfrm>
            <a:off x="2375749" y="2781235"/>
            <a:ext cx="3881853" cy="28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1003" y="3014717"/>
            <a:ext cx="607859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</a:rPr>
              <a:t>O</a:t>
            </a:r>
            <a:r>
              <a:rPr lang="en-US" sz="3300" baseline="-25000" dirty="0">
                <a:solidFill>
                  <a:srgbClr val="FF0000"/>
                </a:solidFill>
              </a:rPr>
              <a:t>2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8802" y="4113026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</a:t>
            </a:r>
            <a:r>
              <a:rPr lang="en-US" sz="2800" baseline="-25000" dirty="0" smtClean="0">
                <a:solidFill>
                  <a:srgbClr val="00B050"/>
                </a:solidFill>
              </a:rPr>
              <a:t>6</a:t>
            </a:r>
            <a:r>
              <a:rPr lang="en-US" sz="2800" dirty="0" smtClean="0">
                <a:solidFill>
                  <a:srgbClr val="00B050"/>
                </a:solidFill>
              </a:rPr>
              <a:t>H</a:t>
            </a:r>
            <a:r>
              <a:rPr lang="en-US" sz="2800" baseline="-25000" dirty="0" smtClean="0">
                <a:solidFill>
                  <a:srgbClr val="00B050"/>
                </a:solidFill>
              </a:rPr>
              <a:t>10</a:t>
            </a:r>
            <a:r>
              <a:rPr lang="en-US" sz="2800" dirty="0" smtClean="0">
                <a:solidFill>
                  <a:srgbClr val="00B050"/>
                </a:solidFill>
              </a:rPr>
              <a:t>O</a:t>
            </a:r>
            <a:r>
              <a:rPr lang="en-US" sz="2800" baseline="-25000" dirty="0">
                <a:solidFill>
                  <a:srgbClr val="00B050"/>
                </a:solidFill>
              </a:rPr>
              <a:t>5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98847" y="4746354"/>
            <a:ext cx="625111" cy="419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6321" y="3014717"/>
            <a:ext cx="830164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 smtClean="0">
                <a:solidFill>
                  <a:schemeClr val="bg2">
                    <a:lumMod val="75000"/>
                  </a:schemeClr>
                </a:solidFill>
              </a:rPr>
              <a:t>CO</a:t>
            </a:r>
            <a:r>
              <a:rPr lang="en-US" sz="3300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5668" y="3028269"/>
            <a:ext cx="870751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 smtClean="0">
                <a:solidFill>
                  <a:srgbClr val="00B0F0"/>
                </a:solidFill>
              </a:rPr>
              <a:t>H</a:t>
            </a:r>
            <a:r>
              <a:rPr lang="en-US" sz="3300" baseline="-25000" dirty="0" smtClean="0">
                <a:solidFill>
                  <a:srgbClr val="00B0F0"/>
                </a:solidFill>
              </a:rPr>
              <a:t>2</a:t>
            </a:r>
            <a:r>
              <a:rPr lang="en-US" sz="3300" dirty="0" smtClean="0">
                <a:solidFill>
                  <a:srgbClr val="00B0F0"/>
                </a:solidFill>
              </a:rPr>
              <a:t>O</a:t>
            </a:r>
            <a:endParaRPr lang="en-US" sz="3300" dirty="0">
              <a:solidFill>
                <a:srgbClr val="00B0F0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4695152" y="3583753"/>
            <a:ext cx="1946773" cy="1581765"/>
          </a:xfrm>
          <a:prstGeom prst="irregularSeal1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Light &amp; heat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Sometimes organisms need energy when no oxygen is present.</a:t>
            </a:r>
          </a:p>
          <a:p>
            <a:endParaRPr lang="en-US" sz="2800" dirty="0"/>
          </a:p>
          <a:p>
            <a:r>
              <a:rPr lang="en-US" sz="2800" dirty="0" smtClean="0"/>
              <a:t>An- = without</a:t>
            </a:r>
          </a:p>
          <a:p>
            <a:r>
              <a:rPr lang="en-US" sz="2800" dirty="0" smtClean="0"/>
              <a:t>Aero = air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896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series of chemical reactions that produces ATP without the need for oxygen.</a:t>
            </a:r>
          </a:p>
          <a:p>
            <a:r>
              <a:rPr lang="en-US" sz="2800" dirty="0" smtClean="0"/>
              <a:t>Produces ethanol (in yeast, bacteria) or lactic acid (humans)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3657600"/>
            <a:ext cx="3425190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6" y="3425040"/>
            <a:ext cx="3047100" cy="27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5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are the reactions for respiration and combustion similar?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87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www.fleetfeetcolumbus.com/cold-ai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r="7188"/>
          <a:stretch/>
        </p:blipFill>
        <p:spPr bwMode="auto">
          <a:xfrm>
            <a:off x="-46495" y="0"/>
            <a:ext cx="9174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it?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How organisms turn food into energy.</a:t>
            </a:r>
            <a:endParaRPr lang="en-US" sz="2400" dirty="0">
              <a:latin typeface="Arial" charset="0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70" y="2443913"/>
            <a:ext cx="3811190" cy="37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7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goes into a chemical reaction.</a:t>
            </a:r>
          </a:p>
          <a:p>
            <a:r>
              <a:rPr lang="en-US" sz="2800" dirty="0" smtClean="0"/>
              <a:t>Reactants for respiration = </a:t>
            </a:r>
            <a:r>
              <a:rPr lang="en-US" sz="2800" b="1" dirty="0" smtClean="0"/>
              <a:t>oxygen and </a:t>
            </a:r>
            <a:r>
              <a:rPr lang="en-US" sz="2800" b="1" dirty="0" smtClean="0"/>
              <a:t>sugar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		 </a:t>
            </a:r>
            <a:r>
              <a:rPr lang="en-US" sz="2800" b="1" dirty="0" smtClean="0"/>
              <a:t>          </a:t>
            </a:r>
            <a:r>
              <a:rPr lang="en-US" sz="8000" b="1" dirty="0" smtClean="0"/>
              <a:t>+</a:t>
            </a:r>
            <a:endParaRPr lang="en-US" sz="8000" b="1" dirty="0"/>
          </a:p>
        </p:txBody>
      </p:sp>
      <p:pic>
        <p:nvPicPr>
          <p:cNvPr id="2050" name="Picture 2" descr="http://res.cloudinary.com/dk-find-out/image/upload/q_80,w_640/breathing_in_lojo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44" y="3048286"/>
            <a:ext cx="1684185" cy="30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unenglish.pl/imagef/index/image/who_is_this_its_a_girl_she_is_eating_an_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43" y="3020159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3579" y="3241642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686" y="4363184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baseline="-250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</a:rPr>
              <a:t>12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baseline="-25000" dirty="0" smtClean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0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Enzymes</a:t>
            </a:r>
            <a:r>
              <a:rPr lang="en-US" sz="2800" dirty="0" smtClean="0"/>
              <a:t> in the mitochondria</a:t>
            </a:r>
          </a:p>
          <a:p>
            <a:r>
              <a:rPr lang="en-US" sz="2800" dirty="0" smtClean="0"/>
              <a:t>They perform a series of steps to release the energy stored in sugar’s chemical bonds </a:t>
            </a:r>
            <a:endParaRPr lang="en-US" sz="2800" dirty="0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3230831"/>
            <a:ext cx="3272295" cy="327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classconnection.s3.amazonaws.com/115/flashcards/2022115/jpg/cellular_respiration11354398539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85" y="3455920"/>
            <a:ext cx="4404875" cy="24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chemical reactions in each step transfer energy from glucose (sugar) to ATP (energy storage molecule) using the </a:t>
            </a:r>
            <a:r>
              <a:rPr lang="en-US" sz="2800" b="1" dirty="0" smtClean="0"/>
              <a:t>high surface area</a:t>
            </a:r>
            <a:r>
              <a:rPr lang="en-US" sz="2800" dirty="0" smtClean="0"/>
              <a:t> of the mitochondria</a:t>
            </a:r>
            <a:endParaRPr lang="en-US" sz="2800" dirty="0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3230831"/>
            <a:ext cx="3272295" cy="327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classconnection.s3.amazonaws.com/115/flashcards/2022115/jpg/cellular_respiration11354398539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85" y="3455920"/>
            <a:ext cx="4404875" cy="24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produced after a chemical reaction occurs.</a:t>
            </a:r>
          </a:p>
          <a:p>
            <a:r>
              <a:rPr lang="en-US" sz="2800" dirty="0" smtClean="0"/>
              <a:t>Products of respiration = </a:t>
            </a:r>
          </a:p>
          <a:p>
            <a:r>
              <a:rPr lang="en-US" sz="2800" b="1" dirty="0" smtClean="0"/>
              <a:t>carbon dioxide, water, </a:t>
            </a:r>
            <a:r>
              <a:rPr lang="en-US" sz="2800" b="1" dirty="0" smtClean="0"/>
              <a:t>energy (ATP)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    </a:t>
            </a:r>
            <a:r>
              <a:rPr lang="en-US" sz="5400" b="1" dirty="0" smtClean="0"/>
              <a:t>+				 +</a:t>
            </a:r>
            <a:endParaRPr lang="en-US" sz="5400" dirty="0"/>
          </a:p>
        </p:txBody>
      </p:sp>
      <p:pic>
        <p:nvPicPr>
          <p:cNvPr id="4098" name="Picture 2" descr="http://www.lionsroar.com/wp-content/uploads/2015/04/zaze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2" y="3631141"/>
            <a:ext cx="2540608" cy="23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3.wikia.nocookie.net/harrypotter/images/6/6e/1fdtdYBtyorcisafe21o9Tk0o1_500.jpg/revision/latest?cb=20100408174642&amp;path-prefix=p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13142"/>
          <a:stretch/>
        </p:blipFill>
        <p:spPr bwMode="auto">
          <a:xfrm>
            <a:off x="3503052" y="3688320"/>
            <a:ext cx="2743201" cy="22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21" y="3688320"/>
            <a:ext cx="812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3134" y="4219529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4" descr="https://upload.wikimedia.org/wikipedia/commons/thumb/7/7b/ATP_symbol.svg/2000px-ATP_symbo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95" y="4003747"/>
            <a:ext cx="2136974" cy="1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Review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</a:t>
            </a:r>
            <a:r>
              <a:rPr lang="en-US" sz="3200" baseline="-25000" dirty="0" smtClean="0"/>
              <a:t>2    </a:t>
            </a:r>
            <a:r>
              <a:rPr lang="en-US" sz="3200" dirty="0" smtClean="0"/>
              <a:t> +   </a:t>
            </a:r>
            <a:r>
              <a:rPr lang="en-US" sz="3200" dirty="0" smtClean="0">
                <a:solidFill>
                  <a:srgbClr val="404040"/>
                </a:solidFill>
              </a:rPr>
              <a:t>C</a:t>
            </a:r>
            <a:r>
              <a:rPr lang="en-US" sz="3200" baseline="-25000" dirty="0" smtClean="0">
                <a:solidFill>
                  <a:srgbClr val="404040"/>
                </a:solidFill>
              </a:rPr>
              <a:t>6</a:t>
            </a:r>
            <a:r>
              <a:rPr lang="en-US" sz="3200" dirty="0" smtClean="0">
                <a:solidFill>
                  <a:srgbClr val="404040"/>
                </a:solidFill>
              </a:rPr>
              <a:t>H</a:t>
            </a:r>
            <a:r>
              <a:rPr lang="en-US" sz="3200" baseline="-25000" dirty="0" smtClean="0">
                <a:solidFill>
                  <a:srgbClr val="404040"/>
                </a:solidFill>
              </a:rPr>
              <a:t>12</a:t>
            </a:r>
            <a:r>
              <a:rPr lang="en-US" sz="3200" dirty="0" smtClean="0">
                <a:solidFill>
                  <a:srgbClr val="404040"/>
                </a:solidFill>
              </a:rPr>
              <a:t>O</a:t>
            </a:r>
            <a:r>
              <a:rPr lang="en-US" sz="3200" baseline="-25000" dirty="0" smtClean="0">
                <a:solidFill>
                  <a:srgbClr val="404040"/>
                </a:solidFill>
              </a:rPr>
              <a:t>6	</a:t>
            </a:r>
            <a:r>
              <a:rPr lang="en-US" sz="3200" dirty="0" smtClean="0">
                <a:solidFill>
                  <a:srgbClr val="404040"/>
                </a:solidFill>
                <a:sym typeface="Wingdings" panose="05000000000000000000" pitchFamily="2" charset="2"/>
              </a:rPr>
              <a:t>	</a:t>
            </a:r>
            <a:r>
              <a:rPr lang="en-US" sz="3200" dirty="0" smtClean="0">
                <a:solidFill>
                  <a:srgbClr val="404040"/>
                </a:solidFill>
              </a:rPr>
              <a:t>CO</a:t>
            </a:r>
            <a:r>
              <a:rPr lang="en-US" sz="3200" baseline="-25000" dirty="0" smtClean="0">
                <a:solidFill>
                  <a:srgbClr val="404040"/>
                </a:solidFill>
              </a:rPr>
              <a:t>2</a:t>
            </a:r>
            <a:r>
              <a:rPr lang="en-US" sz="3200" dirty="0" smtClean="0">
                <a:solidFill>
                  <a:srgbClr val="404040"/>
                </a:solidFill>
              </a:rPr>
              <a:t>  +   H</a:t>
            </a:r>
            <a:r>
              <a:rPr lang="en-US" sz="3200" baseline="-25000" dirty="0" smtClean="0">
                <a:solidFill>
                  <a:srgbClr val="404040"/>
                </a:solidFill>
              </a:rPr>
              <a:t>2</a:t>
            </a:r>
            <a:r>
              <a:rPr lang="en-US" sz="3200" dirty="0" smtClean="0">
                <a:solidFill>
                  <a:srgbClr val="404040"/>
                </a:solidFill>
              </a:rPr>
              <a:t>O   + ATP</a:t>
            </a:r>
            <a:endParaRPr lang="en-US" sz="32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sz="3200" dirty="0">
              <a:latin typeface="Arial" charset="0"/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8" y="2520462"/>
            <a:ext cx="3811190" cy="37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7438" y="3007427"/>
            <a:ext cx="607859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</a:rPr>
              <a:t>O</a:t>
            </a:r>
            <a:r>
              <a:rPr lang="en-US" sz="3300" baseline="-25000" dirty="0">
                <a:solidFill>
                  <a:srgbClr val="FF0000"/>
                </a:solidFill>
              </a:rPr>
              <a:t>2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6498" y="2719296"/>
            <a:ext cx="607859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</a:rPr>
              <a:t>O</a:t>
            </a:r>
            <a:r>
              <a:rPr lang="en-US" sz="3300" baseline="-25000" dirty="0">
                <a:solidFill>
                  <a:srgbClr val="FF0000"/>
                </a:solidFill>
              </a:rPr>
              <a:t>2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41" y="3584880"/>
            <a:ext cx="607859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</a:rPr>
              <a:t>O</a:t>
            </a:r>
            <a:r>
              <a:rPr lang="en-US" sz="3300" baseline="-25000" dirty="0">
                <a:solidFill>
                  <a:srgbClr val="FF0000"/>
                </a:solidFill>
              </a:rPr>
              <a:t>2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21217053" flipV="1">
            <a:off x="1913023" y="3756330"/>
            <a:ext cx="507206" cy="770335"/>
          </a:xfrm>
          <a:prstGeom prst="curvedRightArrow">
            <a:avLst/>
          </a:prstGeom>
          <a:solidFill>
            <a:srgbClr val="CCFFC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8444" y="5169837"/>
            <a:ext cx="1699022" cy="14549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880432" y="4928692"/>
            <a:ext cx="1202816" cy="2411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2539" idx="1"/>
          </p:cNvCxnSpPr>
          <p:nvPr/>
        </p:nvCxnSpPr>
        <p:spPr>
          <a:xfrm flipH="1" flipV="1">
            <a:off x="2880432" y="4928691"/>
            <a:ext cx="478009" cy="985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41" y="51043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media.washtimes.com.s3.amazonaws.com/media/image/2013/08/11/aptopix_obama_vacation__mstainerwashingtontimescom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19912" b="2076"/>
          <a:stretch/>
        </p:blipFill>
        <p:spPr bwMode="auto">
          <a:xfrm>
            <a:off x="5198097" y="2520462"/>
            <a:ext cx="3183484" cy="363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4186040" y="3857414"/>
            <a:ext cx="1171461" cy="82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99977" y="2719296"/>
            <a:ext cx="830164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 smtClean="0">
                <a:solidFill>
                  <a:schemeClr val="bg2">
                    <a:lumMod val="75000"/>
                  </a:schemeClr>
                </a:solidFill>
              </a:rPr>
              <a:t>CO</a:t>
            </a:r>
            <a:r>
              <a:rPr lang="en-US" sz="3300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4149" y="3196064"/>
            <a:ext cx="830164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 smtClean="0">
                <a:solidFill>
                  <a:schemeClr val="bg2">
                    <a:lumMod val="75000"/>
                  </a:schemeClr>
                </a:solidFill>
              </a:rPr>
              <a:t>CO</a:t>
            </a:r>
            <a:r>
              <a:rPr lang="en-US" sz="3300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4149" y="2691148"/>
            <a:ext cx="870751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dirty="0" smtClean="0">
                <a:solidFill>
                  <a:srgbClr val="00B0F0"/>
                </a:solidFill>
              </a:rPr>
              <a:t>H</a:t>
            </a:r>
            <a:r>
              <a:rPr lang="en-US" sz="3300" baseline="-25000" dirty="0" smtClean="0">
                <a:solidFill>
                  <a:srgbClr val="00B0F0"/>
                </a:solidFill>
              </a:rPr>
              <a:t>2</a:t>
            </a:r>
            <a:r>
              <a:rPr lang="en-US" sz="3300" dirty="0" smtClean="0">
                <a:solidFill>
                  <a:srgbClr val="00B0F0"/>
                </a:solidFill>
              </a:rPr>
              <a:t>O</a:t>
            </a:r>
            <a:endParaRPr lang="en-US" sz="3300" dirty="0">
              <a:solidFill>
                <a:srgbClr val="00B0F0"/>
              </a:solidFill>
            </a:endParaRPr>
          </a:p>
        </p:txBody>
      </p:sp>
      <p:pic>
        <p:nvPicPr>
          <p:cNvPr id="5124" name="Picture 4" descr="https://upload.wikimedia.org/wikipedia/commons/thumb/7/7b/ATP_symbol.svg/2000px-ATP_symbo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10" y="4533458"/>
            <a:ext cx="1592499" cy="12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Cellular respiration is a type of combustion reaction</a:t>
            </a:r>
          </a:p>
          <a:p>
            <a:r>
              <a:rPr lang="en-US" sz="2800" i="1" dirty="0" smtClean="0"/>
              <a:t>What everyday phenomena use combustion?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76694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243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Retrospect</vt:lpstr>
      <vt:lpstr>Bell Ringer</vt:lpstr>
      <vt:lpstr>Cellular Respiration</vt:lpstr>
      <vt:lpstr>What is it?</vt:lpstr>
      <vt:lpstr>Reactants</vt:lpstr>
      <vt:lpstr>Tools</vt:lpstr>
      <vt:lpstr>Tools</vt:lpstr>
      <vt:lpstr>Products</vt:lpstr>
      <vt:lpstr>Review</vt:lpstr>
      <vt:lpstr>Combustion</vt:lpstr>
      <vt:lpstr>Combustion</vt:lpstr>
      <vt:lpstr>Combustion</vt:lpstr>
      <vt:lpstr>Anaerobic Respiration</vt:lpstr>
      <vt:lpstr>Fermentation</vt:lpstr>
      <vt:lpstr>Exit Task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System Setup</dc:creator>
  <cp:lastModifiedBy>Barksdale, Rachael</cp:lastModifiedBy>
  <cp:revision>51</cp:revision>
  <dcterms:created xsi:type="dcterms:W3CDTF">2016-02-16T15:19:15Z</dcterms:created>
  <dcterms:modified xsi:type="dcterms:W3CDTF">2016-10-13T18:35:39Z</dcterms:modified>
</cp:coreProperties>
</file>