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1" r:id="rId2"/>
    <p:sldId id="270" r:id="rId3"/>
    <p:sldId id="256" r:id="rId4"/>
    <p:sldId id="259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4F3-7B90-B546-801D-85625F3CC1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E264-5F9D-3E45-9C4B-C0CC3AF73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4F3-7B90-B546-801D-85625F3CC1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E264-5F9D-3E45-9C4B-C0CC3AF73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4F3-7B90-B546-801D-85625F3CC1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E264-5F9D-3E45-9C4B-C0CC3AF73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4F3-7B90-B546-801D-85625F3CC1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E264-5F9D-3E45-9C4B-C0CC3AF73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4F3-7B90-B546-801D-85625F3CC1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E264-5F9D-3E45-9C4B-C0CC3AF73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4F3-7B90-B546-801D-85625F3CC1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E264-5F9D-3E45-9C4B-C0CC3AF739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4F3-7B90-B546-801D-85625F3CC1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E264-5F9D-3E45-9C4B-C0CC3AF73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4F3-7B90-B546-801D-85625F3CC1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E264-5F9D-3E45-9C4B-C0CC3AF73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4F3-7B90-B546-801D-85625F3CC1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E264-5F9D-3E45-9C4B-C0CC3AF73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4F3-7B90-B546-801D-85625F3CC1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CEE264-5F9D-3E45-9C4B-C0CC3AF73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4F3-7B90-B546-801D-85625F3CC1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E264-5F9D-3E45-9C4B-C0CC3AF73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B3AD4F3-7B90-B546-801D-85625F3CC1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CCEE264-5F9D-3E45-9C4B-C0CC3AF739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Genetic drift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49552" y="2618912"/>
            <a:ext cx="4013448" cy="1724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2" descr="http://evolution.berkeley.edu/evosite/evo101/images/beetles_mech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24187"/>
            <a:ext cx="581806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4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A.K.A. Allopatric isolation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Latin = “other country”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Physical barriers prevent interbreeding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Over time the populations diverge</a:t>
            </a:r>
            <a:endParaRPr lang="en-US" sz="2400" dirty="0"/>
          </a:p>
        </p:txBody>
      </p:sp>
      <p:pic>
        <p:nvPicPr>
          <p:cNvPr id="5" name="Picture 6" descr="ta23-011_reproductive_i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3149" r="10126" b="2251"/>
          <a:stretch>
            <a:fillRect/>
          </a:stretch>
        </p:blipFill>
        <p:spPr bwMode="auto">
          <a:xfrm>
            <a:off x="6855066" y="365760"/>
            <a:ext cx="2089150" cy="1909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lum bright="-12000" contrast="14000"/>
          </a:blip>
          <a:srcRect/>
          <a:stretch>
            <a:fillRect/>
          </a:stretch>
        </p:blipFill>
        <p:spPr bwMode="auto">
          <a:xfrm>
            <a:off x="219075" y="3507891"/>
            <a:ext cx="60198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90909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383275" y="3635248"/>
            <a:ext cx="2560941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rebuchet MS" charset="0"/>
              </a:rPr>
              <a:t>Harris</a:t>
            </a:r>
            <a:r>
              <a:rPr lang="ja-JP" altLang="en-US" b="1" dirty="0">
                <a:solidFill>
                  <a:schemeClr val="accent5">
                    <a:lumMod val="75000"/>
                  </a:schemeClr>
                </a:solidFill>
                <a:latin typeface="Trebuchet MS" charset="0"/>
              </a:rPr>
              <a:t>’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rebuchet MS" charset="0"/>
              </a:rPr>
              <a:t>s antelope squirrel inhabits the canyon</a:t>
            </a:r>
            <a:r>
              <a:rPr lang="ja-JP" altLang="en-US" b="1" dirty="0">
                <a:solidFill>
                  <a:schemeClr val="accent5">
                    <a:lumMod val="75000"/>
                  </a:schemeClr>
                </a:solidFill>
                <a:latin typeface="Trebuchet MS" charset="0"/>
              </a:rPr>
              <a:t>’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rebuchet MS" charset="0"/>
              </a:rPr>
              <a:t>s south rim (L). Just a few miles away on the north rim (R) lives the closely related white-tailed antelope squirrel </a:t>
            </a:r>
          </a:p>
        </p:txBody>
      </p:sp>
    </p:spTree>
    <p:extLst>
      <p:ext uri="{BB962C8B-B14F-4D97-AF65-F5344CB8AC3E}">
        <p14:creationId xmlns:p14="http://schemas.microsoft.com/office/powerpoint/2010/main" val="275808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6012840" cy="357984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First example of reproductive, A.K.A. sympatric isolation</a:t>
            </a:r>
          </a:p>
          <a:p>
            <a:pPr lvl="2">
              <a:buFont typeface="Arial"/>
              <a:buChar char="•"/>
            </a:pPr>
            <a:r>
              <a:rPr lang="en-US" sz="1800" dirty="0" smtClean="0"/>
              <a:t>Latin = “same country”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smtClean="0"/>
              <a:t>Species are found in the same area but occupy different habitats</a:t>
            </a:r>
          </a:p>
          <a:p>
            <a:pPr lvl="2">
              <a:buFont typeface="Arial"/>
              <a:buChar char="•"/>
            </a:pPr>
            <a:r>
              <a:rPr lang="en-US" sz="2400" i="1" dirty="0" smtClean="0"/>
              <a:t>Rarely</a:t>
            </a:r>
            <a:r>
              <a:rPr lang="en-US" sz="2400" dirty="0" smtClean="0"/>
              <a:t> encounter each other</a:t>
            </a:r>
          </a:p>
          <a:p>
            <a:pPr marL="0" indent="0"/>
            <a:endParaRPr lang="en-US" sz="2400" dirty="0"/>
          </a:p>
        </p:txBody>
      </p:sp>
      <p:pic>
        <p:nvPicPr>
          <p:cNvPr id="4" name="Picture 7" descr="ta23-012_reproductive_i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4500" r="12375" b="1649"/>
          <a:stretch>
            <a:fillRect/>
          </a:stretch>
        </p:blipFill>
        <p:spPr bwMode="auto">
          <a:xfrm>
            <a:off x="6925452" y="365760"/>
            <a:ext cx="2038350" cy="1906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1657"/>
          <a:stretch/>
        </p:blipFill>
        <p:spPr>
          <a:xfrm>
            <a:off x="95432" y="3249864"/>
            <a:ext cx="2709220" cy="3393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064" t="29340"/>
          <a:stretch/>
        </p:blipFill>
        <p:spPr>
          <a:xfrm>
            <a:off x="5365593" y="3431315"/>
            <a:ext cx="3598209" cy="3022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4652" y="3609503"/>
            <a:ext cx="2560941" cy="2862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</a:rPr>
              <a:t>These two species of garter snake, 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  <a:latin typeface="Trebuchet MS" charset="0"/>
              </a:rPr>
              <a:t>Thamnophis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</a:rPr>
              <a:t>, live in the same geographical area but have different ecological niches.</a:t>
            </a:r>
          </a:p>
          <a:p>
            <a:pPr algn="ctr"/>
            <a:endParaRPr lang="en-US" b="1" dirty="0" smtClean="0">
              <a:solidFill>
                <a:schemeClr val="accent5">
                  <a:lumMod val="75000"/>
                </a:schemeClr>
              </a:solidFill>
              <a:latin typeface="Trebuchet MS" charset="0"/>
            </a:endParaRPr>
          </a:p>
          <a:p>
            <a:pPr marL="285750" indent="-285750">
              <a:buFont typeface="Wingdings" charset="0"/>
              <a:buChar char="ß"/>
            </a:pP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sym typeface="Wingdings"/>
              </a:rPr>
              <a:t>Terrestrial</a:t>
            </a:r>
          </a:p>
          <a:p>
            <a:pPr algn="r"/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sym typeface="Wingdings"/>
              </a:rPr>
              <a:t>Aquatic 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4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7793"/>
          <a:stretch/>
        </p:blipFill>
        <p:spPr>
          <a:xfrm>
            <a:off x="2661244" y="2617637"/>
            <a:ext cx="3999013" cy="406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1100628"/>
            <a:ext cx="5956176" cy="357984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rebuchet MS" charset="0"/>
                <a:ea typeface="ＭＳ Ｐゴシック" charset="0"/>
              </a:rPr>
              <a:t>Species that breed during different times of day, different seasons, or different years cannot mix gametes</a:t>
            </a:r>
          </a:p>
          <a:p>
            <a:endParaRPr lang="en-US" sz="2400" dirty="0"/>
          </a:p>
        </p:txBody>
      </p:sp>
      <p:pic>
        <p:nvPicPr>
          <p:cNvPr id="4" name="Picture 8" descr="ta23-013_reproductive_i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3149" r="11250" b="2251"/>
          <a:stretch>
            <a:fillRect/>
          </a:stretch>
        </p:blipFill>
        <p:spPr bwMode="auto">
          <a:xfrm>
            <a:off x="6908137" y="365760"/>
            <a:ext cx="2057400" cy="1911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881" y="2992791"/>
            <a:ext cx="2425755" cy="1687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AA35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4815" y="4396578"/>
            <a:ext cx="2254042" cy="1730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AA35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3787" y="2432971"/>
            <a:ext cx="235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Eastern spotted skunk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07688" y="3855523"/>
            <a:ext cx="2412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Western spotted skunk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1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5977890" cy="35798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ＭＳ Ｐゴシック" pitchFamily="-110" charset="-128"/>
              </a:rPr>
              <a:t>Unique behavioral patterns &amp; rituals isolate 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species</a:t>
            </a:r>
          </a:p>
          <a:p>
            <a:pPr lvl="3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Identifies </a:t>
            </a:r>
            <a:r>
              <a:rPr lang="en-US" altLang="en-US" sz="2400" dirty="0">
                <a:solidFill>
                  <a:srgbClr val="000000"/>
                </a:solidFill>
                <a:ea typeface="ＭＳ Ｐゴシック" pitchFamily="-110" charset="-128"/>
              </a:rPr>
              <a:t>members of species </a:t>
            </a:r>
          </a:p>
          <a:p>
            <a:pPr lvl="3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ea typeface="ＭＳ Ｐゴシック" pitchFamily="-110" charset="-128"/>
              </a:rPr>
              <a:t>A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ttract </a:t>
            </a:r>
            <a:r>
              <a:rPr lang="en-US" altLang="en-US" sz="2400" dirty="0">
                <a:solidFill>
                  <a:srgbClr val="000000"/>
                </a:solidFill>
                <a:ea typeface="ＭＳ Ｐゴシック" pitchFamily="-110" charset="-128"/>
              </a:rPr>
              <a:t>mates of same 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species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Courtship rituals, mating calls</a:t>
            </a:r>
            <a:endParaRPr lang="en-US" sz="2400" dirty="0"/>
          </a:p>
        </p:txBody>
      </p:sp>
      <p:pic>
        <p:nvPicPr>
          <p:cNvPr id="4" name="Picture 7" descr="f23-04_differences_in_c"/>
          <p:cNvPicPr>
            <a:picLocks noChangeAspect="1" noChangeArrowheads="1"/>
          </p:cNvPicPr>
          <p:nvPr/>
        </p:nvPicPr>
        <p:blipFill>
          <a:blip r:embed="rId2"/>
          <a:srcRect l="11250" t="10500" r="11250" b="14999"/>
          <a:stretch>
            <a:fillRect/>
          </a:stretch>
        </p:blipFill>
        <p:spPr bwMode="auto">
          <a:xfrm>
            <a:off x="530226" y="3441700"/>
            <a:ext cx="4221162" cy="3043238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</p:pic>
      <p:pic>
        <p:nvPicPr>
          <p:cNvPr id="5" name="Picture 6" descr="Untitled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1525" y="3124081"/>
            <a:ext cx="2278063" cy="155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90665" y="4915278"/>
            <a:ext cx="3667585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rebuchet MS" pitchFamily="-112" charset="0"/>
                <a:ea typeface="ＭＳ Ｐゴシック" pitchFamily="-112" charset="-128"/>
              </a:rPr>
              <a:t>Blue footed boobies mate only after a courtship display unique to their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-112" charset="0"/>
                <a:ea typeface="ＭＳ Ｐゴシック" pitchFamily="-112" charset="-128"/>
              </a:rPr>
              <a:t>species.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rebuchet MS" pitchFamily="-112" charset="0"/>
              <a:ea typeface="ＭＳ Ｐゴシック" pitchFamily="-112" charset="-128"/>
            </a:endParaRPr>
          </a:p>
        </p:txBody>
      </p:sp>
      <p:pic>
        <p:nvPicPr>
          <p:cNvPr id="7" name="Picture 9" descr="ta23-014_reproductive_i_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3149" r="11250" b="2251"/>
          <a:stretch>
            <a:fillRect/>
          </a:stretch>
        </p:blipFill>
        <p:spPr bwMode="auto">
          <a:xfrm>
            <a:off x="6915150" y="365760"/>
            <a:ext cx="2057400" cy="1911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4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6076315" cy="35798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ea typeface="ＭＳ Ｐゴシック" pitchFamily="-110" charset="-128"/>
              </a:rPr>
              <a:t>Morphological differences can prevent  successful mating</a:t>
            </a:r>
          </a:p>
        </p:txBody>
      </p:sp>
      <p:pic>
        <p:nvPicPr>
          <p:cNvPr id="4" name="Picture 10" descr="ta23-015_reproductive_i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3149" r="11250" b="2251"/>
          <a:stretch>
            <a:fillRect/>
          </a:stretch>
        </p:blipFill>
        <p:spPr bwMode="auto">
          <a:xfrm>
            <a:off x="6899275" y="365760"/>
            <a:ext cx="2057400" cy="1911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04825" y="3081337"/>
            <a:ext cx="3644171" cy="3489810"/>
            <a:chOff x="504825" y="2767012"/>
            <a:chExt cx="3644171" cy="348981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48" b="50000"/>
            <a:stretch/>
          </p:blipFill>
          <p:spPr bwMode="auto">
            <a:xfrm>
              <a:off x="504825" y="2767013"/>
              <a:ext cx="1695450" cy="1791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95" r="59012"/>
            <a:stretch/>
          </p:blipFill>
          <p:spPr bwMode="auto">
            <a:xfrm>
              <a:off x="504825" y="4558507"/>
              <a:ext cx="1695450" cy="169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9" t="10102"/>
            <a:stretch/>
          </p:blipFill>
          <p:spPr bwMode="auto">
            <a:xfrm>
              <a:off x="2200275" y="2767012"/>
              <a:ext cx="1948720" cy="348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00" t="10102" r="2849" b="50394"/>
            <a:stretch/>
          </p:blipFill>
          <p:spPr bwMode="auto">
            <a:xfrm>
              <a:off x="2200276" y="2790307"/>
              <a:ext cx="1948720" cy="1744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504825" y="2191978"/>
            <a:ext cx="3644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Monkey flower species differ in shape and color attracting different pollinators – no cross-pollination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84787" y="3584253"/>
            <a:ext cx="3228975" cy="2986893"/>
            <a:chOff x="4914900" y="3094918"/>
            <a:chExt cx="3929064" cy="363449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" t="5439" r="4562" b="6375"/>
            <a:stretch/>
          </p:blipFill>
          <p:spPr bwMode="auto">
            <a:xfrm>
              <a:off x="4914900" y="4086224"/>
              <a:ext cx="3929064" cy="2643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00" y="3094918"/>
              <a:ext cx="3929064" cy="94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5077188" y="2387372"/>
            <a:ext cx="3644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Closely related species of insects often have very different sex organs – male and female don’t fit together so no sperm 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8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Gametic</a:t>
            </a:r>
            <a:r>
              <a:rPr lang="en-US" dirty="0" smtClean="0"/>
              <a:t>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6096953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ＭＳ Ｐゴシック" pitchFamily="-110" charset="-128"/>
              </a:rPr>
              <a:t>Sperm of one species may not be able to fertilize eggs of another 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species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itchFamily="-110" charset="-128"/>
              </a:rPr>
              <a:t>biochemical barrier </a:t>
            </a:r>
            <a:r>
              <a:rPr lang="en-US" altLang="en-US" sz="2400" dirty="0">
                <a:solidFill>
                  <a:srgbClr val="000000"/>
                </a:solidFill>
                <a:ea typeface="ＭＳ Ｐゴシック" pitchFamily="-110" charset="-128"/>
              </a:rPr>
              <a:t>so sperm cannot penetrate egg or sperm cannot survive in female reproductive 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tract</a:t>
            </a:r>
            <a:endParaRPr lang="en-US" altLang="en-US" sz="2400" dirty="0">
              <a:solidFill>
                <a:srgbClr val="000000"/>
              </a:solidFill>
              <a:ea typeface="ＭＳ Ｐゴシック" pitchFamily="-110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11" descr="ta23-016_reproductive_i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3149" r="11250" b="2251"/>
          <a:stretch>
            <a:fillRect/>
          </a:stretch>
        </p:blipFill>
        <p:spPr bwMode="auto">
          <a:xfrm>
            <a:off x="6919913" y="365760"/>
            <a:ext cx="2057400" cy="1911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3677786"/>
            <a:ext cx="3835400" cy="28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2960" y="3595173"/>
            <a:ext cx="3667585" cy="30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rebuchet MS" pitchFamily="-112" charset="0"/>
                <a:ea typeface="ＭＳ Ｐゴシック" pitchFamily="-112" charset="-128"/>
              </a:rPr>
              <a:t>Sea urchins release sperm &amp; eggs into surrounding waters where they fuse &amp; form zygotes. Gametes of different species— </a:t>
            </a:r>
            <a:r>
              <a:rPr lang="en-US" sz="2400" b="1" dirty="0">
                <a:solidFill>
                  <a:srgbClr val="C00000"/>
                </a:solidFill>
                <a:latin typeface="Trebuchet MS" pitchFamily="-112" charset="0"/>
                <a:ea typeface="ＭＳ Ｐゴシック" pitchFamily="-112" charset="-128"/>
              </a:rPr>
              <a:t>red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rebuchet MS" pitchFamily="-112" charset="0"/>
                <a:ea typeface="ＭＳ Ｐゴシック" pitchFamily="-112" charset="-128"/>
              </a:rPr>
              <a:t> &amp;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rebuchet MS" pitchFamily="-112" charset="0"/>
                <a:ea typeface="ＭＳ Ｐゴシック" pitchFamily="-112" charset="-128"/>
              </a:rPr>
              <a:t>purple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rebuchet MS" pitchFamily="-112" charset="0"/>
                <a:ea typeface="ＭＳ Ｐゴシック" pitchFamily="-112" charset="-128"/>
              </a:rPr>
              <a:t> —are unable to fuse.</a:t>
            </a:r>
          </a:p>
        </p:txBody>
      </p:sp>
    </p:spTree>
    <p:extLst>
      <p:ext uri="{BB962C8B-B14F-4D97-AF65-F5344CB8AC3E}">
        <p14:creationId xmlns:p14="http://schemas.microsoft.com/office/powerpoint/2010/main" val="33904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Hybridization – it’s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Creating an offspring (hybrid) from parents of different species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Hybrid may not be viable (functional)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Hybrid may be sterile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800" dirty="0" smtClean="0"/>
              <a:t>Hybrids are usually less fit than either parent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This pressure prevents such species from hybridizing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4" y="4245741"/>
            <a:ext cx="2610830" cy="2379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589" y="4245740"/>
            <a:ext cx="2663937" cy="2379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727" t="11531" r="18460"/>
          <a:stretch/>
        </p:blipFill>
        <p:spPr>
          <a:xfrm>
            <a:off x="6539397" y="4243501"/>
            <a:ext cx="2245311" cy="2381824"/>
          </a:xfrm>
          <a:prstGeom prst="rect">
            <a:avLst/>
          </a:prstGeom>
        </p:spPr>
      </p:pic>
      <p:sp>
        <p:nvSpPr>
          <p:cNvPr id="7" name="Cross 6"/>
          <p:cNvSpPr/>
          <p:nvPr/>
        </p:nvSpPr>
        <p:spPr>
          <a:xfrm>
            <a:off x="2660385" y="5062521"/>
            <a:ext cx="720878" cy="737927"/>
          </a:xfrm>
          <a:prstGeom prst="plus">
            <a:avLst>
              <a:gd name="adj" fmla="val 345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5706955" y="5062521"/>
            <a:ext cx="1081318" cy="737927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6247614" y="4013067"/>
            <a:ext cx="2711876" cy="2612259"/>
          </a:xfrm>
          <a:prstGeom prst="mathMultiply">
            <a:avLst/>
          </a:prstGeom>
          <a:solidFill>
            <a:srgbClr val="FF0000">
              <a:alpha val="4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51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13" r="50533" b="-22113"/>
          <a:stretch/>
        </p:blipFill>
        <p:spPr bwMode="auto">
          <a:xfrm>
            <a:off x="5334389" y="-770457"/>
            <a:ext cx="2853021" cy="66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22960" y="1147415"/>
            <a:ext cx="3588216" cy="3712464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Gradual divergence over long periods of time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Assumes that big changes occur as small changes accumulate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1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59" y="1097280"/>
            <a:ext cx="4173031" cy="3712464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Rate of speciation is not constant</a:t>
            </a:r>
          </a:p>
          <a:p>
            <a:pPr marL="0" indent="0"/>
            <a:endParaRPr lang="en-US" dirty="0"/>
          </a:p>
          <a:p>
            <a:pPr marL="516636" lvl="2" indent="-457200">
              <a:buFont typeface="Arial"/>
              <a:buChar char="•"/>
            </a:pPr>
            <a:r>
              <a:rPr lang="en-US" dirty="0" smtClean="0"/>
              <a:t>Species undergo rapid change when they first split from parent population</a:t>
            </a:r>
          </a:p>
          <a:p>
            <a:pPr marL="516636" lvl="2" indent="-457200">
              <a:buFont typeface="Arial"/>
              <a:buChar char="•"/>
            </a:pPr>
            <a:r>
              <a:rPr lang="en-US" dirty="0" smtClean="0"/>
              <a:t>Long periods of little/no change with bursts of rapid change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Punctuated equilibrium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4" r="511" b="3355"/>
          <a:stretch/>
        </p:blipFill>
        <p:spPr bwMode="auto">
          <a:xfrm>
            <a:off x="5547398" y="128957"/>
            <a:ext cx="3068631" cy="483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859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is </a:t>
            </a:r>
            <a:r>
              <a:rPr lang="en-US" i="1" dirty="0" smtClean="0"/>
              <a:t>not</a:t>
            </a:r>
            <a:r>
              <a:rPr lang="en-US" dirty="0" smtClean="0"/>
              <a:t> goal-oriented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41" y="1097280"/>
            <a:ext cx="6731061" cy="555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2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Genetic drift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49552" y="2618912"/>
            <a:ext cx="4013448" cy="1724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00400" y="4191000"/>
            <a:ext cx="5562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One allele becomes more common in the population at the expense of the other allele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7674" y="3043146"/>
            <a:ext cx="45053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chemeClr val="bg1"/>
                </a:solidFill>
              </a:rPr>
              <a:t>Random</a:t>
            </a:r>
            <a:r>
              <a:rPr lang="en-US" sz="3200" b="1" dirty="0">
                <a:solidFill>
                  <a:schemeClr val="bg1"/>
                </a:solidFill>
              </a:rPr>
              <a:t> fluctuation in gene frequency </a:t>
            </a:r>
          </a:p>
        </p:txBody>
      </p:sp>
    </p:spTree>
    <p:extLst>
      <p:ext uri="{BB962C8B-B14F-4D97-AF65-F5344CB8AC3E}">
        <p14:creationId xmlns:p14="http://schemas.microsoft.com/office/powerpoint/2010/main" val="3926851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is </a:t>
            </a:r>
            <a:r>
              <a:rPr lang="en-US" i="1" dirty="0" smtClean="0"/>
              <a:t>not</a:t>
            </a:r>
            <a:r>
              <a:rPr lang="en-US" dirty="0" smtClean="0"/>
              <a:t> goal-oriented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41" y="1069540"/>
            <a:ext cx="4851719" cy="40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26" y="1069540"/>
            <a:ext cx="3726107" cy="4355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 smtClean="0"/>
              <a:t>Evolutionary </a:t>
            </a:r>
            <a:r>
              <a:rPr lang="en-US" sz="2300" dirty="0" smtClean="0">
                <a:solidFill>
                  <a:srgbClr val="FF0000"/>
                </a:solidFill>
              </a:rPr>
              <a:t>trends</a:t>
            </a:r>
            <a:r>
              <a:rPr lang="en-US" sz="2300" dirty="0" smtClean="0"/>
              <a:t> do not indicate evolution is working toward some larger </a:t>
            </a:r>
            <a:r>
              <a:rPr lang="en-US" sz="2300" dirty="0" smtClean="0">
                <a:solidFill>
                  <a:srgbClr val="FF0000"/>
                </a:solidFill>
              </a:rPr>
              <a:t>goal</a:t>
            </a:r>
            <a:r>
              <a:rPr lang="en-US" sz="23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300" dirty="0"/>
          </a:p>
          <a:p>
            <a:pPr marL="285750" indent="-285750">
              <a:buFont typeface="Arial"/>
              <a:buChar char="•"/>
            </a:pPr>
            <a:r>
              <a:rPr lang="en-US" sz="2300" dirty="0" smtClean="0"/>
              <a:t>Surviving species are not perfect – random chance and compromise are involved in creating the life on earth we have today.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" y="528834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THIS ALSO APPLIES TO HUMAN EVOLUTION!</a:t>
            </a:r>
          </a:p>
        </p:txBody>
      </p:sp>
      <p:sp>
        <p:nvSpPr>
          <p:cNvPr id="7" name="Explosion 1 6"/>
          <p:cNvSpPr/>
          <p:nvPr/>
        </p:nvSpPr>
        <p:spPr>
          <a:xfrm rot="20898710">
            <a:off x="4494722" y="1069541"/>
            <a:ext cx="4517538" cy="4003236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Survival of the good-enough!</a:t>
            </a:r>
            <a:endParaRPr lang="en-US" sz="28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92560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4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Speciation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533" y="3413885"/>
            <a:ext cx="4939203" cy="296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2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5868"/>
            <a:ext cx="9143999" cy="45550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SPECIATION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ALL ABOUT </a:t>
            </a:r>
          </a:p>
          <a:p>
            <a:pPr algn="ctr"/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ISOLATION!</a:t>
            </a:r>
          </a:p>
          <a:p>
            <a:pPr algn="ctr"/>
            <a:endParaRPr lang="en-US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(allows populations to evolve independently)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005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77467" y="3557092"/>
            <a:ext cx="2853883" cy="22467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species?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rebuchet MS" charset="0"/>
                <a:ea typeface="ＭＳ Ｐゴシック" charset="0"/>
              </a:rPr>
              <a:t>population </a:t>
            </a:r>
            <a:r>
              <a:rPr lang="en-US" sz="2400" dirty="0">
                <a:solidFill>
                  <a:srgbClr val="000000"/>
                </a:solidFill>
                <a:latin typeface="Trebuchet MS" charset="0"/>
                <a:ea typeface="ＭＳ Ｐゴシック" charset="0"/>
              </a:rPr>
              <a:t>whose members can interbreed &amp; produce viable, fertile </a:t>
            </a:r>
            <a:r>
              <a:rPr lang="en-US" sz="2400" dirty="0" smtClean="0">
                <a:solidFill>
                  <a:srgbClr val="000000"/>
                </a:solidFill>
                <a:latin typeface="Trebuchet MS" charset="0"/>
                <a:ea typeface="ＭＳ Ｐゴシック" charset="0"/>
              </a:rPr>
              <a:t>offspring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rebuchet MS" charset="0"/>
                <a:ea typeface="ＭＳ Ｐゴシック" charset="0"/>
              </a:rPr>
              <a:t>reproductively </a:t>
            </a:r>
            <a:r>
              <a:rPr lang="en-US" sz="2400" dirty="0">
                <a:solidFill>
                  <a:srgbClr val="000000"/>
                </a:solidFill>
                <a:latin typeface="Trebuchet MS" charset="0"/>
                <a:ea typeface="ＭＳ Ｐゴシック" charset="0"/>
              </a:rPr>
              <a:t>compatible</a:t>
            </a:r>
          </a:p>
          <a:p>
            <a:pPr marL="0" indent="0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684" y="3210452"/>
            <a:ext cx="40386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8150" y="2687232"/>
            <a:ext cx="475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We look so different and yet… </a:t>
            </a:r>
            <a:endParaRPr lang="en-US" sz="2800" i="1" dirty="0"/>
          </a:p>
        </p:txBody>
      </p:sp>
      <p:sp>
        <p:nvSpPr>
          <p:cNvPr id="6" name="Right Arrow 5"/>
          <p:cNvSpPr/>
          <p:nvPr/>
        </p:nvSpPr>
        <p:spPr>
          <a:xfrm>
            <a:off x="4775200" y="4233333"/>
            <a:ext cx="1202267" cy="609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77467" y="3557092"/>
            <a:ext cx="28538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are an interbreeding population = species </a:t>
            </a:r>
            <a:r>
              <a:rPr lang="en-US" sz="2800" b="1" i="1" dirty="0" smtClean="0"/>
              <a:t>Homo sapiens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145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Looks aren’t everything!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These meadowlarks look similar but are two different species. Their songs and behavior prevent interbreeding.</a:t>
            </a:r>
            <a:endParaRPr lang="en-US" sz="2400" dirty="0"/>
          </a:p>
        </p:txBody>
      </p:sp>
      <p:pic>
        <p:nvPicPr>
          <p:cNvPr id="4" name="Picture 9" descr="24-02a-SpeciesSimilarity"/>
          <p:cNvPicPr>
            <a:picLocks noChangeAspect="1" noChangeArrowheads="1"/>
          </p:cNvPicPr>
          <p:nvPr/>
        </p:nvPicPr>
        <p:blipFill>
          <a:blip r:embed="rId3"/>
          <a:srcRect l="4736" r="4736"/>
          <a:stretch>
            <a:fillRect/>
          </a:stretch>
        </p:blipFill>
        <p:spPr bwMode="auto">
          <a:xfrm>
            <a:off x="518303" y="2467504"/>
            <a:ext cx="8033030" cy="414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" name="Rectangle 1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04427" y="2586038"/>
            <a:ext cx="4370917" cy="85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800" b="1" dirty="0">
                <a:solidFill>
                  <a:schemeClr val="bg1"/>
                </a:solidFill>
                <a:latin typeface="Trebuchet MS" charset="0"/>
              </a:rPr>
              <a:t>Eastern Meadowlark</a:t>
            </a:r>
          </a:p>
        </p:txBody>
      </p:sp>
      <p:sp>
        <p:nvSpPr>
          <p:cNvPr id="6" name="Rectangle 1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781021" y="2613555"/>
            <a:ext cx="3770311" cy="58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800" b="1" dirty="0">
                <a:latin typeface="Trebuchet MS" charset="0"/>
              </a:rPr>
              <a:t>Western Meadowlark</a:t>
            </a:r>
          </a:p>
        </p:txBody>
      </p:sp>
    </p:spTree>
    <p:extLst>
      <p:ext uri="{BB962C8B-B14F-4D97-AF65-F5344CB8AC3E}">
        <p14:creationId xmlns:p14="http://schemas.microsoft.com/office/powerpoint/2010/main" val="5999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vs. reproductive isolation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3200" y="3132507"/>
            <a:ext cx="4114800" cy="54864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ALLOPATRIC</a:t>
            </a:r>
            <a:r>
              <a:rPr lang="en-US" sz="2000" dirty="0" smtClean="0">
                <a:latin typeface="+mj-lt"/>
              </a:rPr>
              <a:t> SPECIATION</a:t>
            </a:r>
            <a:endParaRPr lang="en-US" sz="2000" dirty="0">
              <a:latin typeface="+mj-lt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5147733" y="3110701"/>
            <a:ext cx="4114800" cy="54864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sympatric</a:t>
            </a:r>
            <a:r>
              <a:rPr lang="en-US" sz="2000" dirty="0" smtClean="0">
                <a:latin typeface="+mj-lt"/>
              </a:rPr>
              <a:t> SPECIATION</a:t>
            </a:r>
            <a:endParaRPr lang="en-US" sz="2000" dirty="0">
              <a:latin typeface="+mj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4" r="50578" b="17073"/>
          <a:stretch/>
        </p:blipFill>
        <p:spPr bwMode="auto">
          <a:xfrm>
            <a:off x="822960" y="3659341"/>
            <a:ext cx="3081867" cy="273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5" t="39792" b="18845"/>
          <a:stretch/>
        </p:blipFill>
        <p:spPr bwMode="auto">
          <a:xfrm>
            <a:off x="5489502" y="3640411"/>
            <a:ext cx="3204706" cy="275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r="25168" b="60080"/>
          <a:stretch/>
        </p:blipFill>
        <p:spPr bwMode="auto">
          <a:xfrm>
            <a:off x="3064934" y="914400"/>
            <a:ext cx="2912534" cy="237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54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vs. reproductive isolation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3200" y="3132507"/>
            <a:ext cx="4114800" cy="54864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ALLOPATRIC</a:t>
            </a:r>
            <a:r>
              <a:rPr lang="en-US" sz="2000" dirty="0" smtClean="0">
                <a:latin typeface="+mj-lt"/>
              </a:rPr>
              <a:t> SPECIATION</a:t>
            </a:r>
            <a:endParaRPr lang="en-US" sz="2000" dirty="0">
              <a:latin typeface="+mj-lt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5147733" y="3110701"/>
            <a:ext cx="4114800" cy="54864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sympatric</a:t>
            </a:r>
            <a:r>
              <a:rPr lang="en-US" sz="2000" dirty="0" smtClean="0">
                <a:latin typeface="+mj-lt"/>
              </a:rPr>
              <a:t> SPECIATION</a:t>
            </a:r>
            <a:endParaRPr lang="en-US" sz="2000" dirty="0">
              <a:latin typeface="+mj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4" r="50578" b="17073"/>
          <a:stretch/>
        </p:blipFill>
        <p:spPr bwMode="auto">
          <a:xfrm>
            <a:off x="822960" y="3659341"/>
            <a:ext cx="3081867" cy="273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5" t="39792" b="18845"/>
          <a:stretch/>
        </p:blipFill>
        <p:spPr bwMode="auto">
          <a:xfrm>
            <a:off x="5489502" y="3640411"/>
            <a:ext cx="3204706" cy="275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2959" y="1468099"/>
            <a:ext cx="3081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Separately geographically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9502" y="1681330"/>
            <a:ext cx="3204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Various mechanisms prevent interbreeding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661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isolation</a:t>
            </a:r>
            <a:endParaRPr lang="en-US" dirty="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25662" y="1406211"/>
            <a:ext cx="2668588" cy="2233613"/>
            <a:chOff x="156" y="1473"/>
            <a:chExt cx="1681" cy="1407"/>
          </a:xfrm>
        </p:grpSpPr>
        <p:pic>
          <p:nvPicPr>
            <p:cNvPr id="4" name="Picture 6" descr="ta23-011_reproductive_i_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3149" r="10126" b="2251"/>
            <a:stretch>
              <a:fillRect/>
            </a:stretch>
          </p:blipFill>
          <p:spPr bwMode="auto">
            <a:xfrm>
              <a:off x="300" y="1473"/>
              <a:ext cx="1316" cy="12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156" y="2630"/>
              <a:ext cx="16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rgbClr val="090909"/>
                  </a:solidFill>
                  <a:latin typeface="Trebuchet MS" charset="0"/>
                </a:rPr>
                <a:t>geographic isolation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87325" y="3822861"/>
            <a:ext cx="2570163" cy="2263775"/>
            <a:chOff x="118" y="2924"/>
            <a:chExt cx="1619" cy="1426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118" y="4100"/>
              <a:ext cx="161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rgbClr val="090909"/>
                  </a:solidFill>
                  <a:latin typeface="Trebuchet MS" charset="0"/>
                </a:rPr>
                <a:t>behavioral isolation</a:t>
              </a:r>
            </a:p>
          </p:txBody>
        </p:sp>
        <p:pic>
          <p:nvPicPr>
            <p:cNvPr id="8" name="Picture 9" descr="ta23-014_reproductive_i_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3149" r="11250" b="2251"/>
            <a:stretch>
              <a:fillRect/>
            </a:stretch>
          </p:blipFill>
          <p:spPr bwMode="auto">
            <a:xfrm>
              <a:off x="317" y="2924"/>
              <a:ext cx="1296" cy="12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3321050" y="1409386"/>
            <a:ext cx="2541588" cy="2230438"/>
            <a:chOff x="2092" y="1475"/>
            <a:chExt cx="1601" cy="1405"/>
          </a:xfrm>
        </p:grpSpPr>
        <p:pic>
          <p:nvPicPr>
            <p:cNvPr id="10" name="Picture 7" descr="ta23-012_reproductive_i_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4500" r="12375" b="1649"/>
            <a:stretch>
              <a:fillRect/>
            </a:stretch>
          </p:blipFill>
          <p:spPr bwMode="auto">
            <a:xfrm>
              <a:off x="2228" y="1475"/>
              <a:ext cx="1284" cy="12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092" y="2630"/>
              <a:ext cx="16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 b="1" dirty="0">
                  <a:solidFill>
                    <a:srgbClr val="090909"/>
                  </a:solidFill>
                  <a:latin typeface="Trebuchet MS" charset="0"/>
                </a:rPr>
                <a:t>ecological isolation</a:t>
              </a:r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6429375" y="1409386"/>
            <a:ext cx="2371725" cy="2235200"/>
            <a:chOff x="4050" y="1477"/>
            <a:chExt cx="1494" cy="1408"/>
          </a:xfrm>
        </p:grpSpPr>
        <p:pic>
          <p:nvPicPr>
            <p:cNvPr id="13" name="Picture 8" descr="ta23-013_reproductive_i_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3149" r="11250" b="2251"/>
            <a:stretch>
              <a:fillRect/>
            </a:stretch>
          </p:blipFill>
          <p:spPr bwMode="auto">
            <a:xfrm>
              <a:off x="4123" y="1477"/>
              <a:ext cx="1296" cy="12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050" y="2635"/>
              <a:ext cx="14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rgbClr val="090909"/>
                  </a:solidFill>
                  <a:latin typeface="Trebuchet MS" charset="0"/>
                </a:rPr>
                <a:t>temporal isolation</a:t>
              </a:r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3222625" y="3819686"/>
            <a:ext cx="2682875" cy="2266950"/>
            <a:chOff x="2030" y="2898"/>
            <a:chExt cx="1690" cy="1428"/>
          </a:xfrm>
        </p:grpSpPr>
        <p:pic>
          <p:nvPicPr>
            <p:cNvPr id="16" name="Picture 10" descr="ta23-015_reproductive_i_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3149" r="11250" b="2251"/>
            <a:stretch>
              <a:fillRect/>
            </a:stretch>
          </p:blipFill>
          <p:spPr bwMode="auto">
            <a:xfrm>
              <a:off x="2222" y="2898"/>
              <a:ext cx="1296" cy="12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30" y="4076"/>
              <a:ext cx="1690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rgbClr val="090909"/>
                  </a:solidFill>
                  <a:latin typeface="Trebuchet MS" charset="0"/>
                </a:rPr>
                <a:t>mechanical isolation</a:t>
              </a: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6480175" y="3829211"/>
            <a:ext cx="2259013" cy="2257425"/>
            <a:chOff x="4082" y="2898"/>
            <a:chExt cx="1423" cy="1422"/>
          </a:xfrm>
        </p:grpSpPr>
        <p:pic>
          <p:nvPicPr>
            <p:cNvPr id="19" name="Picture 11" descr="ta23-016_reproductive_i_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3149" r="11250" b="2251"/>
            <a:stretch>
              <a:fillRect/>
            </a:stretch>
          </p:blipFill>
          <p:spPr bwMode="auto">
            <a:xfrm>
              <a:off x="4134" y="2898"/>
              <a:ext cx="1296" cy="12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082" y="4070"/>
              <a:ext cx="1423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rgbClr val="090909"/>
                  </a:solidFill>
                  <a:latin typeface="Trebuchet MS" charset="0"/>
                </a:rPr>
                <a:t>gametic isolation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7696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173</TotalTime>
  <Words>560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Apple Chancery</vt:lpstr>
      <vt:lpstr>Arial</vt:lpstr>
      <vt:lpstr>Franklin Gothic Book</vt:lpstr>
      <vt:lpstr>Franklin Gothic Medium</vt:lpstr>
      <vt:lpstr>Trebuchet MS</vt:lpstr>
      <vt:lpstr>Tunga</vt:lpstr>
      <vt:lpstr>Wingdings</vt:lpstr>
      <vt:lpstr>Angles</vt:lpstr>
      <vt:lpstr>Genetic drift</vt:lpstr>
      <vt:lpstr>Genetic drift</vt:lpstr>
      <vt:lpstr>Speciation</vt:lpstr>
      <vt:lpstr>PowerPoint Presentation</vt:lpstr>
      <vt:lpstr>What is a species?</vt:lpstr>
      <vt:lpstr>Looks aren’t everything!</vt:lpstr>
      <vt:lpstr>Geographic vs. reproductive isolation</vt:lpstr>
      <vt:lpstr>Geographic vs. reproductive isolation</vt:lpstr>
      <vt:lpstr>Types of isolation</vt:lpstr>
      <vt:lpstr>Geographic isolation</vt:lpstr>
      <vt:lpstr>Ecological isolation</vt:lpstr>
      <vt:lpstr>Temporal isolation</vt:lpstr>
      <vt:lpstr>Behavioral isolation</vt:lpstr>
      <vt:lpstr>Mechanical isolation</vt:lpstr>
      <vt:lpstr>Gametic isolation</vt:lpstr>
      <vt:lpstr>Hybridization – it’s possible</vt:lpstr>
      <vt:lpstr>Gradualism</vt:lpstr>
      <vt:lpstr>Punctuated equilibrium</vt:lpstr>
      <vt:lpstr>Evolution is not goal-oriented</vt:lpstr>
      <vt:lpstr>Evolution is not goal-oriented</vt:lpstr>
      <vt:lpstr>Questions?</vt:lpstr>
    </vt:vector>
  </TitlesOfParts>
  <Company>Alpine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Speciation</dc:title>
  <dc:creator>Student WHS</dc:creator>
  <cp:lastModifiedBy>Rachael Barksdale</cp:lastModifiedBy>
  <cp:revision>39</cp:revision>
  <dcterms:created xsi:type="dcterms:W3CDTF">2014-01-30T19:19:56Z</dcterms:created>
  <dcterms:modified xsi:type="dcterms:W3CDTF">2016-04-12T16:36:05Z</dcterms:modified>
</cp:coreProperties>
</file>