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media1.gif"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3" r:id="rId3"/>
    <p:sldId id="256" r:id="rId4"/>
    <p:sldId id="257" r:id="rId5"/>
    <p:sldId id="258" r:id="rId6"/>
    <p:sldId id="261" r:id="rId7"/>
    <p:sldId id="271" r:id="rId8"/>
    <p:sldId id="262" r:id="rId9"/>
    <p:sldId id="259" r:id="rId10"/>
    <p:sldId id="266" r:id="rId11"/>
    <p:sldId id="260" r:id="rId12"/>
    <p:sldId id="263" r:id="rId13"/>
    <p:sldId id="267" r:id="rId14"/>
    <p:sldId id="264" r:id="rId15"/>
    <p:sldId id="265" r:id="rId16"/>
    <p:sldId id="268" r:id="rId17"/>
    <p:sldId id="269" r:id="rId18"/>
    <p:sldId id="274"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7" autoAdjust="0"/>
    <p:restoredTop sz="94660"/>
  </p:normalViewPr>
  <p:slideViewPr>
    <p:cSldViewPr snapToGrid="0">
      <p:cViewPr varScale="1">
        <p:scale>
          <a:sx n="62" d="100"/>
          <a:sy n="62"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769F07-3920-4D72-BEAD-66F3F220090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AA59-A74D-4BD4-9AA6-8B2D368ED22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67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69F07-3920-4D72-BEAD-66F3F220090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235072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69F07-3920-4D72-BEAD-66F3F220090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302798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69F07-3920-4D72-BEAD-66F3F220090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268729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69F07-3920-4D72-BEAD-66F3F2200906}"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AA59-A74D-4BD4-9AA6-8B2D368ED22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7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769F07-3920-4D72-BEAD-66F3F2200906}"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409644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769F07-3920-4D72-BEAD-66F3F2200906}"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297591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769F07-3920-4D72-BEAD-66F3F2200906}"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132652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769F07-3920-4D72-BEAD-66F3F2200906}" type="datetimeFigureOut">
              <a:rPr lang="en-US" smtClean="0"/>
              <a:t>2/4/2016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228134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2769F07-3920-4D72-BEAD-66F3F2200906}" type="datetimeFigureOut">
              <a:rPr lang="en-US" smtClean="0"/>
              <a:t>2/4/2016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E5AA59-A74D-4BD4-9AA6-8B2D368ED229}" type="slidenum">
              <a:rPr lang="en-US" smtClean="0"/>
              <a:t>‹#›</a:t>
            </a:fld>
            <a:endParaRPr lang="en-US"/>
          </a:p>
        </p:txBody>
      </p:sp>
    </p:spTree>
    <p:extLst>
      <p:ext uri="{BB962C8B-B14F-4D97-AF65-F5344CB8AC3E}">
        <p14:creationId xmlns:p14="http://schemas.microsoft.com/office/powerpoint/2010/main" val="278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69F07-3920-4D72-BEAD-66F3F2200906}"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AA59-A74D-4BD4-9AA6-8B2D368ED229}" type="slidenum">
              <a:rPr lang="en-US" smtClean="0"/>
              <a:t>‹#›</a:t>
            </a:fld>
            <a:endParaRPr lang="en-US"/>
          </a:p>
        </p:txBody>
      </p:sp>
    </p:spTree>
    <p:extLst>
      <p:ext uri="{BB962C8B-B14F-4D97-AF65-F5344CB8AC3E}">
        <p14:creationId xmlns:p14="http://schemas.microsoft.com/office/powerpoint/2010/main" val="267986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2769F07-3920-4D72-BEAD-66F3F2200906}" type="datetimeFigureOut">
              <a:rPr lang="en-US" smtClean="0"/>
              <a:t>2/4/2016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FE5AA59-A74D-4BD4-9AA6-8B2D368ED22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7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p:txBody>
          <a:bodyPr>
            <a:normAutofit/>
          </a:bodyPr>
          <a:lstStyle/>
          <a:p>
            <a:r>
              <a:rPr lang="en-US" sz="2800" dirty="0" smtClean="0"/>
              <a:t>In the Naked Egg Lab, what is your manipulated variable? What is your responding variable?</a:t>
            </a:r>
            <a:endParaRPr lang="en-US" sz="2800" dirty="0"/>
          </a:p>
        </p:txBody>
      </p:sp>
    </p:spTree>
    <p:extLst>
      <p:ext uri="{BB962C8B-B14F-4D97-AF65-F5344CB8AC3E}">
        <p14:creationId xmlns:p14="http://schemas.microsoft.com/office/powerpoint/2010/main" val="125127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Isotonic</a:t>
            </a:r>
            <a:endParaRPr lang="en-US" dirty="0"/>
          </a:p>
        </p:txBody>
      </p:sp>
      <p:sp>
        <p:nvSpPr>
          <p:cNvPr id="3" name="Content Placeholder 2"/>
          <p:cNvSpPr>
            <a:spLocks noGrp="1"/>
          </p:cNvSpPr>
          <p:nvPr>
            <p:ph idx="1"/>
          </p:nvPr>
        </p:nvSpPr>
        <p:spPr>
          <a:xfrm>
            <a:off x="822960" y="1845734"/>
            <a:ext cx="4573758" cy="4023360"/>
          </a:xfrm>
        </p:spPr>
        <p:txBody>
          <a:bodyPr>
            <a:normAutofit/>
          </a:bodyPr>
          <a:lstStyle/>
          <a:p>
            <a:r>
              <a:rPr lang="en-US" sz="2800" dirty="0" err="1" smtClean="0"/>
              <a:t>Iso</a:t>
            </a:r>
            <a:r>
              <a:rPr lang="en-US" sz="2800" dirty="0" smtClean="0"/>
              <a:t>- = equal</a:t>
            </a:r>
          </a:p>
          <a:p>
            <a:r>
              <a:rPr lang="en-US" sz="2800" dirty="0" smtClean="0"/>
              <a:t>The concentration of water in the solution and in the cell is equal.</a:t>
            </a:r>
          </a:p>
          <a:p>
            <a:r>
              <a:rPr lang="en-US" sz="2800" dirty="0" smtClean="0"/>
              <a:t>Water continuously diffuses back and forth across the membrane.</a:t>
            </a:r>
            <a:endParaRPr lang="en-US" sz="2800" dirty="0"/>
          </a:p>
        </p:txBody>
      </p:sp>
      <p:pic>
        <p:nvPicPr>
          <p:cNvPr id="6146" name="Picture 2" descr="http://antranik.org/wp-content/uploads/2012/03/osmosis-on-cells.jpg"/>
          <p:cNvPicPr>
            <a:picLocks noChangeAspect="1" noChangeArrowheads="1"/>
          </p:cNvPicPr>
          <p:nvPr/>
        </p:nvPicPr>
        <p:blipFill rotWithShape="1">
          <a:blip r:embed="rId2">
            <a:extLst>
              <a:ext uri="{28A0092B-C50C-407E-A947-70E740481C1C}">
                <a14:useLocalDpi xmlns:a14="http://schemas.microsoft.com/office/drawing/2010/main" val="0"/>
              </a:ext>
            </a:extLst>
          </a:blip>
          <a:srcRect r="59242" b="12840"/>
          <a:stretch/>
        </p:blipFill>
        <p:spPr bwMode="auto">
          <a:xfrm>
            <a:off x="5627907" y="1845734"/>
            <a:ext cx="3009657" cy="43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5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Hypotonic</a:t>
            </a:r>
            <a:endParaRPr lang="en-US" dirty="0"/>
          </a:p>
        </p:txBody>
      </p:sp>
      <p:sp>
        <p:nvSpPr>
          <p:cNvPr id="3" name="Content Placeholder 2"/>
          <p:cNvSpPr>
            <a:spLocks noGrp="1"/>
          </p:cNvSpPr>
          <p:nvPr>
            <p:ph idx="1"/>
          </p:nvPr>
        </p:nvSpPr>
        <p:spPr>
          <a:xfrm>
            <a:off x="822959" y="1845734"/>
            <a:ext cx="4494629" cy="4023360"/>
          </a:xfrm>
        </p:spPr>
        <p:txBody>
          <a:bodyPr>
            <a:normAutofit/>
          </a:bodyPr>
          <a:lstStyle/>
          <a:p>
            <a:r>
              <a:rPr lang="en-US" sz="2800" dirty="0" smtClean="0"/>
              <a:t>Hypo- = under, below</a:t>
            </a:r>
          </a:p>
          <a:p>
            <a:r>
              <a:rPr lang="en-US" sz="2800" dirty="0" smtClean="0"/>
              <a:t>The solute concentration outside the cell is less than the solute concentration inside the cell.</a:t>
            </a:r>
          </a:p>
          <a:p>
            <a:r>
              <a:rPr lang="en-US" sz="2800" dirty="0" smtClean="0"/>
              <a:t>Where is there </a:t>
            </a:r>
            <a:r>
              <a:rPr lang="en-US" sz="2800" i="1" dirty="0" smtClean="0"/>
              <a:t>more water?</a:t>
            </a:r>
            <a:endParaRPr lang="en-US" sz="2800" dirty="0"/>
          </a:p>
        </p:txBody>
      </p:sp>
      <p:pic>
        <p:nvPicPr>
          <p:cNvPr id="4" name="Picture 2" descr="http://www.phschool.com/science/biology_place/biocoach/biomembrane1/images/Tonic2.gif"/>
          <p:cNvPicPr>
            <a:picLocks noChangeAspect="1" noChangeArrowheads="1"/>
          </p:cNvPicPr>
          <p:nvPr/>
        </p:nvPicPr>
        <p:blipFill rotWithShape="1">
          <a:blip r:embed="rId2">
            <a:extLst>
              <a:ext uri="{28A0092B-C50C-407E-A947-70E740481C1C}">
                <a14:useLocalDpi xmlns:a14="http://schemas.microsoft.com/office/drawing/2010/main" val="0"/>
              </a:ext>
            </a:extLst>
          </a:blip>
          <a:srcRect l="-463" t="31970" r="66844" b="-3074"/>
          <a:stretch/>
        </p:blipFill>
        <p:spPr bwMode="auto">
          <a:xfrm>
            <a:off x="5523326" y="2556152"/>
            <a:ext cx="3123028" cy="26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0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Hypotonic</a:t>
            </a:r>
            <a:endParaRPr lang="en-US" dirty="0"/>
          </a:p>
        </p:txBody>
      </p:sp>
      <p:sp>
        <p:nvSpPr>
          <p:cNvPr id="3" name="Content Placeholder 2"/>
          <p:cNvSpPr>
            <a:spLocks noGrp="1"/>
          </p:cNvSpPr>
          <p:nvPr>
            <p:ph idx="1"/>
          </p:nvPr>
        </p:nvSpPr>
        <p:spPr>
          <a:xfrm>
            <a:off x="822959" y="1845734"/>
            <a:ext cx="4494629" cy="4023360"/>
          </a:xfrm>
        </p:spPr>
        <p:txBody>
          <a:bodyPr>
            <a:normAutofit/>
          </a:bodyPr>
          <a:lstStyle/>
          <a:p>
            <a:r>
              <a:rPr lang="en-US" sz="2800" dirty="0" smtClean="0"/>
              <a:t>Hypo- = under, below</a:t>
            </a:r>
          </a:p>
          <a:p>
            <a:r>
              <a:rPr lang="en-US" sz="2800" dirty="0" smtClean="0"/>
              <a:t>The solute concentration outside the cell is less than the solute concentration inside the cell.</a:t>
            </a:r>
          </a:p>
          <a:p>
            <a:r>
              <a:rPr lang="en-US" sz="2800" i="1" dirty="0" smtClean="0"/>
              <a:t>More water </a:t>
            </a:r>
            <a:r>
              <a:rPr lang="en-US" sz="2800" b="1" i="1" dirty="0" smtClean="0"/>
              <a:t>outside</a:t>
            </a:r>
            <a:r>
              <a:rPr lang="en-US" sz="2800" b="1" dirty="0" smtClean="0"/>
              <a:t> </a:t>
            </a:r>
            <a:r>
              <a:rPr lang="en-US" sz="2800" i="1" dirty="0" smtClean="0"/>
              <a:t>the cell means water will move </a:t>
            </a:r>
            <a:r>
              <a:rPr lang="en-US" sz="2800" b="1" i="1" dirty="0" smtClean="0"/>
              <a:t>into</a:t>
            </a:r>
            <a:r>
              <a:rPr lang="en-US" sz="2800" i="1" dirty="0" smtClean="0"/>
              <a:t> the cell.</a:t>
            </a:r>
            <a:endParaRPr lang="en-US" sz="2800" i="1" dirty="0"/>
          </a:p>
        </p:txBody>
      </p:sp>
      <p:pic>
        <p:nvPicPr>
          <p:cNvPr id="4" name="Picture 2" descr="http://www.phschool.com/science/biology_place/biocoach/biomembrane1/images/Tonic2.gif"/>
          <p:cNvPicPr>
            <a:picLocks noChangeAspect="1" noChangeArrowheads="1"/>
          </p:cNvPicPr>
          <p:nvPr/>
        </p:nvPicPr>
        <p:blipFill rotWithShape="1">
          <a:blip r:embed="rId2">
            <a:extLst>
              <a:ext uri="{28A0092B-C50C-407E-A947-70E740481C1C}">
                <a14:useLocalDpi xmlns:a14="http://schemas.microsoft.com/office/drawing/2010/main" val="0"/>
              </a:ext>
            </a:extLst>
          </a:blip>
          <a:srcRect l="-463" t="31970" r="66844" b="-3074"/>
          <a:stretch/>
        </p:blipFill>
        <p:spPr bwMode="auto">
          <a:xfrm>
            <a:off x="5523326" y="2556152"/>
            <a:ext cx="3123028" cy="260252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260122" y="3667500"/>
            <a:ext cx="1097280" cy="379827"/>
          </a:xfrm>
          <a:prstGeom prst="rightArrow">
            <a:avLst/>
          </a:prstGeom>
          <a:solidFill>
            <a:srgbClr val="CCFF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63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Hypotonic</a:t>
            </a:r>
            <a:endParaRPr lang="en-US" dirty="0"/>
          </a:p>
        </p:txBody>
      </p:sp>
      <p:sp>
        <p:nvSpPr>
          <p:cNvPr id="3" name="Content Placeholder 2"/>
          <p:cNvSpPr>
            <a:spLocks noGrp="1"/>
          </p:cNvSpPr>
          <p:nvPr>
            <p:ph idx="1"/>
          </p:nvPr>
        </p:nvSpPr>
        <p:spPr>
          <a:xfrm>
            <a:off x="822959" y="1845734"/>
            <a:ext cx="4494629" cy="4023360"/>
          </a:xfrm>
        </p:spPr>
        <p:txBody>
          <a:bodyPr>
            <a:normAutofit/>
          </a:bodyPr>
          <a:lstStyle/>
          <a:p>
            <a:r>
              <a:rPr lang="en-US" sz="2800" dirty="0" smtClean="0"/>
              <a:t>Hypo- = under, below</a:t>
            </a:r>
          </a:p>
          <a:p>
            <a:r>
              <a:rPr lang="en-US" sz="2800" dirty="0" smtClean="0"/>
              <a:t>The solute concentration outside the cell is less than the solute concentration inside the cell.</a:t>
            </a:r>
          </a:p>
          <a:p>
            <a:r>
              <a:rPr lang="en-US" sz="2800" i="1" dirty="0" smtClean="0"/>
              <a:t>More water </a:t>
            </a:r>
            <a:r>
              <a:rPr lang="en-US" sz="2800" b="1" i="1" dirty="0" smtClean="0"/>
              <a:t>outside</a:t>
            </a:r>
            <a:r>
              <a:rPr lang="en-US" sz="2800" b="1" dirty="0" smtClean="0"/>
              <a:t> </a:t>
            </a:r>
            <a:r>
              <a:rPr lang="en-US" sz="2800" i="1" dirty="0" smtClean="0"/>
              <a:t>the cell means water will move </a:t>
            </a:r>
            <a:r>
              <a:rPr lang="en-US" sz="2800" b="1" i="1" dirty="0" smtClean="0"/>
              <a:t>into</a:t>
            </a:r>
            <a:r>
              <a:rPr lang="en-US" sz="2800" i="1" dirty="0" smtClean="0"/>
              <a:t> the cell.</a:t>
            </a:r>
            <a:endParaRPr lang="en-US" sz="2800" i="1" dirty="0"/>
          </a:p>
        </p:txBody>
      </p:sp>
      <p:pic>
        <p:nvPicPr>
          <p:cNvPr id="7" name="Picture 2" descr="http://antranik.org/wp-content/uploads/2012/03/osmosis-on-cells.jpg"/>
          <p:cNvPicPr>
            <a:picLocks noChangeAspect="1" noChangeArrowheads="1"/>
          </p:cNvPicPr>
          <p:nvPr/>
        </p:nvPicPr>
        <p:blipFill rotWithShape="1">
          <a:blip r:embed="rId2">
            <a:extLst>
              <a:ext uri="{28A0092B-C50C-407E-A947-70E740481C1C}">
                <a14:useLocalDpi xmlns:a14="http://schemas.microsoft.com/office/drawing/2010/main" val="0"/>
              </a:ext>
            </a:extLst>
          </a:blip>
          <a:srcRect l="40146" t="878" r="29765" b="11963"/>
          <a:stretch/>
        </p:blipFill>
        <p:spPr bwMode="auto">
          <a:xfrm>
            <a:off x="5627907" y="1845734"/>
            <a:ext cx="2221865" cy="43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2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a:t>
            </a:r>
            <a:endParaRPr lang="en-US" dirty="0"/>
          </a:p>
        </p:txBody>
      </p:sp>
      <p:sp>
        <p:nvSpPr>
          <p:cNvPr id="3" name="Content Placeholder 2"/>
          <p:cNvSpPr>
            <a:spLocks noGrp="1"/>
          </p:cNvSpPr>
          <p:nvPr>
            <p:ph idx="1"/>
          </p:nvPr>
        </p:nvSpPr>
        <p:spPr>
          <a:xfrm>
            <a:off x="822959" y="1845734"/>
            <a:ext cx="4550899" cy="4023360"/>
          </a:xfrm>
        </p:spPr>
        <p:txBody>
          <a:bodyPr>
            <a:normAutofit/>
          </a:bodyPr>
          <a:lstStyle/>
          <a:p>
            <a:r>
              <a:rPr lang="en-US" sz="2800" dirty="0" smtClean="0"/>
              <a:t>Hyper- = over, above</a:t>
            </a:r>
          </a:p>
          <a:p>
            <a:r>
              <a:rPr lang="en-US" sz="2800" dirty="0" smtClean="0"/>
              <a:t>The solute concentration outside the cell is greater than the solute concentration inside the cell.</a:t>
            </a:r>
          </a:p>
          <a:p>
            <a:r>
              <a:rPr lang="en-US" sz="2800" dirty="0" smtClean="0"/>
              <a:t>Where is there </a:t>
            </a:r>
            <a:r>
              <a:rPr lang="en-US" sz="2800" i="1" dirty="0" smtClean="0"/>
              <a:t>more water?</a:t>
            </a:r>
            <a:endParaRPr lang="en-US" sz="2800" dirty="0"/>
          </a:p>
        </p:txBody>
      </p:sp>
      <p:pic>
        <p:nvPicPr>
          <p:cNvPr id="4" name="Picture 2" descr="http://www.phschool.com/science/biology_place/biocoach/biomembrane1/images/Tonic2.gif"/>
          <p:cNvPicPr>
            <a:picLocks noChangeAspect="1" noChangeArrowheads="1"/>
          </p:cNvPicPr>
          <p:nvPr/>
        </p:nvPicPr>
        <p:blipFill rotWithShape="1">
          <a:blip r:embed="rId2">
            <a:extLst>
              <a:ext uri="{28A0092B-C50C-407E-A947-70E740481C1C}">
                <a14:useLocalDpi xmlns:a14="http://schemas.microsoft.com/office/drawing/2010/main" val="0"/>
              </a:ext>
            </a:extLst>
          </a:blip>
          <a:srcRect l="66694" t="30358" r="-313" b="-1462"/>
          <a:stretch/>
        </p:blipFill>
        <p:spPr bwMode="auto">
          <a:xfrm>
            <a:off x="5523326" y="2556152"/>
            <a:ext cx="3123028" cy="26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5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a:t>
            </a:r>
            <a:endParaRPr lang="en-US" dirty="0"/>
          </a:p>
        </p:txBody>
      </p:sp>
      <p:sp>
        <p:nvSpPr>
          <p:cNvPr id="3" name="Content Placeholder 2"/>
          <p:cNvSpPr>
            <a:spLocks noGrp="1"/>
          </p:cNvSpPr>
          <p:nvPr>
            <p:ph idx="1"/>
          </p:nvPr>
        </p:nvSpPr>
        <p:spPr>
          <a:xfrm>
            <a:off x="822959" y="1845734"/>
            <a:ext cx="4550899" cy="4023360"/>
          </a:xfrm>
        </p:spPr>
        <p:txBody>
          <a:bodyPr>
            <a:normAutofit/>
          </a:bodyPr>
          <a:lstStyle/>
          <a:p>
            <a:r>
              <a:rPr lang="en-US" sz="2800" dirty="0" smtClean="0"/>
              <a:t>Hyper- = over, above</a:t>
            </a:r>
          </a:p>
          <a:p>
            <a:r>
              <a:rPr lang="en-US" sz="2800" dirty="0" smtClean="0"/>
              <a:t>The solute concentration outside the cell is greater than the solute concentration inside the cell.</a:t>
            </a:r>
          </a:p>
          <a:p>
            <a:r>
              <a:rPr lang="en-US" sz="2800" i="1" dirty="0" smtClean="0"/>
              <a:t>More water </a:t>
            </a:r>
            <a:r>
              <a:rPr lang="en-US" sz="2800" b="1" i="1" dirty="0" smtClean="0"/>
              <a:t>inside</a:t>
            </a:r>
            <a:r>
              <a:rPr lang="en-US" sz="2800" i="1" dirty="0" smtClean="0"/>
              <a:t> the cell means water will move </a:t>
            </a:r>
            <a:r>
              <a:rPr lang="en-US" sz="2800" b="1" i="1" dirty="0" smtClean="0"/>
              <a:t>out</a:t>
            </a:r>
            <a:r>
              <a:rPr lang="en-US" sz="2800" i="1" dirty="0" smtClean="0"/>
              <a:t> of the cell.</a:t>
            </a:r>
            <a:endParaRPr lang="en-US" sz="2800" i="1" dirty="0"/>
          </a:p>
        </p:txBody>
      </p:sp>
      <p:pic>
        <p:nvPicPr>
          <p:cNvPr id="4" name="Picture 2" descr="http://www.phschool.com/science/biology_place/biocoach/biomembrane1/images/Tonic2.gif"/>
          <p:cNvPicPr>
            <a:picLocks noChangeAspect="1" noChangeArrowheads="1"/>
          </p:cNvPicPr>
          <p:nvPr/>
        </p:nvPicPr>
        <p:blipFill rotWithShape="1">
          <a:blip r:embed="rId2">
            <a:extLst>
              <a:ext uri="{28A0092B-C50C-407E-A947-70E740481C1C}">
                <a14:useLocalDpi xmlns:a14="http://schemas.microsoft.com/office/drawing/2010/main" val="0"/>
              </a:ext>
            </a:extLst>
          </a:blip>
          <a:srcRect l="66694" t="30358" r="-313" b="-1462"/>
          <a:stretch/>
        </p:blipFill>
        <p:spPr bwMode="auto">
          <a:xfrm>
            <a:off x="5523326" y="2556152"/>
            <a:ext cx="3123028" cy="260252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6297048" y="4047327"/>
            <a:ext cx="1097280" cy="379827"/>
          </a:xfrm>
          <a:prstGeom prst="rightArrow">
            <a:avLst/>
          </a:prstGeom>
          <a:solidFill>
            <a:srgbClr val="CCFF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21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a:t>
            </a:r>
            <a:endParaRPr lang="en-US" dirty="0"/>
          </a:p>
        </p:txBody>
      </p:sp>
      <p:sp>
        <p:nvSpPr>
          <p:cNvPr id="3" name="Content Placeholder 2"/>
          <p:cNvSpPr>
            <a:spLocks noGrp="1"/>
          </p:cNvSpPr>
          <p:nvPr>
            <p:ph idx="1"/>
          </p:nvPr>
        </p:nvSpPr>
        <p:spPr>
          <a:xfrm>
            <a:off x="822959" y="1845734"/>
            <a:ext cx="4550899" cy="4023360"/>
          </a:xfrm>
        </p:spPr>
        <p:txBody>
          <a:bodyPr>
            <a:normAutofit/>
          </a:bodyPr>
          <a:lstStyle/>
          <a:p>
            <a:r>
              <a:rPr lang="en-US" sz="2800" dirty="0" smtClean="0"/>
              <a:t>Hyper- = over, above</a:t>
            </a:r>
          </a:p>
          <a:p>
            <a:r>
              <a:rPr lang="en-US" sz="2800" dirty="0" smtClean="0"/>
              <a:t>The solute concentration outside the cell is greater than the solute concentration inside the cell.</a:t>
            </a:r>
          </a:p>
          <a:p>
            <a:r>
              <a:rPr lang="en-US" sz="2800" i="1" dirty="0" smtClean="0"/>
              <a:t>More water </a:t>
            </a:r>
            <a:r>
              <a:rPr lang="en-US" sz="2800" b="1" i="1" dirty="0" smtClean="0"/>
              <a:t>inside</a:t>
            </a:r>
            <a:r>
              <a:rPr lang="en-US" sz="2800" i="1" dirty="0" smtClean="0"/>
              <a:t> the cell means water will move </a:t>
            </a:r>
            <a:r>
              <a:rPr lang="en-US" sz="2800" b="1" i="1" dirty="0" smtClean="0"/>
              <a:t>out</a:t>
            </a:r>
            <a:r>
              <a:rPr lang="en-US" sz="2800" i="1" dirty="0" smtClean="0"/>
              <a:t> of the cell.</a:t>
            </a:r>
            <a:endParaRPr lang="en-US" sz="2800" i="1" dirty="0"/>
          </a:p>
        </p:txBody>
      </p:sp>
      <p:pic>
        <p:nvPicPr>
          <p:cNvPr id="6" name="Picture 2" descr="http://antranik.org/wp-content/uploads/2012/03/osmosis-on-cells.jpg"/>
          <p:cNvPicPr>
            <a:picLocks noChangeAspect="1" noChangeArrowheads="1"/>
          </p:cNvPicPr>
          <p:nvPr/>
        </p:nvPicPr>
        <p:blipFill rotWithShape="1">
          <a:blip r:embed="rId2">
            <a:extLst>
              <a:ext uri="{28A0092B-C50C-407E-A947-70E740481C1C}">
                <a14:useLocalDpi xmlns:a14="http://schemas.microsoft.com/office/drawing/2010/main" val="0"/>
              </a:ext>
            </a:extLst>
          </a:blip>
          <a:srcRect l="69865" t="1437" r="46" b="11404"/>
          <a:stretch/>
        </p:blipFill>
        <p:spPr bwMode="auto">
          <a:xfrm>
            <a:off x="5627907" y="1845734"/>
            <a:ext cx="2221865" cy="43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1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pic>
        <p:nvPicPr>
          <p:cNvPr id="4" name="Osmosis RBCs 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52513" y="1846263"/>
            <a:ext cx="7083425" cy="4022725"/>
          </a:xfrm>
        </p:spPr>
      </p:pic>
    </p:spTree>
    <p:extLst>
      <p:ext uri="{BB962C8B-B14F-4D97-AF65-F5344CB8AC3E}">
        <p14:creationId xmlns:p14="http://schemas.microsoft.com/office/powerpoint/2010/main" val="6310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TASK	</a:t>
            </a:r>
            <a:endParaRPr lang="en-US" dirty="0"/>
          </a:p>
        </p:txBody>
      </p:sp>
      <p:sp>
        <p:nvSpPr>
          <p:cNvPr id="3" name="Content Placeholder 2"/>
          <p:cNvSpPr>
            <a:spLocks noGrp="1"/>
          </p:cNvSpPr>
          <p:nvPr>
            <p:ph idx="1"/>
          </p:nvPr>
        </p:nvSpPr>
        <p:spPr/>
        <p:txBody>
          <a:bodyPr>
            <a:normAutofit/>
          </a:bodyPr>
          <a:lstStyle/>
          <a:p>
            <a:r>
              <a:rPr lang="en-US" sz="2800" dirty="0" smtClean="0"/>
              <a:t>What will your claim be for your conclusion paragraph? What is one piece of evidence that supports it?</a:t>
            </a:r>
            <a:endParaRPr lang="en-US" sz="2800" dirty="0"/>
          </a:p>
        </p:txBody>
      </p:sp>
    </p:spTree>
    <p:extLst>
      <p:ext uri="{BB962C8B-B14F-4D97-AF65-F5344CB8AC3E}">
        <p14:creationId xmlns:p14="http://schemas.microsoft.com/office/powerpoint/2010/main" val="249841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Task</a:t>
            </a:r>
            <a:endParaRPr lang="en-US" dirty="0"/>
          </a:p>
        </p:txBody>
      </p:sp>
      <p:sp>
        <p:nvSpPr>
          <p:cNvPr id="3" name="Content Placeholder 2"/>
          <p:cNvSpPr>
            <a:spLocks noGrp="1"/>
          </p:cNvSpPr>
          <p:nvPr>
            <p:ph idx="1"/>
          </p:nvPr>
        </p:nvSpPr>
        <p:spPr/>
        <p:txBody>
          <a:bodyPr>
            <a:normAutofit/>
          </a:bodyPr>
          <a:lstStyle/>
          <a:p>
            <a:r>
              <a:rPr lang="en-US" sz="2800" dirty="0" smtClean="0"/>
              <a:t>In the summer of 2014 a student athlete consumed four gallons of water during practice and later died from water intoxication. Drinking too much water very quickly causes your blood to become diluted (watery). What type of solution is this and describe what happens to the shape of your cells.</a:t>
            </a:r>
            <a:endParaRPr lang="en-US" sz="2800" dirty="0"/>
          </a:p>
        </p:txBody>
      </p:sp>
    </p:spTree>
    <p:extLst>
      <p:ext uri="{BB962C8B-B14F-4D97-AF65-F5344CB8AC3E}">
        <p14:creationId xmlns:p14="http://schemas.microsoft.com/office/powerpoint/2010/main" val="20875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p:txBody>
          <a:bodyPr>
            <a:normAutofit/>
          </a:bodyPr>
          <a:lstStyle/>
          <a:p>
            <a:r>
              <a:rPr lang="en-US" sz="2800" dirty="0" smtClean="0"/>
              <a:t>In the summer of 2014 a student athlete consumed four gallons of water during practice and later died from water intoxication. Drinking too much water very quickly causes your blood to become diluted (watery). What type of solution is this and describe what happens to the shape of your cells.</a:t>
            </a:r>
            <a:endParaRPr lang="en-US" sz="2800" dirty="0"/>
          </a:p>
        </p:txBody>
      </p:sp>
    </p:spTree>
    <p:extLst>
      <p:ext uri="{BB962C8B-B14F-4D97-AF65-F5344CB8AC3E}">
        <p14:creationId xmlns:p14="http://schemas.microsoft.com/office/powerpoint/2010/main" val="37750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ccleskeyms.typepad.com/.a/6a00d83452555669e201bb07bd73c5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0100" y="196948"/>
            <a:ext cx="7543800" cy="1567844"/>
          </a:xfrm>
        </p:spPr>
        <p:txBody>
          <a:bodyPr/>
          <a:lstStyle/>
          <a:p>
            <a:pPr algn="ctr"/>
            <a:r>
              <a:rPr lang="en-US" dirty="0" smtClean="0">
                <a:solidFill>
                  <a:schemeClr val="accent1"/>
                </a:solidFill>
              </a:rPr>
              <a:t>Tonicity</a:t>
            </a:r>
            <a:endParaRPr lang="en-US" dirty="0">
              <a:solidFill>
                <a:schemeClr val="accent1"/>
              </a:solidFill>
            </a:endParaRPr>
          </a:p>
        </p:txBody>
      </p:sp>
    </p:spTree>
    <p:extLst>
      <p:ext uri="{BB962C8B-B14F-4D97-AF65-F5344CB8AC3E}">
        <p14:creationId xmlns:p14="http://schemas.microsoft.com/office/powerpoint/2010/main" val="174811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sz="2800" dirty="0" smtClean="0"/>
              <a:t>The relative concentration of solutions separated by a semi-permeable membrane.</a:t>
            </a:r>
          </a:p>
          <a:p>
            <a:r>
              <a:rPr lang="en-US" sz="2800" dirty="0" smtClean="0"/>
              <a:t>Let’s us know the direction and amount of diffusion/osmosis.</a:t>
            </a:r>
            <a:endParaRPr lang="en-US" sz="2800" dirty="0"/>
          </a:p>
        </p:txBody>
      </p:sp>
      <p:pic>
        <p:nvPicPr>
          <p:cNvPr id="2050" name="Picture 2" descr="http://images.wisegeek.com/osmosis.jpg"/>
          <p:cNvPicPr>
            <a:picLocks noChangeAspect="1" noChangeArrowheads="1"/>
          </p:cNvPicPr>
          <p:nvPr/>
        </p:nvPicPr>
        <p:blipFill rotWithShape="1">
          <a:blip r:embed="rId2">
            <a:extLst>
              <a:ext uri="{28A0092B-C50C-407E-A947-70E740481C1C}">
                <a14:useLocalDpi xmlns:a14="http://schemas.microsoft.com/office/drawing/2010/main" val="0"/>
              </a:ext>
            </a:extLst>
          </a:blip>
          <a:srcRect r="54646"/>
          <a:stretch/>
        </p:blipFill>
        <p:spPr bwMode="auto">
          <a:xfrm>
            <a:off x="1630680" y="3871279"/>
            <a:ext cx="2603695" cy="199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4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sz="2800" dirty="0" smtClean="0"/>
              <a:t>The relative concentration of solutions separated by a semi-permeable membrane.</a:t>
            </a:r>
          </a:p>
          <a:p>
            <a:r>
              <a:rPr lang="en-US" sz="2800" dirty="0" smtClean="0"/>
              <a:t>Let’s us know the direction and amount of diffusion/osmosis.</a:t>
            </a:r>
            <a:endParaRPr lang="en-US" sz="2800" dirty="0"/>
          </a:p>
        </p:txBody>
      </p:sp>
      <p:pic>
        <p:nvPicPr>
          <p:cNvPr id="2050" name="Picture 2" descr="http://images.wisegeek.com/osmosis.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68"/>
          <a:stretch/>
        </p:blipFill>
        <p:spPr bwMode="auto">
          <a:xfrm>
            <a:off x="1630680" y="3871279"/>
            <a:ext cx="5825197" cy="199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5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t>A homogenous (well combined) mixture of two or more substances.</a:t>
            </a:r>
          </a:p>
          <a:p>
            <a:r>
              <a:rPr lang="en-US" sz="2800" dirty="0" smtClean="0"/>
              <a:t>Ex: </a:t>
            </a:r>
            <a:r>
              <a:rPr lang="en-US" sz="2800" dirty="0" err="1" smtClean="0"/>
              <a:t>Kool-aid</a:t>
            </a:r>
            <a:r>
              <a:rPr lang="en-US" sz="2800" dirty="0" smtClean="0"/>
              <a:t>, coffee with sugar, salt water</a:t>
            </a:r>
            <a:endParaRPr lang="en-US" sz="2800" dirty="0"/>
          </a:p>
        </p:txBody>
      </p:sp>
      <p:pic>
        <p:nvPicPr>
          <p:cNvPr id="5" name="Picture 4"/>
          <p:cNvPicPr>
            <a:picLocks noChangeAspect="1"/>
          </p:cNvPicPr>
          <p:nvPr/>
        </p:nvPicPr>
        <p:blipFill>
          <a:blip r:embed="rId2"/>
          <a:stretch>
            <a:fillRect/>
          </a:stretch>
        </p:blipFill>
        <p:spPr>
          <a:xfrm>
            <a:off x="2352470" y="3349219"/>
            <a:ext cx="4484778" cy="2519875"/>
          </a:xfrm>
          <a:prstGeom prst="rect">
            <a:avLst/>
          </a:prstGeom>
        </p:spPr>
      </p:pic>
    </p:spTree>
    <p:extLst>
      <p:ext uri="{BB962C8B-B14F-4D97-AF65-F5344CB8AC3E}">
        <p14:creationId xmlns:p14="http://schemas.microsoft.com/office/powerpoint/2010/main" val="141818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Solute</a:t>
            </a:r>
            <a:endParaRPr lang="en-US" dirty="0"/>
          </a:p>
        </p:txBody>
      </p:sp>
      <p:sp>
        <p:nvSpPr>
          <p:cNvPr id="3" name="Content Placeholder 2"/>
          <p:cNvSpPr>
            <a:spLocks noGrp="1"/>
          </p:cNvSpPr>
          <p:nvPr>
            <p:ph idx="1"/>
          </p:nvPr>
        </p:nvSpPr>
        <p:spPr/>
        <p:txBody>
          <a:bodyPr>
            <a:normAutofit/>
          </a:bodyPr>
          <a:lstStyle/>
          <a:p>
            <a:r>
              <a:rPr lang="en-US" sz="2800" dirty="0" smtClean="0"/>
              <a:t>The substance that gets dissolved in the solution.</a:t>
            </a:r>
          </a:p>
          <a:p>
            <a:r>
              <a:rPr lang="en-US" sz="2800" dirty="0" smtClean="0"/>
              <a:t>Ex: sugar, salt, drink mix can all be dissolved in liquid.</a:t>
            </a:r>
            <a:endParaRPr lang="en-US" sz="2800" dirty="0"/>
          </a:p>
        </p:txBody>
      </p:sp>
      <p:pic>
        <p:nvPicPr>
          <p:cNvPr id="5" name="Picture 4"/>
          <p:cNvPicPr>
            <a:picLocks noChangeAspect="1"/>
          </p:cNvPicPr>
          <p:nvPr/>
        </p:nvPicPr>
        <p:blipFill>
          <a:blip r:embed="rId2"/>
          <a:stretch>
            <a:fillRect/>
          </a:stretch>
        </p:blipFill>
        <p:spPr>
          <a:xfrm>
            <a:off x="2352470" y="3349219"/>
            <a:ext cx="4484778" cy="2519875"/>
          </a:xfrm>
          <a:prstGeom prst="rect">
            <a:avLst/>
          </a:prstGeom>
        </p:spPr>
      </p:pic>
      <p:sp>
        <p:nvSpPr>
          <p:cNvPr id="6" name="Oval 5"/>
          <p:cNvSpPr/>
          <p:nvPr/>
        </p:nvSpPr>
        <p:spPr>
          <a:xfrm>
            <a:off x="3629465" y="3727938"/>
            <a:ext cx="1772529" cy="1688124"/>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3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Solvent</a:t>
            </a:r>
            <a:endParaRPr lang="en-US" dirty="0"/>
          </a:p>
        </p:txBody>
      </p:sp>
      <p:sp>
        <p:nvSpPr>
          <p:cNvPr id="3" name="Content Placeholder 2"/>
          <p:cNvSpPr>
            <a:spLocks noGrp="1"/>
          </p:cNvSpPr>
          <p:nvPr>
            <p:ph idx="1"/>
          </p:nvPr>
        </p:nvSpPr>
        <p:spPr/>
        <p:txBody>
          <a:bodyPr>
            <a:normAutofit/>
          </a:bodyPr>
          <a:lstStyle/>
          <a:p>
            <a:r>
              <a:rPr lang="en-US" sz="2800" dirty="0" smtClean="0"/>
              <a:t>The substance that does the dissolving.</a:t>
            </a:r>
          </a:p>
          <a:p>
            <a:r>
              <a:rPr lang="en-US" sz="2800" dirty="0" smtClean="0"/>
              <a:t>Ex: water, alcohol, oil, beverages can all dissolve other substances.</a:t>
            </a:r>
            <a:endParaRPr lang="en-US" sz="2800" dirty="0"/>
          </a:p>
        </p:txBody>
      </p:sp>
      <p:pic>
        <p:nvPicPr>
          <p:cNvPr id="4" name="Picture 3"/>
          <p:cNvPicPr>
            <a:picLocks noChangeAspect="1"/>
          </p:cNvPicPr>
          <p:nvPr/>
        </p:nvPicPr>
        <p:blipFill>
          <a:blip r:embed="rId2"/>
          <a:stretch>
            <a:fillRect/>
          </a:stretch>
        </p:blipFill>
        <p:spPr>
          <a:xfrm>
            <a:off x="2352470" y="3349219"/>
            <a:ext cx="4484778" cy="2519875"/>
          </a:xfrm>
          <a:prstGeom prst="rect">
            <a:avLst/>
          </a:prstGeom>
        </p:spPr>
      </p:pic>
      <p:sp>
        <p:nvSpPr>
          <p:cNvPr id="6" name="Right Arrow 5"/>
          <p:cNvSpPr/>
          <p:nvPr/>
        </p:nvSpPr>
        <p:spPr>
          <a:xfrm>
            <a:off x="1913206" y="4375053"/>
            <a:ext cx="1674055" cy="106914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Isotonic</a:t>
            </a:r>
            <a:endParaRPr lang="en-US" dirty="0"/>
          </a:p>
        </p:txBody>
      </p:sp>
      <p:sp>
        <p:nvSpPr>
          <p:cNvPr id="3" name="Content Placeholder 2"/>
          <p:cNvSpPr>
            <a:spLocks noGrp="1"/>
          </p:cNvSpPr>
          <p:nvPr>
            <p:ph idx="1"/>
          </p:nvPr>
        </p:nvSpPr>
        <p:spPr>
          <a:xfrm>
            <a:off x="822960" y="1845734"/>
            <a:ext cx="4573758" cy="4023360"/>
          </a:xfrm>
        </p:spPr>
        <p:txBody>
          <a:bodyPr>
            <a:normAutofit/>
          </a:bodyPr>
          <a:lstStyle/>
          <a:p>
            <a:r>
              <a:rPr lang="en-US" sz="2800" dirty="0" err="1" smtClean="0"/>
              <a:t>Iso</a:t>
            </a:r>
            <a:r>
              <a:rPr lang="en-US" sz="2800" dirty="0" smtClean="0"/>
              <a:t>- = equal</a:t>
            </a:r>
          </a:p>
          <a:p>
            <a:r>
              <a:rPr lang="en-US" sz="2800" dirty="0" smtClean="0"/>
              <a:t>The concentration of water in the solution and in the cell is equal.</a:t>
            </a:r>
          </a:p>
          <a:p>
            <a:r>
              <a:rPr lang="en-US" sz="2800" dirty="0" smtClean="0"/>
              <a:t>Water continuously diffuses back and forth across the membrane.</a:t>
            </a:r>
            <a:endParaRPr lang="en-US" sz="2800" dirty="0"/>
          </a:p>
        </p:txBody>
      </p:sp>
      <p:pic>
        <p:nvPicPr>
          <p:cNvPr id="3074" name="Picture 2" descr="http://www.phschool.com/science/biology_place/biocoach/biomembrane1/images/Tonic2.gif"/>
          <p:cNvPicPr>
            <a:picLocks noChangeAspect="1" noChangeArrowheads="1"/>
          </p:cNvPicPr>
          <p:nvPr/>
        </p:nvPicPr>
        <p:blipFill rotWithShape="1">
          <a:blip r:embed="rId2">
            <a:extLst>
              <a:ext uri="{28A0092B-C50C-407E-A947-70E740481C1C}">
                <a14:useLocalDpi xmlns:a14="http://schemas.microsoft.com/office/drawing/2010/main" val="0"/>
              </a:ext>
            </a:extLst>
          </a:blip>
          <a:srcRect l="33156" t="1223" r="33225" b="27673"/>
          <a:stretch/>
        </p:blipFill>
        <p:spPr bwMode="auto">
          <a:xfrm>
            <a:off x="5523326" y="2556152"/>
            <a:ext cx="3123028" cy="260252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6260122" y="3667500"/>
            <a:ext cx="1097280" cy="379827"/>
          </a:xfrm>
          <a:prstGeom prst="rightArrow">
            <a:avLst/>
          </a:prstGeom>
          <a:solidFill>
            <a:srgbClr val="CCFF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6297048" y="4047327"/>
            <a:ext cx="1097280" cy="379827"/>
          </a:xfrm>
          <a:prstGeom prst="rightArrow">
            <a:avLst/>
          </a:prstGeom>
          <a:solidFill>
            <a:srgbClr val="CCFF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3407"/>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TotalTime>
  <Words>532</Words>
  <Application>Microsoft Office PowerPoint</Application>
  <PresentationFormat>On-screen Show (4:3)</PresentationFormat>
  <Paragraphs>57</Paragraphs>
  <Slides>19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lpstr>
      <vt:lpstr>Bell Ringer</vt:lpstr>
      <vt:lpstr>Bell Ringer</vt:lpstr>
      <vt:lpstr>Tonicity</vt:lpstr>
      <vt:lpstr>What is it?</vt:lpstr>
      <vt:lpstr>What is it?</vt:lpstr>
      <vt:lpstr>Solution</vt:lpstr>
      <vt:lpstr>Solute</vt:lpstr>
      <vt:lpstr>Solvent</vt:lpstr>
      <vt:lpstr>Isotonic</vt:lpstr>
      <vt:lpstr>Isotonic</vt:lpstr>
      <vt:lpstr>Hypotonic</vt:lpstr>
      <vt:lpstr>Hypotonic</vt:lpstr>
      <vt:lpstr>Hypotonic</vt:lpstr>
      <vt:lpstr>Hypertonic</vt:lpstr>
      <vt:lpstr>Hypertonic</vt:lpstr>
      <vt:lpstr>Hypertonic</vt:lpstr>
      <vt:lpstr>Review</vt:lpstr>
      <vt:lpstr>EXIT TASK </vt:lpstr>
      <vt:lpstr>Exit Task</vt:lpstr>
    </vt:vector>
  </TitlesOfParts>
  <Company>SPS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Tonicity</dc:title>
  <dc:creator>New System Setup</dc:creator>
  <cp:lastModifiedBy>New System Setup</cp:lastModifiedBy>
  <cp:revision>37</cp:revision>
  <dcterms:created xsi:type="dcterms:W3CDTF">2016-01-28T17:28:30Z</dcterms:created>
  <dcterms:modified xsi:type="dcterms:W3CDTF">2016-02-04T15:46:49Z</dcterms:modified>
</cp:coreProperties>
</file>