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61" r:id="rId6"/>
    <p:sldId id="278" r:id="rId7"/>
    <p:sldId id="264" r:id="rId8"/>
    <p:sldId id="280" r:id="rId9"/>
    <p:sldId id="279" r:id="rId10"/>
    <p:sldId id="281" r:id="rId11"/>
    <p:sldId id="268" r:id="rId12"/>
    <p:sldId id="282" r:id="rId13"/>
    <p:sldId id="263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83" r:id="rId22"/>
    <p:sldId id="284" r:id="rId23"/>
    <p:sldId id="28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CB4-EDF7-4265-86D9-B00B0A0F80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CE7-DECB-4EA9-B424-E93A29ED3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9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CB4-EDF7-4265-86D9-B00B0A0F80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CE7-DECB-4EA9-B424-E93A29ED3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9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CB4-EDF7-4265-86D9-B00B0A0F80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CE7-DECB-4EA9-B424-E93A29ED3E8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045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CB4-EDF7-4265-86D9-B00B0A0F80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CE7-DECB-4EA9-B424-E93A29ED3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3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CB4-EDF7-4265-86D9-B00B0A0F80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CE7-DECB-4EA9-B424-E93A29ED3E8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586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CB4-EDF7-4265-86D9-B00B0A0F80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CE7-DECB-4EA9-B424-E93A29ED3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88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CB4-EDF7-4265-86D9-B00B0A0F80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CE7-DECB-4EA9-B424-E93A29ED3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71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CB4-EDF7-4265-86D9-B00B0A0F80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CE7-DECB-4EA9-B424-E93A29ED3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8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CB4-EDF7-4265-86D9-B00B0A0F80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CE7-DECB-4EA9-B424-E93A29ED3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0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CB4-EDF7-4265-86D9-B00B0A0F80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CE7-DECB-4EA9-B424-E93A29ED3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CB4-EDF7-4265-86D9-B00B0A0F80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CE7-DECB-4EA9-B424-E93A29ED3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8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CB4-EDF7-4265-86D9-B00B0A0F80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CE7-DECB-4EA9-B424-E93A29ED3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CB4-EDF7-4265-86D9-B00B0A0F80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CE7-DECB-4EA9-B424-E93A29ED3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CB4-EDF7-4265-86D9-B00B0A0F80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CE7-DECB-4EA9-B424-E93A29ED3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1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CB4-EDF7-4265-86D9-B00B0A0F80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CE7-DECB-4EA9-B424-E93A29ED3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9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CB4-EDF7-4265-86D9-B00B0A0F80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8DCE7-DECB-4EA9-B424-E93A29ED3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8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0CB4-EDF7-4265-86D9-B00B0A0F80C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F8DCE7-DECB-4EA9-B424-E93A29ED3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4534"/>
            <a:ext cx="6868633" cy="1646300"/>
          </a:xfrm>
        </p:spPr>
        <p:txBody>
          <a:bodyPr/>
          <a:lstStyle/>
          <a:p>
            <a:r>
              <a:rPr lang="en-US" dirty="0"/>
              <a:t>Transgenic Organisms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54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AB33E9-336F-43AB-9CB5-0005926FC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561" y="2510222"/>
            <a:ext cx="1548877" cy="1440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B4E5EA-7975-46FD-B863-7B4A0ED98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54" y="4499054"/>
            <a:ext cx="5556069" cy="1764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08A1E-F004-43F9-A07E-05B437C32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77" y="200196"/>
            <a:ext cx="4939124" cy="211147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17EA6E2-1A8C-406B-B19A-91CECF554F64}"/>
              </a:ext>
            </a:extLst>
          </p:cNvPr>
          <p:cNvSpPr/>
          <p:nvPr/>
        </p:nvSpPr>
        <p:spPr>
          <a:xfrm rot="3185768">
            <a:off x="3524356" y="1922632"/>
            <a:ext cx="874069" cy="376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FD3C056-45E2-467B-BE5D-095988FAEDE1}"/>
              </a:ext>
            </a:extLst>
          </p:cNvPr>
          <p:cNvSpPr/>
          <p:nvPr/>
        </p:nvSpPr>
        <p:spPr>
          <a:xfrm rot="18328903">
            <a:off x="3343855" y="3965672"/>
            <a:ext cx="907414" cy="367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a Transgenic Organism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54228"/>
            <a:ext cx="6347714" cy="4587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STEP 4</a:t>
            </a:r>
          </a:p>
          <a:p>
            <a:r>
              <a:rPr lang="en-US" sz="2800" dirty="0"/>
              <a:t>The newly made recombinant DNA with the foreign gene is returned to the organism (ex: bacteria or an embryo).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 transgenic organism will show a new trait when that gene is expressed (a protein is made).</a:t>
            </a:r>
          </a:p>
        </p:txBody>
      </p:sp>
    </p:spTree>
    <p:extLst>
      <p:ext uri="{BB962C8B-B14F-4D97-AF65-F5344CB8AC3E}">
        <p14:creationId xmlns:p14="http://schemas.microsoft.com/office/powerpoint/2010/main" val="951840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03EF3-7CF3-47BB-B7C9-6DD569E0F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" y="1378156"/>
            <a:ext cx="7455945" cy="409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3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99" y="340242"/>
            <a:ext cx="4950010" cy="61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65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882"/>
            <a:ext cx="5911702" cy="619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1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Biotechnology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21176"/>
            <a:ext cx="6628483" cy="4827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1. Pharmaceutical use, to treat human disorders.</a:t>
            </a:r>
          </a:p>
          <a:p>
            <a:pPr marL="457200" lvl="1" indent="0">
              <a:buNone/>
            </a:pPr>
            <a:r>
              <a:rPr lang="en-US" sz="2400" dirty="0"/>
              <a:t>EX: Diabetes – condition where people cannot make insulin. Transgenic bacteria use human insulin gene to make human insulin.</a:t>
            </a:r>
          </a:p>
          <a:p>
            <a:pPr marL="457200" lvl="1" indent="0">
              <a:buNone/>
            </a:pPr>
            <a:r>
              <a:rPr lang="en-US" sz="2400" dirty="0"/>
              <a:t>EX: Golden Rice – transgenic rice with Vitamin A to treat eye problems in poor countries</a:t>
            </a:r>
          </a:p>
          <a:p>
            <a:pPr marL="457200" lvl="1" indent="0">
              <a:buNone/>
            </a:pP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F0D44B-9BE2-4EF1-B584-410B72930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92" y="4595445"/>
            <a:ext cx="3664839" cy="20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Biotechnology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3210"/>
            <a:ext cx="6347714" cy="4598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2. Industry </a:t>
            </a:r>
            <a:br>
              <a:rPr lang="en-US" sz="2400" dirty="0"/>
            </a:br>
            <a:r>
              <a:rPr lang="en-US" sz="2400" dirty="0"/>
              <a:t>	Ex: Create bacteria that can break down 	oil from oil spills faster than normal 	bacteria. They are the first patented 	organisms.</a:t>
            </a:r>
          </a:p>
          <a:p>
            <a:pPr marL="0" indent="0">
              <a:buNone/>
            </a:pPr>
            <a:r>
              <a:rPr lang="en-US" sz="2400" dirty="0"/>
              <a:t>	Ex: High protein corn with protein levels 	similar to beef.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7911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Biotechnology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32194"/>
            <a:ext cx="6892888" cy="5299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3. Agriculture</a:t>
            </a:r>
          </a:p>
          <a:p>
            <a:pPr marL="0" indent="0">
              <a:buNone/>
            </a:pPr>
            <a:r>
              <a:rPr lang="en-US" sz="2400" dirty="0"/>
              <a:t>	Ex: Corn, broccoli, potatoes and cotton have 	been developed to produce BT toxin from 	bacterial gene, which makes them resistant 	to certain pests.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	Ex: Plants that are resistant to frost damage</a:t>
            </a:r>
          </a:p>
          <a:p>
            <a:pPr marL="0" indent="0" algn="ctr">
              <a:buNone/>
            </a:pPr>
            <a:r>
              <a:rPr lang="en-US" sz="2400" dirty="0"/>
              <a:t>	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GOAL IS ALWAYS INCREASED PRODUCTION OF 	CROPS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524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10"/>
            <a:ext cx="7404247" cy="57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36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Therapy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432194"/>
            <a:ext cx="6347714" cy="4609170"/>
          </a:xfrm>
        </p:spPr>
        <p:txBody>
          <a:bodyPr>
            <a:normAutofit/>
          </a:bodyPr>
          <a:lstStyle/>
          <a:p>
            <a:r>
              <a:rPr lang="en-US" sz="2800" dirty="0"/>
              <a:t>Gene therapy is the insertion of normal genes into human cells to correct genetic disorders.</a:t>
            </a:r>
          </a:p>
          <a:p>
            <a:pPr lvl="1"/>
            <a:r>
              <a:rPr lang="en-US" sz="2600" dirty="0"/>
              <a:t>Trial stages – first attempted with cystic fibrosis.</a:t>
            </a:r>
          </a:p>
        </p:txBody>
      </p:sp>
    </p:spTree>
    <p:extLst>
      <p:ext uri="{BB962C8B-B14F-4D97-AF65-F5344CB8AC3E}">
        <p14:creationId xmlns:p14="http://schemas.microsoft.com/office/powerpoint/2010/main" val="184903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Transgenic Organism?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Transgenic Organisms – organisms that contain foreign DNA (DNA from another organism).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6082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gene therapy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21176"/>
            <a:ext cx="6347714" cy="4620188"/>
          </a:xfrm>
        </p:spPr>
        <p:txBody>
          <a:bodyPr>
            <a:noAutofit/>
          </a:bodyPr>
          <a:lstStyle/>
          <a:p>
            <a:r>
              <a:rPr lang="en-US" sz="2400" dirty="0"/>
              <a:t>Create transgenic virus with functional gene</a:t>
            </a:r>
          </a:p>
        </p:txBody>
      </p:sp>
    </p:spTree>
    <p:extLst>
      <p:ext uri="{BB962C8B-B14F-4D97-AF65-F5344CB8AC3E}">
        <p14:creationId xmlns:p14="http://schemas.microsoft.com/office/powerpoint/2010/main" val="4086255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gene therapy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21176"/>
            <a:ext cx="6347714" cy="4620188"/>
          </a:xfrm>
        </p:spPr>
        <p:txBody>
          <a:bodyPr>
            <a:noAutofit/>
          </a:bodyPr>
          <a:lstStyle/>
          <a:p>
            <a:r>
              <a:rPr lang="en-US" sz="2400" dirty="0"/>
              <a:t>Create transgenic virus with functional gene</a:t>
            </a:r>
          </a:p>
          <a:p>
            <a:r>
              <a:rPr lang="en-US" sz="2400" dirty="0"/>
              <a:t>Introduce the virus to the lungs (the organ manly affected by cystic fibrosis) using a nasal spray.</a:t>
            </a:r>
          </a:p>
        </p:txBody>
      </p:sp>
    </p:spTree>
    <p:extLst>
      <p:ext uri="{BB962C8B-B14F-4D97-AF65-F5344CB8AC3E}">
        <p14:creationId xmlns:p14="http://schemas.microsoft.com/office/powerpoint/2010/main" val="3430303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gene therapy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21176"/>
            <a:ext cx="6347714" cy="4620188"/>
          </a:xfrm>
        </p:spPr>
        <p:txBody>
          <a:bodyPr>
            <a:noAutofit/>
          </a:bodyPr>
          <a:lstStyle/>
          <a:p>
            <a:r>
              <a:rPr lang="en-US" sz="2400" dirty="0"/>
              <a:t>Create transgenic virus with functional gene</a:t>
            </a:r>
          </a:p>
          <a:p>
            <a:r>
              <a:rPr lang="en-US" sz="2400" dirty="0"/>
              <a:t>Introduce the virus to the lungs (the organ manly affected by cystic fibrosis) using a nasal spray.</a:t>
            </a:r>
          </a:p>
          <a:p>
            <a:r>
              <a:rPr lang="en-US" sz="2400" dirty="0"/>
              <a:t>Hope that the lung cells take up the functional gene into their chromosomes and make the normal protein.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554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gene therapy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21176"/>
            <a:ext cx="6347714" cy="4620188"/>
          </a:xfrm>
        </p:spPr>
        <p:txBody>
          <a:bodyPr>
            <a:noAutofit/>
          </a:bodyPr>
          <a:lstStyle/>
          <a:p>
            <a:r>
              <a:rPr lang="en-US" sz="2400" dirty="0"/>
              <a:t>Create transgenic virus with functional gene</a:t>
            </a:r>
          </a:p>
          <a:p>
            <a:r>
              <a:rPr lang="en-US" sz="2400" dirty="0"/>
              <a:t>Introduce the virus to the lungs (the organ manly affected by cystic fibrosis) using a nasal spray.</a:t>
            </a:r>
          </a:p>
          <a:p>
            <a:r>
              <a:rPr lang="en-US" sz="2400" dirty="0"/>
              <a:t>Hope that the lung cells take up the functional gene into their chromosomes and make the normal protein.</a:t>
            </a:r>
          </a:p>
          <a:p>
            <a:r>
              <a:rPr lang="en-US" sz="2400" dirty="0"/>
              <a:t>Drawback = the genes do not always stay active for long periods of time.</a:t>
            </a:r>
          </a:p>
        </p:txBody>
      </p:sp>
    </p:spTree>
    <p:extLst>
      <p:ext uri="{BB962C8B-B14F-4D97-AF65-F5344CB8AC3E}">
        <p14:creationId xmlns:p14="http://schemas.microsoft.com/office/powerpoint/2010/main" val="1873341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6832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7" y="1051885"/>
            <a:ext cx="68961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7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Recombinant 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0160"/>
            <a:ext cx="6347714" cy="4631204"/>
          </a:xfrm>
        </p:spPr>
        <p:txBody>
          <a:bodyPr>
            <a:normAutofit/>
          </a:bodyPr>
          <a:lstStyle/>
          <a:p>
            <a:r>
              <a:rPr lang="en-US" sz="3200" dirty="0"/>
              <a:t>DNA made by connecting or recombining fragments of DNA from different sources.</a:t>
            </a:r>
          </a:p>
          <a:p>
            <a:r>
              <a:rPr lang="en-US" sz="3200" dirty="0"/>
              <a:t>Transgenic organisms are created using recombinant DNA.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860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a Transgenic Organism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43210"/>
            <a:ext cx="6347714" cy="4598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STEP 1</a:t>
            </a:r>
          </a:p>
          <a:p>
            <a:r>
              <a:rPr lang="en-US" sz="2800" dirty="0"/>
              <a:t>Isolate the gene you wish to insert into your organism</a:t>
            </a:r>
          </a:p>
          <a:p>
            <a:pPr lvl="1"/>
            <a:r>
              <a:rPr lang="en-US" sz="2200" dirty="0"/>
              <a:t>Cut out gene using restriction enzyme</a:t>
            </a:r>
          </a:p>
        </p:txBody>
      </p:sp>
    </p:spTree>
    <p:extLst>
      <p:ext uri="{BB962C8B-B14F-4D97-AF65-F5344CB8AC3E}">
        <p14:creationId xmlns:p14="http://schemas.microsoft.com/office/powerpoint/2010/main" val="363210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9F3E5E-5105-45E9-828D-FACE4B9F1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" y="1833479"/>
            <a:ext cx="7455945" cy="31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0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a Transgenic Organism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54228"/>
            <a:ext cx="7036107" cy="4587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STEP 2</a:t>
            </a:r>
          </a:p>
          <a:p>
            <a:r>
              <a:rPr lang="en-US" sz="2800" dirty="0"/>
              <a:t>A bacterial plasmid is removed from a bacterium</a:t>
            </a:r>
          </a:p>
          <a:p>
            <a:pPr lvl="1"/>
            <a:r>
              <a:rPr lang="en-US" sz="2600" dirty="0"/>
              <a:t>Plasmid = circular bacterial chromosome</a:t>
            </a:r>
          </a:p>
          <a:p>
            <a:r>
              <a:rPr lang="en-US" sz="2800" dirty="0"/>
              <a:t>Plasmid is cut using same restriction enzyme as Step 1 to create opening 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0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E56816-B0E2-4195-96E0-57F14BF18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1" y="2243556"/>
            <a:ext cx="7455945" cy="23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0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a Transgenic Organism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54228"/>
            <a:ext cx="6347714" cy="4587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STEP 3</a:t>
            </a:r>
          </a:p>
          <a:p>
            <a:r>
              <a:rPr lang="en-US" sz="2800" dirty="0"/>
              <a:t>Your gene is “pasted” into the plasmid you prepared in Step 2</a:t>
            </a:r>
          </a:p>
          <a:p>
            <a:pPr lvl="1"/>
            <a:r>
              <a:rPr lang="en-US" sz="2600" dirty="0"/>
              <a:t>DNA must become part of the genetic material of living cells before the genes they contain can be activated.  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48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438</Words>
  <Application>Microsoft Office PowerPoint</Application>
  <PresentationFormat>On-screen Show (4:3)</PresentationFormat>
  <Paragraphs>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Facet</vt:lpstr>
      <vt:lpstr>Transgenic Organisms</vt:lpstr>
      <vt:lpstr>What is a Transgenic Organism?</vt:lpstr>
      <vt:lpstr>PowerPoint Presentation</vt:lpstr>
      <vt:lpstr>Recombinant DNA</vt:lpstr>
      <vt:lpstr>Making a Transgenic Organism </vt:lpstr>
      <vt:lpstr>PowerPoint Presentation</vt:lpstr>
      <vt:lpstr>Making a Transgenic Organism </vt:lpstr>
      <vt:lpstr>PowerPoint Presentation</vt:lpstr>
      <vt:lpstr>Making a Transgenic Organism </vt:lpstr>
      <vt:lpstr>PowerPoint Presentation</vt:lpstr>
      <vt:lpstr>Making a Transgenic Organism </vt:lpstr>
      <vt:lpstr>PowerPoint Presentation</vt:lpstr>
      <vt:lpstr>PowerPoint Presentation</vt:lpstr>
      <vt:lpstr>PowerPoint Presentation</vt:lpstr>
      <vt:lpstr>Applications of Biotechnology</vt:lpstr>
      <vt:lpstr>Applications of Biotechnology</vt:lpstr>
      <vt:lpstr>Applications of Biotechnology</vt:lpstr>
      <vt:lpstr>PowerPoint Presentation</vt:lpstr>
      <vt:lpstr>Gene Therapy</vt:lpstr>
      <vt:lpstr>How does gene therapy work?</vt:lpstr>
      <vt:lpstr>How does gene therapy work?</vt:lpstr>
      <vt:lpstr>How does gene therapy work?</vt:lpstr>
      <vt:lpstr>How does gene therapy work?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Transgenic Organisms</dc:title>
  <dc:creator>Barksdale, Rachael</dc:creator>
  <cp:lastModifiedBy>Barksdale, Rachael</cp:lastModifiedBy>
  <cp:revision>4</cp:revision>
  <dcterms:created xsi:type="dcterms:W3CDTF">2019-02-20T22:06:04Z</dcterms:created>
  <dcterms:modified xsi:type="dcterms:W3CDTF">2019-02-20T22:19:02Z</dcterms:modified>
</cp:coreProperties>
</file>