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7" r:id="rId8"/>
    <p:sldId id="264" r:id="rId9"/>
    <p:sldId id="268" r:id="rId10"/>
    <p:sldId id="265" r:id="rId11"/>
    <p:sldId id="263" r:id="rId12"/>
    <p:sldId id="270" r:id="rId13"/>
    <p:sldId id="266" r:id="rId14"/>
    <p:sldId id="269"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90" d="100"/>
          <a:sy n="90" d="100"/>
        </p:scale>
        <p:origin x="1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313019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96019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045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59043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358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150948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966071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156008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233990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B0CB4-EDF7-4265-86D9-B00B0A0F80C9}"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117992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EB0CB4-EDF7-4265-86D9-B00B0A0F80C9}"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301598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EB0CB4-EDF7-4265-86D9-B00B0A0F80C9}"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417911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EB0CB4-EDF7-4265-86D9-B00B0A0F80C9}"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737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B0CB4-EDF7-4265-86D9-B00B0A0F80C9}"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385491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9EB0CB4-EDF7-4265-86D9-B00B0A0F80C9}"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68399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EB0CB4-EDF7-4265-86D9-B00B0A0F80C9}"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F8DCE7-DECB-4EA9-B424-E93A29ED3E8A}" type="slidenum">
              <a:rPr lang="en-US" smtClean="0"/>
              <a:t>‹#›</a:t>
            </a:fld>
            <a:endParaRPr lang="en-US"/>
          </a:p>
        </p:txBody>
      </p:sp>
    </p:spTree>
    <p:extLst>
      <p:ext uri="{BB962C8B-B14F-4D97-AF65-F5344CB8AC3E}">
        <p14:creationId xmlns:p14="http://schemas.microsoft.com/office/powerpoint/2010/main" val="284618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EB0CB4-EDF7-4265-86D9-B00B0A0F80C9}" type="datetimeFigureOut">
              <a:rPr lang="en-US" smtClean="0"/>
              <a:t>2/10/2017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CF8DCE7-DECB-4EA9-B424-E93A29ED3E8A}" type="slidenum">
              <a:rPr lang="en-US" smtClean="0"/>
              <a:t>‹#›</a:t>
            </a:fld>
            <a:endParaRPr lang="en-US"/>
          </a:p>
        </p:txBody>
      </p:sp>
    </p:spTree>
    <p:extLst>
      <p:ext uri="{BB962C8B-B14F-4D97-AF65-F5344CB8AC3E}">
        <p14:creationId xmlns:p14="http://schemas.microsoft.com/office/powerpoint/2010/main" val="4024320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4534"/>
            <a:ext cx="6868633" cy="1646300"/>
          </a:xfrm>
        </p:spPr>
        <p:txBody>
          <a:bodyPr/>
          <a:lstStyle/>
          <a:p>
            <a:r>
              <a:rPr lang="en-US" dirty="0" smtClean="0"/>
              <a:t>Transgenic Organisms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505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and Recombination</a:t>
            </a:r>
            <a:endParaRPr lang="en-US" dirty="0"/>
          </a:p>
        </p:txBody>
      </p:sp>
      <p:sp>
        <p:nvSpPr>
          <p:cNvPr id="3" name="Content Placeholder 2"/>
          <p:cNvSpPr>
            <a:spLocks noGrp="1"/>
          </p:cNvSpPr>
          <p:nvPr>
            <p:ph idx="1"/>
          </p:nvPr>
        </p:nvSpPr>
        <p:spPr/>
        <p:txBody>
          <a:bodyPr>
            <a:normAutofit/>
          </a:bodyPr>
          <a:lstStyle/>
          <a:p>
            <a:r>
              <a:rPr lang="en-US" sz="2400" dirty="0"/>
              <a:t>DNA fragments may be combined with bacterial DNA so they can later be inserted into a bacterial cell.  </a:t>
            </a:r>
            <a:endParaRPr lang="en-US" sz="2400" dirty="0" smtClean="0"/>
          </a:p>
          <a:p>
            <a:r>
              <a:rPr lang="en-US" sz="2400" dirty="0"/>
              <a:t>Bacteria contain small circular DNA molecules known as plasmids in addition to their chromosomes.  These plasmids can be removed from the bacterial cells and cut with the same restriction enzyme used to produce the DNA fragments. </a:t>
            </a:r>
          </a:p>
        </p:txBody>
      </p:sp>
    </p:spTree>
    <p:extLst>
      <p:ext uri="{BB962C8B-B14F-4D97-AF65-F5344CB8AC3E}">
        <p14:creationId xmlns:p14="http://schemas.microsoft.com/office/powerpoint/2010/main" val="399967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8799" y="340242"/>
            <a:ext cx="4950010" cy="6117758"/>
          </a:xfrm>
          <a:prstGeom prst="rect">
            <a:avLst/>
          </a:prstGeom>
        </p:spPr>
      </p:pic>
    </p:spTree>
    <p:extLst>
      <p:ext uri="{BB962C8B-B14F-4D97-AF65-F5344CB8AC3E}">
        <p14:creationId xmlns:p14="http://schemas.microsoft.com/office/powerpoint/2010/main" val="194336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882"/>
            <a:ext cx="5911702" cy="6193851"/>
          </a:xfrm>
          <a:prstGeom prst="rect">
            <a:avLst/>
          </a:prstGeom>
        </p:spPr>
      </p:pic>
    </p:spTree>
    <p:extLst>
      <p:ext uri="{BB962C8B-B14F-4D97-AF65-F5344CB8AC3E}">
        <p14:creationId xmlns:p14="http://schemas.microsoft.com/office/powerpoint/2010/main" val="77511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Recombinant Plasmid</a:t>
            </a:r>
            <a:endParaRPr lang="en-US" dirty="0"/>
          </a:p>
        </p:txBody>
      </p:sp>
      <p:sp>
        <p:nvSpPr>
          <p:cNvPr id="3" name="Content Placeholder 2"/>
          <p:cNvSpPr>
            <a:spLocks noGrp="1"/>
          </p:cNvSpPr>
          <p:nvPr>
            <p:ph idx="1"/>
          </p:nvPr>
        </p:nvSpPr>
        <p:spPr/>
        <p:txBody>
          <a:bodyPr>
            <a:normAutofit/>
          </a:bodyPr>
          <a:lstStyle/>
          <a:p>
            <a:r>
              <a:rPr lang="en-US" sz="2400" dirty="0"/>
              <a:t>The cuts made by the restriction enzymes produce the same “sticky ends” on the DNA and the cut plasmids.  These sticky ends are the sites at which the DNA fragment and the plasmid can be joined end to end (paste), thereby forming a new plasmid that contains a piece of foreign DNA (recombinant DNA).</a:t>
            </a:r>
            <a:br>
              <a:rPr lang="en-US" sz="2400" dirty="0"/>
            </a:br>
            <a:endParaRPr lang="en-US" sz="2400" dirty="0"/>
          </a:p>
        </p:txBody>
      </p:sp>
    </p:spTree>
    <p:extLst>
      <p:ext uri="{BB962C8B-B14F-4D97-AF65-F5344CB8AC3E}">
        <p14:creationId xmlns:p14="http://schemas.microsoft.com/office/powerpoint/2010/main" val="161398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1. Pharmaceutical </a:t>
            </a:r>
            <a:r>
              <a:rPr lang="en-US" sz="2400" dirty="0"/>
              <a:t>use, to treat human disorders</a:t>
            </a:r>
            <a:r>
              <a:rPr lang="en-US" sz="2400" dirty="0" smtClean="0"/>
              <a:t>.</a:t>
            </a:r>
          </a:p>
          <a:p>
            <a:pPr marL="457200" lvl="1" indent="0">
              <a:buNone/>
            </a:pPr>
            <a:r>
              <a:rPr lang="en-US" sz="2000" dirty="0"/>
              <a:t>Diabetes – condition where people cannot make </a:t>
            </a:r>
            <a:r>
              <a:rPr lang="en-US" sz="2000" dirty="0" smtClean="0"/>
              <a:t>insulin. Transgenic bacteria use human insulin gene to make human insulin.</a:t>
            </a:r>
          </a:p>
          <a:p>
            <a:pPr marL="457200" lvl="1" indent="0">
              <a:buNone/>
            </a:pPr>
            <a:endParaRPr lang="en-US" sz="2000" dirty="0"/>
          </a:p>
          <a:p>
            <a:pPr marL="457200" lvl="1" indent="0">
              <a:buNone/>
            </a:pPr>
            <a:r>
              <a:rPr lang="en-US" sz="2000" dirty="0" smtClean="0"/>
              <a:t>Vaccines – Transgenic pathogens that don’t hurt humans contain harmless viral genes so that your body can recognize viral proteins when you do get sick.</a:t>
            </a:r>
            <a:r>
              <a:rPr lang="en-US" sz="2000" dirty="0"/>
              <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34620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2. Industry </a:t>
            </a:r>
            <a:r>
              <a:rPr lang="en-US" sz="2000" dirty="0"/>
              <a:t/>
            </a:r>
            <a:br>
              <a:rPr lang="en-US" sz="2000" dirty="0"/>
            </a:br>
            <a:r>
              <a:rPr lang="en-US" sz="2000" dirty="0" smtClean="0"/>
              <a:t>	</a:t>
            </a:r>
            <a:r>
              <a:rPr lang="en-US" sz="2000" dirty="0"/>
              <a:t>Create bacteria that can break down oil from oil </a:t>
            </a:r>
            <a:r>
              <a:rPr lang="en-US" sz="2000" dirty="0" smtClean="0"/>
              <a:t>	spills </a:t>
            </a:r>
            <a:r>
              <a:rPr lang="en-US" sz="2000" dirty="0"/>
              <a:t>faster than normal bacteria.  They are the </a:t>
            </a:r>
            <a:r>
              <a:rPr lang="en-US" sz="2000" dirty="0" smtClean="0"/>
              <a:t>	first </a:t>
            </a:r>
            <a:r>
              <a:rPr lang="en-US" sz="2000" dirty="0"/>
              <a:t>patented organisms</a:t>
            </a:r>
            <a:r>
              <a:rPr lang="en-US" sz="2000" dirty="0" smtClean="0"/>
              <a:t>.</a:t>
            </a:r>
            <a:endParaRPr lang="en-US" sz="2000" dirty="0"/>
          </a:p>
          <a:p>
            <a:pPr marL="0" indent="0">
              <a:buNone/>
            </a:pPr>
            <a:r>
              <a:rPr lang="en-US" sz="2000" dirty="0" smtClean="0"/>
              <a:t>	High </a:t>
            </a:r>
            <a:r>
              <a:rPr lang="en-US" sz="2000" dirty="0"/>
              <a:t>protein corn with protein levels similar to </a:t>
            </a:r>
            <a:r>
              <a:rPr lang="en-US" sz="2000" dirty="0" smtClean="0"/>
              <a:t>	beef.</a:t>
            </a:r>
          </a:p>
          <a:p>
            <a:pPr marL="0" indent="0">
              <a:buNone/>
            </a:pPr>
            <a:r>
              <a:rPr lang="en-US" sz="2000" dirty="0" smtClean="0"/>
              <a:t>	Automobile </a:t>
            </a:r>
            <a:r>
              <a:rPr lang="en-US" sz="2000" dirty="0"/>
              <a:t>fuel from discarded corn stalks</a:t>
            </a:r>
            <a:r>
              <a:rPr lang="en-US" sz="2000" dirty="0" smtClean="0"/>
              <a:t>.</a:t>
            </a:r>
          </a:p>
          <a:p>
            <a:pPr marL="0" indent="0">
              <a:buNone/>
            </a:pPr>
            <a:r>
              <a:rPr lang="en-US" sz="2000" dirty="0" smtClean="0"/>
              <a:t>	Goats that produce spider silk in their milk.</a:t>
            </a:r>
          </a:p>
          <a:p>
            <a:pPr marL="0" indent="0">
              <a:buNone/>
            </a:pPr>
            <a:r>
              <a:rPr lang="en-US" sz="1400" dirty="0" smtClean="0"/>
              <a:t>	http</a:t>
            </a:r>
            <a:r>
              <a:rPr lang="en-US" sz="1400" dirty="0"/>
              <a:t>://www.bbc.com/news/science-environment-16554357</a:t>
            </a:r>
            <a:endParaRPr lang="en-US" sz="1400" dirty="0" smtClean="0"/>
          </a:p>
        </p:txBody>
      </p:sp>
    </p:spTree>
    <p:extLst>
      <p:ext uri="{BB962C8B-B14F-4D97-AF65-F5344CB8AC3E}">
        <p14:creationId xmlns:p14="http://schemas.microsoft.com/office/powerpoint/2010/main" val="122791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it?</a:t>
            </a:r>
            <a:endParaRPr lang="en-US" dirty="0"/>
          </a:p>
        </p:txBody>
      </p:sp>
      <p:sp>
        <p:nvSpPr>
          <p:cNvPr id="3" name="Content Placeholder 2"/>
          <p:cNvSpPr>
            <a:spLocks noGrp="1"/>
          </p:cNvSpPr>
          <p:nvPr>
            <p:ph idx="1"/>
          </p:nvPr>
        </p:nvSpPr>
        <p:spPr/>
        <p:txBody>
          <a:bodyPr/>
          <a:lstStyle/>
          <a:p>
            <a:pPr marL="0" indent="0">
              <a:buNone/>
            </a:pPr>
            <a:r>
              <a:rPr lang="en-US" sz="2400" dirty="0"/>
              <a:t>3. </a:t>
            </a:r>
            <a:r>
              <a:rPr lang="en-US" sz="2400" dirty="0" smtClean="0"/>
              <a:t>Agriculture</a:t>
            </a:r>
          </a:p>
          <a:p>
            <a:pPr marL="0" indent="0">
              <a:buNone/>
            </a:pPr>
            <a:r>
              <a:rPr lang="en-US" dirty="0" smtClean="0"/>
              <a:t>	</a:t>
            </a:r>
            <a:r>
              <a:rPr lang="en-US" dirty="0"/>
              <a:t>Corn, broccoli, potatoes and cotton have been </a:t>
            </a:r>
            <a:r>
              <a:rPr lang="en-US" dirty="0" smtClean="0"/>
              <a:t>	developed </a:t>
            </a:r>
            <a:r>
              <a:rPr lang="en-US" dirty="0"/>
              <a:t>to produce BT toxin from bacterial gene, </a:t>
            </a:r>
            <a:r>
              <a:rPr lang="en-US" dirty="0" smtClean="0"/>
              <a:t>	which </a:t>
            </a:r>
            <a:r>
              <a:rPr lang="en-US" dirty="0"/>
              <a:t>makes them resistant to certain pests</a:t>
            </a:r>
            <a:r>
              <a:rPr lang="en-US" dirty="0" smtClean="0"/>
              <a:t>.</a:t>
            </a:r>
          </a:p>
          <a:p>
            <a:pPr marL="0" indent="0">
              <a:buNone/>
            </a:pPr>
            <a:r>
              <a:rPr lang="en-US" dirty="0"/>
              <a:t/>
            </a:r>
            <a:br>
              <a:rPr lang="en-US" dirty="0"/>
            </a:br>
            <a:r>
              <a:rPr lang="en-US" dirty="0" smtClean="0"/>
              <a:t>	Plants </a:t>
            </a:r>
            <a:r>
              <a:rPr lang="en-US" dirty="0"/>
              <a:t>that are resistant to frost </a:t>
            </a:r>
            <a:r>
              <a:rPr lang="en-US" dirty="0" smtClean="0"/>
              <a:t>damage</a:t>
            </a:r>
          </a:p>
          <a:p>
            <a:pPr marL="0" indent="0">
              <a:buNone/>
            </a:pPr>
            <a:r>
              <a:rPr lang="en-US" dirty="0" smtClean="0"/>
              <a:t>	Crops </a:t>
            </a:r>
            <a:r>
              <a:rPr lang="en-US" dirty="0"/>
              <a:t>that are better tasting, stay fresher longer</a:t>
            </a:r>
            <a:br>
              <a:rPr lang="en-US" dirty="0"/>
            </a:br>
            <a:r>
              <a:rPr lang="en-US" dirty="0"/>
              <a:t/>
            </a:r>
            <a:br>
              <a:rPr lang="en-US" dirty="0"/>
            </a:br>
            <a:endParaRPr lang="en-US" dirty="0"/>
          </a:p>
        </p:txBody>
      </p:sp>
    </p:spTree>
    <p:extLst>
      <p:ext uri="{BB962C8B-B14F-4D97-AF65-F5344CB8AC3E}">
        <p14:creationId xmlns:p14="http://schemas.microsoft.com/office/powerpoint/2010/main" val="322752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410"/>
            <a:ext cx="7404247" cy="5758859"/>
          </a:xfrm>
          <a:prstGeom prst="rect">
            <a:avLst/>
          </a:prstGeom>
        </p:spPr>
      </p:pic>
    </p:spTree>
    <p:extLst>
      <p:ext uri="{BB962C8B-B14F-4D97-AF65-F5344CB8AC3E}">
        <p14:creationId xmlns:p14="http://schemas.microsoft.com/office/powerpoint/2010/main" val="219933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 Therapy</a:t>
            </a:r>
            <a:endParaRPr lang="en-US" dirty="0"/>
          </a:p>
        </p:txBody>
      </p:sp>
      <p:sp>
        <p:nvSpPr>
          <p:cNvPr id="5" name="Content Placeholder 4"/>
          <p:cNvSpPr>
            <a:spLocks noGrp="1"/>
          </p:cNvSpPr>
          <p:nvPr>
            <p:ph idx="1"/>
          </p:nvPr>
        </p:nvSpPr>
        <p:spPr/>
        <p:txBody>
          <a:bodyPr>
            <a:normAutofit/>
          </a:bodyPr>
          <a:lstStyle/>
          <a:p>
            <a:r>
              <a:rPr lang="en-US" sz="2800" dirty="0"/>
              <a:t>Gene Therapy is the insertion of normal genes into human cells to correct genetic disorders</a:t>
            </a:r>
            <a:r>
              <a:rPr lang="en-US" sz="2800" dirty="0" smtClean="0"/>
              <a:t>.</a:t>
            </a:r>
          </a:p>
          <a:p>
            <a:r>
              <a:rPr lang="en-US" sz="2800" dirty="0" smtClean="0"/>
              <a:t>Trial stages – first attempted </a:t>
            </a:r>
            <a:r>
              <a:rPr lang="en-US" sz="2800" smtClean="0"/>
              <a:t>with cystic fibrosis.</a:t>
            </a:r>
            <a:endParaRPr lang="en-US" sz="2800" dirty="0"/>
          </a:p>
        </p:txBody>
      </p:sp>
    </p:spTree>
    <p:extLst>
      <p:ext uri="{BB962C8B-B14F-4D97-AF65-F5344CB8AC3E}">
        <p14:creationId xmlns:p14="http://schemas.microsoft.com/office/powerpoint/2010/main" val="184903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gene therapy work?</a:t>
            </a:r>
            <a:endParaRPr lang="en-US" dirty="0"/>
          </a:p>
        </p:txBody>
      </p:sp>
      <p:sp>
        <p:nvSpPr>
          <p:cNvPr id="3" name="Content Placeholder 2"/>
          <p:cNvSpPr>
            <a:spLocks noGrp="1"/>
          </p:cNvSpPr>
          <p:nvPr>
            <p:ph idx="1"/>
          </p:nvPr>
        </p:nvSpPr>
        <p:spPr>
          <a:xfrm>
            <a:off x="609599" y="1690578"/>
            <a:ext cx="6347714" cy="4350786"/>
          </a:xfrm>
        </p:spPr>
        <p:txBody>
          <a:bodyPr>
            <a:noAutofit/>
          </a:bodyPr>
          <a:lstStyle/>
          <a:p>
            <a:r>
              <a:rPr lang="en-US" sz="2400" dirty="0"/>
              <a:t>Put the normal gene (the one that makes the normal transport protein) in a cold virus.</a:t>
            </a:r>
          </a:p>
          <a:p>
            <a:r>
              <a:rPr lang="en-US" sz="2400" dirty="0"/>
              <a:t>Introduce the virus to the lungs (the organ manly affected by cystic fibrosis) using a nasal spray.</a:t>
            </a:r>
          </a:p>
          <a:p>
            <a:r>
              <a:rPr lang="en-US" sz="2400" dirty="0"/>
              <a:t>Hope that the lung cells take up the normal gene into their chromosomes and make up normal protein.</a:t>
            </a:r>
          </a:p>
          <a:p>
            <a:r>
              <a:rPr lang="en-US" sz="2400" dirty="0"/>
              <a:t>Drawback = the genes do not always stay active for long periods of time</a:t>
            </a:r>
            <a:r>
              <a:rPr lang="en-US" sz="2400" dirty="0" smtClean="0"/>
              <a:t>.</a:t>
            </a:r>
            <a:endParaRPr lang="en-US" sz="2400" dirty="0"/>
          </a:p>
        </p:txBody>
      </p:sp>
    </p:spTree>
    <p:extLst>
      <p:ext uri="{BB962C8B-B14F-4D97-AF65-F5344CB8AC3E}">
        <p14:creationId xmlns:p14="http://schemas.microsoft.com/office/powerpoint/2010/main" val="408625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genetic engineering?</a:t>
            </a:r>
            <a:br>
              <a:rPr lang="en-US" dirty="0"/>
            </a:br>
            <a:endParaRPr lang="en-US" dirty="0"/>
          </a:p>
        </p:txBody>
      </p:sp>
      <p:sp>
        <p:nvSpPr>
          <p:cNvPr id="3" name="Content Placeholder 2"/>
          <p:cNvSpPr>
            <a:spLocks noGrp="1"/>
          </p:cNvSpPr>
          <p:nvPr>
            <p:ph idx="1"/>
          </p:nvPr>
        </p:nvSpPr>
        <p:spPr/>
        <p:txBody>
          <a:bodyPr>
            <a:normAutofit/>
          </a:bodyPr>
          <a:lstStyle/>
          <a:p>
            <a:r>
              <a:rPr lang="en-US" sz="2800" dirty="0"/>
              <a:t>A method of cutting DNA from one organism and inserting the DNA fragments into a host organism of the same or different species.</a:t>
            </a:r>
          </a:p>
        </p:txBody>
      </p:sp>
    </p:spTree>
    <p:extLst>
      <p:ext uri="{BB962C8B-B14F-4D97-AF65-F5344CB8AC3E}">
        <p14:creationId xmlns:p14="http://schemas.microsoft.com/office/powerpoint/2010/main" val="267768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6832600" cy="6807200"/>
          </a:xfrm>
          <a:prstGeom prst="rect">
            <a:avLst/>
          </a:prstGeom>
        </p:spPr>
      </p:pic>
    </p:spTree>
    <p:extLst>
      <p:ext uri="{BB962C8B-B14F-4D97-AF65-F5344CB8AC3E}">
        <p14:creationId xmlns:p14="http://schemas.microsoft.com/office/powerpoint/2010/main" val="5620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Transgenic Organism?</a:t>
            </a:r>
          </a:p>
        </p:txBody>
      </p:sp>
      <p:sp>
        <p:nvSpPr>
          <p:cNvPr id="3" name="Content Placeholder 2"/>
          <p:cNvSpPr>
            <a:spLocks noGrp="1"/>
          </p:cNvSpPr>
          <p:nvPr>
            <p:ph idx="1"/>
          </p:nvPr>
        </p:nvSpPr>
        <p:spPr/>
        <p:txBody>
          <a:bodyPr>
            <a:normAutofit/>
          </a:bodyPr>
          <a:lstStyle/>
          <a:p>
            <a:r>
              <a:rPr lang="en-US" sz="2800" dirty="0"/>
              <a:t>Transgenic Organisms – organisms that contain foreign DNA (DNA from another organism).</a:t>
            </a:r>
          </a:p>
          <a:p>
            <a:endParaRPr lang="en-US" sz="2800" dirty="0"/>
          </a:p>
        </p:txBody>
      </p:sp>
    </p:spTree>
    <p:extLst>
      <p:ext uri="{BB962C8B-B14F-4D97-AF65-F5344CB8AC3E}">
        <p14:creationId xmlns:p14="http://schemas.microsoft.com/office/powerpoint/2010/main" val="408608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47" y="1051885"/>
            <a:ext cx="6896100" cy="4711700"/>
          </a:xfrm>
          <a:prstGeom prst="rect">
            <a:avLst/>
          </a:prstGeom>
        </p:spPr>
      </p:pic>
    </p:spTree>
    <p:extLst>
      <p:ext uri="{BB962C8B-B14F-4D97-AF65-F5344CB8AC3E}">
        <p14:creationId xmlns:p14="http://schemas.microsoft.com/office/powerpoint/2010/main" val="240637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Recombinant DNA</a:t>
            </a:r>
            <a:endParaRPr lang="en-US" dirty="0"/>
          </a:p>
        </p:txBody>
      </p:sp>
      <p:sp>
        <p:nvSpPr>
          <p:cNvPr id="3" name="Content Placeholder 2"/>
          <p:cNvSpPr>
            <a:spLocks noGrp="1"/>
          </p:cNvSpPr>
          <p:nvPr>
            <p:ph idx="1"/>
          </p:nvPr>
        </p:nvSpPr>
        <p:spPr/>
        <p:txBody>
          <a:bodyPr>
            <a:normAutofit/>
          </a:bodyPr>
          <a:lstStyle/>
          <a:p>
            <a:r>
              <a:rPr lang="en-US" sz="2800" dirty="0"/>
              <a:t>Transgenic organisms are created using recombinant DNA</a:t>
            </a:r>
            <a:r>
              <a:rPr lang="en-US" sz="2800" dirty="0" smtClean="0"/>
              <a:t>.</a:t>
            </a:r>
          </a:p>
          <a:p>
            <a:r>
              <a:rPr lang="en-US" sz="2800" dirty="0" smtClean="0"/>
              <a:t>DNA </a:t>
            </a:r>
            <a:r>
              <a:rPr lang="en-US" sz="2800" dirty="0"/>
              <a:t>made by connecting or recombining fragments of DNA from different sources.</a:t>
            </a:r>
          </a:p>
        </p:txBody>
      </p:sp>
    </p:spTree>
    <p:extLst>
      <p:ext uri="{BB962C8B-B14F-4D97-AF65-F5344CB8AC3E}">
        <p14:creationId xmlns:p14="http://schemas.microsoft.com/office/powerpoint/2010/main" val="186860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a Transgenic Organism</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STEP 1</a:t>
            </a:r>
          </a:p>
          <a:p>
            <a:r>
              <a:rPr lang="en-US" sz="2400" dirty="0" smtClean="0"/>
              <a:t>Cut </a:t>
            </a:r>
            <a:r>
              <a:rPr lang="en-US" sz="2400" dirty="0"/>
              <a:t>and Paste (Just like word processing</a:t>
            </a:r>
            <a:r>
              <a:rPr lang="en-US" sz="2400" dirty="0" smtClean="0"/>
              <a:t>)</a:t>
            </a:r>
          </a:p>
          <a:p>
            <a:r>
              <a:rPr lang="en-US" sz="2400" dirty="0"/>
              <a:t>Restriction enzymes (bacterial proteins) cut DNA (like scissors) at specific sequences (the gene you want) from the original organism’s chromosome.</a:t>
            </a:r>
            <a:br>
              <a:rPr lang="en-US" sz="2400" dirty="0"/>
            </a:br>
            <a:endParaRPr lang="en-US" sz="2400" dirty="0"/>
          </a:p>
        </p:txBody>
      </p:sp>
    </p:spTree>
    <p:extLst>
      <p:ext uri="{BB962C8B-B14F-4D97-AF65-F5344CB8AC3E}">
        <p14:creationId xmlns:p14="http://schemas.microsoft.com/office/powerpoint/2010/main" val="363210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a Transgenic Organism</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STEP 1</a:t>
            </a:r>
          </a:p>
          <a:p>
            <a:r>
              <a:rPr lang="en-US" sz="2400" dirty="0" smtClean="0"/>
              <a:t>Cut </a:t>
            </a:r>
            <a:r>
              <a:rPr lang="en-US" sz="2400" dirty="0"/>
              <a:t>and Paste (Just like word processing</a:t>
            </a:r>
            <a:r>
              <a:rPr lang="en-US" sz="2400" dirty="0" smtClean="0"/>
              <a:t>)</a:t>
            </a:r>
          </a:p>
          <a:p>
            <a:r>
              <a:rPr lang="en-US" sz="2400" dirty="0"/>
              <a:t>Restriction enzymes (bacterial proteins) cut DNA (like scissors) at specific sequences (the gene you want) from the original organism’s chromosome</a:t>
            </a:r>
            <a:r>
              <a:rPr lang="en-US" sz="2400" dirty="0" smtClean="0"/>
              <a:t>.</a:t>
            </a:r>
          </a:p>
          <a:p>
            <a:r>
              <a:rPr lang="en-US" sz="2400" dirty="0">
                <a:solidFill>
                  <a:srgbClr val="FF0000"/>
                </a:solidFill>
              </a:rPr>
              <a:t>What structure on your restriction fragment would make “pasting” it into a chromosome much easier</a:t>
            </a:r>
            <a:r>
              <a:rPr lang="en-US" sz="2400" dirty="0" smtClean="0">
                <a:solidFill>
                  <a:srgbClr val="FF0000"/>
                </a:solidFill>
              </a:rPr>
              <a:t>?</a:t>
            </a:r>
            <a:r>
              <a:rPr lang="en-US" sz="2400" dirty="0"/>
              <a:t/>
            </a:r>
            <a:br>
              <a:rPr lang="en-US" sz="2400" dirty="0"/>
            </a:br>
            <a:endParaRPr lang="en-US" sz="2400" dirty="0"/>
          </a:p>
        </p:txBody>
      </p:sp>
    </p:spTree>
    <p:extLst>
      <p:ext uri="{BB962C8B-B14F-4D97-AF65-F5344CB8AC3E}">
        <p14:creationId xmlns:p14="http://schemas.microsoft.com/office/powerpoint/2010/main" val="170608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a Transgenic Organism</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tx1"/>
                </a:solidFill>
              </a:rPr>
              <a:t>STEP 2</a:t>
            </a:r>
          </a:p>
          <a:p>
            <a:r>
              <a:rPr lang="en-US" sz="2400" dirty="0" smtClean="0"/>
              <a:t>The DNA </a:t>
            </a:r>
            <a:r>
              <a:rPr lang="en-US" sz="2400" dirty="0"/>
              <a:t>fragments are incorporated into part of the recipient cell’s genetic material</a:t>
            </a:r>
            <a:r>
              <a:rPr lang="en-US" sz="2400" dirty="0" smtClean="0"/>
              <a:t>.</a:t>
            </a:r>
          </a:p>
          <a:p>
            <a:r>
              <a:rPr lang="en-US" sz="2400" dirty="0"/>
              <a:t>DNA fragments cannot function all by themselves.  They must become part of the genetic material of living cells before the genes they contain can be activated.  </a:t>
            </a:r>
            <a:endParaRPr lang="en-US" sz="2400" dirty="0">
              <a:solidFill>
                <a:schemeClr val="tx1"/>
              </a:solidFill>
            </a:endParaRPr>
          </a:p>
        </p:txBody>
      </p:sp>
    </p:spTree>
    <p:extLst>
      <p:ext uri="{BB962C8B-B14F-4D97-AF65-F5344CB8AC3E}">
        <p14:creationId xmlns:p14="http://schemas.microsoft.com/office/powerpoint/2010/main" val="73200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a Transgenic Organism</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tx1"/>
                </a:solidFill>
              </a:rPr>
              <a:t>STEP 3</a:t>
            </a:r>
          </a:p>
          <a:p>
            <a:r>
              <a:rPr lang="en-US" sz="2400" dirty="0" smtClean="0"/>
              <a:t>The newly made recombinant DNA with the foreign gene is returned to an organism (ex: bacteria or an embryo).</a:t>
            </a:r>
          </a:p>
          <a:p>
            <a:r>
              <a:rPr lang="en-US" sz="2400" dirty="0" smtClean="0">
                <a:solidFill>
                  <a:schemeClr val="tx1"/>
                </a:solidFill>
              </a:rPr>
              <a:t>The transgenic organism will show a new trait when that gene is expressed (a protein is made).</a:t>
            </a:r>
            <a:endParaRPr lang="en-US" sz="2400" dirty="0">
              <a:solidFill>
                <a:schemeClr val="tx1"/>
              </a:solidFill>
            </a:endParaRPr>
          </a:p>
        </p:txBody>
      </p:sp>
    </p:spTree>
    <p:extLst>
      <p:ext uri="{BB962C8B-B14F-4D97-AF65-F5344CB8AC3E}">
        <p14:creationId xmlns:p14="http://schemas.microsoft.com/office/powerpoint/2010/main" val="9518408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TotalTime>
  <Words>479</Words>
  <Application>Microsoft Office PowerPoint</Application>
  <PresentationFormat>On-screen Show (4:3)</PresentationFormat>
  <Paragraphs>54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Transgenic Organisms</vt:lpstr>
      <vt:lpstr>What is genetic engineering? </vt:lpstr>
      <vt:lpstr>What is a Transgenic Organism?</vt:lpstr>
      <vt:lpstr>PowerPoint Presentation</vt:lpstr>
      <vt:lpstr>Recombinant DNA</vt:lpstr>
      <vt:lpstr>Making a Transgenic Organism </vt:lpstr>
      <vt:lpstr>Making a Transgenic Organism </vt:lpstr>
      <vt:lpstr>Making a Transgenic Organism </vt:lpstr>
      <vt:lpstr>Making a Transgenic Organism </vt:lpstr>
      <vt:lpstr>Bacteria and Recombination</vt:lpstr>
      <vt:lpstr>PowerPoint Presentation</vt:lpstr>
      <vt:lpstr>PowerPoint Presentation</vt:lpstr>
      <vt:lpstr>Making a Recombinant Plasmid</vt:lpstr>
      <vt:lpstr>Why do it?</vt:lpstr>
      <vt:lpstr>Why do it?</vt:lpstr>
      <vt:lpstr>Why do it?</vt:lpstr>
      <vt:lpstr>PowerPoint Presentation</vt:lpstr>
      <vt:lpstr>Gene Therapy</vt:lpstr>
      <vt:lpstr>How does gene therapy work?</vt:lpstr>
      <vt:lpstr>PowerPoint Presentation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Transgenic Organisms</dc:title>
  <dc:creator>Barksdale, Rachael</dc:creator>
  <cp:lastModifiedBy>Barksdale, Rachael</cp:lastModifiedBy>
  <cp:revision>17</cp:revision>
  <dcterms:created xsi:type="dcterms:W3CDTF">2017-02-10T14:24:01Z</dcterms:created>
  <dcterms:modified xsi:type="dcterms:W3CDTF">2017-02-10T14:55:37Z</dcterms:modified>
</cp:coreProperties>
</file>