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77" autoAdjust="0"/>
    <p:restoredTop sz="94660"/>
  </p:normalViewPr>
  <p:slideViewPr>
    <p:cSldViewPr snapToGrid="0">
      <p:cViewPr varScale="1">
        <p:scale>
          <a:sx n="90" d="100"/>
          <a:sy n="90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497E9-B85C-4F68-A46E-53CA65D716CD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119A4-55B6-4390-8B9B-B40390377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98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Ok so that stem cell divided to produce a green progenitor cell which differentiates into a green skin cell (CLICK!). That stem cell can divide again,</a:t>
            </a:r>
            <a:r>
              <a:rPr lang="en-US" altLang="en-US" b="1" smtClean="0"/>
              <a:t> </a:t>
            </a:r>
            <a:r>
              <a:rPr lang="en-US" altLang="en-US" smtClean="0"/>
              <a:t>this time producing a different type of progenitor cell </a:t>
            </a:r>
            <a:r>
              <a:rPr lang="en-US" altLang="en-US" b="1" smtClean="0"/>
              <a:t>CLICK!</a:t>
            </a:r>
            <a:r>
              <a:rPr lang="en-US" altLang="en-US" smtClean="0"/>
              <a:t> which matures into yet another cell type,</a:t>
            </a:r>
            <a:r>
              <a:rPr lang="en-US" altLang="en-US" b="1" smtClean="0"/>
              <a:t> CLICK! </a:t>
            </a:r>
            <a:r>
              <a:rPr lang="en-US" altLang="en-US" smtClean="0"/>
              <a:t> like this brain cell.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OK so what makes a stem cell unique? (wait for answers) FIRST: it maintains its own population—self-renewal—and SECOND: its capacity to give rise to different progenitors that change into a mature cell—differentiation.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351544-E6A3-4FC1-A4B3-697C35425F4A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3480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Ok so that stem cell divided to produce a green progenitor cell which differentiates into a green skin cell (CLICK!). That stem cell can divide again,</a:t>
            </a:r>
            <a:r>
              <a:rPr lang="en-US" altLang="en-US" b="1" smtClean="0"/>
              <a:t> </a:t>
            </a:r>
            <a:r>
              <a:rPr lang="en-US" altLang="en-US" smtClean="0"/>
              <a:t>this time producing a different type of progenitor cell </a:t>
            </a:r>
            <a:r>
              <a:rPr lang="en-US" altLang="en-US" b="1" smtClean="0"/>
              <a:t>CLICK!</a:t>
            </a:r>
            <a:r>
              <a:rPr lang="en-US" altLang="en-US" smtClean="0"/>
              <a:t> which matures into yet another cell type,</a:t>
            </a:r>
            <a:r>
              <a:rPr lang="en-US" altLang="en-US" b="1" smtClean="0"/>
              <a:t> CLICK! </a:t>
            </a:r>
            <a:r>
              <a:rPr lang="en-US" altLang="en-US" smtClean="0"/>
              <a:t> like this brain cell.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OK so what makes a stem cell unique? (wait for answers) FIRST: it maintains its own population—self-renewal—and SECOND: its capacity to give rise to different progenitors that change into a mature cell—differentiation.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351544-E6A3-4FC1-A4B3-697C35425F4A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8934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/>
              <a:t>Ok so that stem cell divided to produce a green progenitor cell which differentiates into a green skin cell (CLICK!). That stem cell can divide again,</a:t>
            </a:r>
            <a:r>
              <a:rPr lang="en-US" altLang="en-US" b="1" smtClean="0"/>
              <a:t> </a:t>
            </a:r>
            <a:r>
              <a:rPr lang="en-US" altLang="en-US" smtClean="0"/>
              <a:t>this time producing a different type of progenitor cell </a:t>
            </a:r>
            <a:r>
              <a:rPr lang="en-US" altLang="en-US" b="1" smtClean="0"/>
              <a:t>CLICK!</a:t>
            </a:r>
            <a:r>
              <a:rPr lang="en-US" altLang="en-US" smtClean="0"/>
              <a:t> which matures into yet another cell type,</a:t>
            </a:r>
            <a:r>
              <a:rPr lang="en-US" altLang="en-US" b="1" smtClean="0"/>
              <a:t> CLICK! </a:t>
            </a:r>
            <a:r>
              <a:rPr lang="en-US" altLang="en-US" smtClean="0"/>
              <a:t> like this brain cell.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OK so what makes a stem cell unique? (wait for answers) FIRST: it maintains its own population—self-renewal—and SECOND: its capacity to give rise to different progenitors that change into a mature cell—differentiation.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7351544-E6A3-4FC1-A4B3-697C35425F4A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5310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12C9-94ED-4F6F-A4B4-949D5A08440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3249-EDC1-492A-BB8C-7F3997EF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7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12C9-94ED-4F6F-A4B4-949D5A08440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3249-EDC1-492A-BB8C-7F3997EF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31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12C9-94ED-4F6F-A4B4-949D5A08440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3249-EDC1-492A-BB8C-7F3997EFDC9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6849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12C9-94ED-4F6F-A4B4-949D5A08440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3249-EDC1-492A-BB8C-7F3997EF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22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12C9-94ED-4F6F-A4B4-949D5A08440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3249-EDC1-492A-BB8C-7F3997EFDC9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92299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12C9-94ED-4F6F-A4B4-949D5A08440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3249-EDC1-492A-BB8C-7F3997EF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41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12C9-94ED-4F6F-A4B4-949D5A08440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3249-EDC1-492A-BB8C-7F3997EF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531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12C9-94ED-4F6F-A4B4-949D5A08440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3249-EDC1-492A-BB8C-7F3997EF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5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12C9-94ED-4F6F-A4B4-949D5A08440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3249-EDC1-492A-BB8C-7F3997EF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7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12C9-94ED-4F6F-A4B4-949D5A08440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3249-EDC1-492A-BB8C-7F3997EF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7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12C9-94ED-4F6F-A4B4-949D5A08440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3249-EDC1-492A-BB8C-7F3997EF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43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12C9-94ED-4F6F-A4B4-949D5A08440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3249-EDC1-492A-BB8C-7F3997EF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7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12C9-94ED-4F6F-A4B4-949D5A08440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3249-EDC1-492A-BB8C-7F3997EF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9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12C9-94ED-4F6F-A4B4-949D5A08440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3249-EDC1-492A-BB8C-7F3997EF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6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12C9-94ED-4F6F-A4B4-949D5A08440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3249-EDC1-492A-BB8C-7F3997EF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312C9-94ED-4F6F-A4B4-949D5A08440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B3249-EDC1-492A-BB8C-7F3997EF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21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312C9-94ED-4F6F-A4B4-949D5A084400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14B3249-EDC1-492A-BB8C-7F3997EFD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5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Differentiation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05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47060"/>
          </a:xfrm>
        </p:spPr>
        <p:txBody>
          <a:bodyPr/>
          <a:lstStyle/>
          <a:p>
            <a:r>
              <a:rPr lang="en-US" dirty="0" smtClean="0"/>
              <a:t>Central Dogma of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31088"/>
            <a:ext cx="6347714" cy="4510275"/>
          </a:xfrm>
        </p:spPr>
        <p:txBody>
          <a:bodyPr/>
          <a:lstStyle/>
          <a:p>
            <a:r>
              <a:rPr lang="en-US" sz="2400" dirty="0" smtClean="0"/>
              <a:t>The main idea of biology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dirty="0" smtClean="0"/>
              <a:t>DNA </a:t>
            </a:r>
            <a:r>
              <a:rPr lang="en-US" sz="2800" dirty="0" smtClean="0">
                <a:sym typeface="Wingdings" panose="05000000000000000000" pitchFamily="2" charset="2"/>
              </a:rPr>
              <a:t> RNA  proteins  phenotype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6071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47060"/>
          </a:xfrm>
        </p:spPr>
        <p:txBody>
          <a:bodyPr/>
          <a:lstStyle/>
          <a:p>
            <a:r>
              <a:rPr lang="en-US" dirty="0" smtClean="0"/>
              <a:t>Central Dogma of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31088"/>
            <a:ext cx="6347714" cy="45102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By only having certain genes turned on, specialized cells only produce certain proteins.</a:t>
            </a:r>
          </a:p>
        </p:txBody>
      </p:sp>
    </p:spTree>
    <p:extLst>
      <p:ext uri="{BB962C8B-B14F-4D97-AF65-F5344CB8AC3E}">
        <p14:creationId xmlns:p14="http://schemas.microsoft.com/office/powerpoint/2010/main" val="3321314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47060"/>
          </a:xfrm>
        </p:spPr>
        <p:txBody>
          <a:bodyPr/>
          <a:lstStyle/>
          <a:p>
            <a:r>
              <a:rPr lang="en-US" dirty="0" smtClean="0"/>
              <a:t>Central Dogma of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31088"/>
            <a:ext cx="6347714" cy="45102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By only having certain genes turned on, specialized cells only produce certain proteins.</a:t>
            </a:r>
          </a:p>
          <a:p>
            <a:r>
              <a:rPr lang="en-US" sz="2400" dirty="0" smtClean="0"/>
              <a:t>These certain proteins determine the cell’s phenotype (which includes its specific function for the body).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5714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47060"/>
          </a:xfrm>
        </p:spPr>
        <p:txBody>
          <a:bodyPr/>
          <a:lstStyle/>
          <a:p>
            <a:r>
              <a:rPr lang="en-US" dirty="0" smtClean="0"/>
              <a:t>Central Dogma of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31088"/>
            <a:ext cx="6347714" cy="45102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By only having certain genes turned on, specialized cells only produce certain proteins.</a:t>
            </a:r>
          </a:p>
          <a:p>
            <a:r>
              <a:rPr lang="en-US" sz="2400" dirty="0" smtClean="0"/>
              <a:t>These certain proteins determine the cell’s phenotype (which includes its specific function for the body).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RED BLOOD CELLS </a:t>
            </a:r>
            <a:r>
              <a:rPr lang="en-US" sz="2400" dirty="0" smtClean="0">
                <a:sym typeface="Wingdings" panose="05000000000000000000" pitchFamily="2" charset="2"/>
              </a:rPr>
              <a:t> Hemoglobin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28"/>
          <a:stretch/>
        </p:blipFill>
        <p:spPr>
          <a:xfrm>
            <a:off x="5624623" y="3673659"/>
            <a:ext cx="3335965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869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47060"/>
          </a:xfrm>
        </p:spPr>
        <p:txBody>
          <a:bodyPr/>
          <a:lstStyle/>
          <a:p>
            <a:r>
              <a:rPr lang="en-US" dirty="0" smtClean="0"/>
              <a:t>Central Dogma of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31088"/>
            <a:ext cx="6347714" cy="45102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By only having certain genes turned on, specialized cells only produce certain proteins.</a:t>
            </a:r>
          </a:p>
          <a:p>
            <a:r>
              <a:rPr lang="en-US" sz="2400" dirty="0" smtClean="0"/>
              <a:t>These certain proteins determine the cell’s phenotype (which includes its specific function for the body).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MUSCLE CELL</a:t>
            </a:r>
            <a:r>
              <a:rPr lang="en-US" sz="2400" dirty="0" smtClean="0">
                <a:sym typeface="Wingdings" panose="05000000000000000000" pitchFamily="2" charset="2"/>
              </a:rPr>
              <a:t> Actin &amp; Myosin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996" y="3883457"/>
            <a:ext cx="3486401" cy="1656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546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47060"/>
          </a:xfrm>
        </p:spPr>
        <p:txBody>
          <a:bodyPr/>
          <a:lstStyle/>
          <a:p>
            <a:r>
              <a:rPr lang="en-US" dirty="0" smtClean="0"/>
              <a:t>Central Dogma of Biology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531088"/>
            <a:ext cx="6347714" cy="451027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By only having certain genes turned on, specialized cells only produce certain proteins.</a:t>
            </a:r>
          </a:p>
          <a:p>
            <a:r>
              <a:rPr lang="en-US" sz="2400" dirty="0" smtClean="0"/>
              <a:t>These certain proteins determine the cell’s phenotype (which includes its specific function for the body).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PANCREAS CELL</a:t>
            </a:r>
            <a:r>
              <a:rPr lang="en-US" sz="2400" dirty="0" smtClean="0">
                <a:sym typeface="Wingdings" panose="05000000000000000000" pitchFamily="2" charset="2"/>
              </a:rPr>
              <a:t> Insulin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875" y="3873500"/>
            <a:ext cx="4254500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72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81050"/>
          </a:xfrm>
        </p:spPr>
        <p:txBody>
          <a:bodyPr/>
          <a:lstStyle/>
          <a:p>
            <a:r>
              <a:rPr lang="en-US" dirty="0" smtClean="0"/>
              <a:t>Stem Cell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57326"/>
            <a:ext cx="6347714" cy="45840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kinds of cells are found in the embryo?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1510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81050"/>
          </a:xfrm>
        </p:spPr>
        <p:txBody>
          <a:bodyPr/>
          <a:lstStyle/>
          <a:p>
            <a:r>
              <a:rPr lang="en-US" dirty="0" smtClean="0"/>
              <a:t>Stem Cell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57326"/>
            <a:ext cx="6347714" cy="45840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kinds of cells are found in the embryo?</a:t>
            </a:r>
          </a:p>
          <a:p>
            <a:r>
              <a:rPr lang="en-US" sz="2400" dirty="0" smtClean="0"/>
              <a:t>These cells have what kind of function?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8432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81050"/>
          </a:xfrm>
        </p:spPr>
        <p:txBody>
          <a:bodyPr/>
          <a:lstStyle/>
          <a:p>
            <a:r>
              <a:rPr lang="en-US" dirty="0" smtClean="0"/>
              <a:t>Stem Cell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57326"/>
            <a:ext cx="6347714" cy="45840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kinds of cells are found in the embryo?</a:t>
            </a:r>
          </a:p>
          <a:p>
            <a:r>
              <a:rPr lang="en-US" sz="2400" dirty="0" smtClean="0"/>
              <a:t>These cells have what kind of function?</a:t>
            </a:r>
          </a:p>
          <a:p>
            <a:endParaRPr lang="en-US" sz="2400" dirty="0"/>
          </a:p>
          <a:p>
            <a:r>
              <a:rPr lang="en-US" sz="2400" dirty="0" smtClean="0"/>
              <a:t>Embryos have totipotent stem cells and yet when a baby is born it has 260+ specialized cell types. HOW?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8762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81050"/>
          </a:xfrm>
        </p:spPr>
        <p:txBody>
          <a:bodyPr/>
          <a:lstStyle/>
          <a:p>
            <a:r>
              <a:rPr lang="en-US" dirty="0" smtClean="0"/>
              <a:t>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57326"/>
            <a:ext cx="6347714" cy="45840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process of a cell becoming specialized.</a:t>
            </a:r>
          </a:p>
          <a:p>
            <a:r>
              <a:rPr lang="en-US" sz="2400" dirty="0" smtClean="0"/>
              <a:t>Your somatic cells have all the genes that make you who you are.</a:t>
            </a:r>
          </a:p>
          <a:p>
            <a:pPr lvl="1"/>
            <a:r>
              <a:rPr lang="en-US" sz="2200" dirty="0" smtClean="0"/>
              <a:t>But each cell type only needs the instructions to perform its specific job.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62112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81050"/>
          </a:xfrm>
        </p:spPr>
        <p:txBody>
          <a:bodyPr/>
          <a:lstStyle/>
          <a:p>
            <a:r>
              <a:rPr lang="en-US" dirty="0" smtClean="0"/>
              <a:t>Differentiation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57326"/>
            <a:ext cx="6347714" cy="45840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process of a cell becoming specialized.</a:t>
            </a:r>
          </a:p>
          <a:p>
            <a:r>
              <a:rPr lang="en-US" sz="2400" dirty="0" smtClean="0"/>
              <a:t>Your somatic cells have all the genes that make you who you are.</a:t>
            </a:r>
          </a:p>
          <a:p>
            <a:pPr lvl="1"/>
            <a:r>
              <a:rPr lang="en-US" sz="2200" dirty="0" smtClean="0"/>
              <a:t>But each cell type only needs the instructions to perform its specific job.</a:t>
            </a:r>
          </a:p>
          <a:p>
            <a:r>
              <a:rPr lang="en-US" sz="2400" dirty="0" smtClean="0"/>
              <a:t>Genes that are not needed are turned off.</a:t>
            </a:r>
          </a:p>
          <a:p>
            <a:r>
              <a:rPr lang="en-US" sz="2400" dirty="0" smtClean="0"/>
              <a:t>Specialized cells usually cannot become other cell types!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0730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10743">
            <a:off x="6959600" y="200025"/>
            <a:ext cx="1804988" cy="289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5" descr="ACD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450" y="3048000"/>
            <a:ext cx="5822950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5181600" y="5867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010400" y="47244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010400" y="58674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181600" y="3810000"/>
            <a:ext cx="1828800" cy="304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10400" y="2971800"/>
            <a:ext cx="1905000" cy="3657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4191001" y="3048000"/>
            <a:ext cx="457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7808913" y="3009900"/>
            <a:ext cx="5349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858000" y="0"/>
            <a:ext cx="1905000" cy="3276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4302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276600"/>
            <a:ext cx="5029200" cy="337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762000"/>
            <a:ext cx="15144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581400" y="990600"/>
            <a:ext cx="182880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3023" name="TextBox 16"/>
          <p:cNvSpPr txBox="1">
            <a:spLocks noChangeArrowheads="1"/>
          </p:cNvSpPr>
          <p:nvPr/>
        </p:nvSpPr>
        <p:spPr bwMode="auto">
          <a:xfrm>
            <a:off x="1600200" y="6488113"/>
            <a:ext cx="2895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en-US" sz="1800" b="1">
                <a:latin typeface="Arial" panose="020B0604020202020204" pitchFamily="34" charset="0"/>
              </a:rPr>
              <a:t>SELF – RENEWAL </a:t>
            </a:r>
            <a:r>
              <a:rPr lang="en-US" altLang="en-US" sz="1800" b="1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43024" name="TextBox 19"/>
          <p:cNvSpPr txBox="1">
            <a:spLocks noChangeArrowheads="1"/>
          </p:cNvSpPr>
          <p:nvPr/>
        </p:nvSpPr>
        <p:spPr bwMode="auto">
          <a:xfrm rot="-1911553">
            <a:off x="1846263" y="3024188"/>
            <a:ext cx="320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DIFFERENTIATION</a:t>
            </a:r>
          </a:p>
        </p:txBody>
      </p:sp>
      <p:sp>
        <p:nvSpPr>
          <p:cNvPr id="43025" name="TextBox 20"/>
          <p:cNvSpPr txBox="1">
            <a:spLocks noChangeArrowheads="1"/>
          </p:cNvSpPr>
          <p:nvPr/>
        </p:nvSpPr>
        <p:spPr bwMode="auto">
          <a:xfrm rot="-1911553">
            <a:off x="5351463" y="3024188"/>
            <a:ext cx="320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DIFFERENTIATION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410200" y="2743200"/>
            <a:ext cx="2286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7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10743">
            <a:off x="6959600" y="200025"/>
            <a:ext cx="1804988" cy="289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5" descr="ACD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450" y="3048000"/>
            <a:ext cx="5822950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5181600" y="5867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010400" y="47244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010400" y="58674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4191001" y="3048000"/>
            <a:ext cx="457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7808913" y="3009900"/>
            <a:ext cx="5349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858000" y="0"/>
            <a:ext cx="1905000" cy="3276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4302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276600"/>
            <a:ext cx="5029200" cy="337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762000"/>
            <a:ext cx="15144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3581400" y="990600"/>
            <a:ext cx="1828800" cy="228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3023" name="TextBox 16"/>
          <p:cNvSpPr txBox="1">
            <a:spLocks noChangeArrowheads="1"/>
          </p:cNvSpPr>
          <p:nvPr/>
        </p:nvSpPr>
        <p:spPr bwMode="auto">
          <a:xfrm>
            <a:off x="1600200" y="6488113"/>
            <a:ext cx="2895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en-US" sz="1800" b="1">
                <a:latin typeface="Arial" panose="020B0604020202020204" pitchFamily="34" charset="0"/>
              </a:rPr>
              <a:t>SELF – RENEWAL </a:t>
            </a:r>
            <a:r>
              <a:rPr lang="en-US" altLang="en-US" sz="1800" b="1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43024" name="TextBox 19"/>
          <p:cNvSpPr txBox="1">
            <a:spLocks noChangeArrowheads="1"/>
          </p:cNvSpPr>
          <p:nvPr/>
        </p:nvSpPr>
        <p:spPr bwMode="auto">
          <a:xfrm rot="-1911553">
            <a:off x="1846263" y="3024188"/>
            <a:ext cx="320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DIFFERENTIATION</a:t>
            </a:r>
          </a:p>
        </p:txBody>
      </p:sp>
      <p:sp>
        <p:nvSpPr>
          <p:cNvPr id="43025" name="TextBox 20"/>
          <p:cNvSpPr txBox="1">
            <a:spLocks noChangeArrowheads="1"/>
          </p:cNvSpPr>
          <p:nvPr/>
        </p:nvSpPr>
        <p:spPr bwMode="auto">
          <a:xfrm rot="-1911553">
            <a:off x="5351463" y="3024188"/>
            <a:ext cx="320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DIFFERENTIATION</a:t>
            </a:r>
          </a:p>
        </p:txBody>
      </p:sp>
    </p:spTree>
    <p:extLst>
      <p:ext uri="{BB962C8B-B14F-4D97-AF65-F5344CB8AC3E}">
        <p14:creationId xmlns:p14="http://schemas.microsoft.com/office/powerpoint/2010/main" val="2112095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10743">
            <a:off x="6959600" y="200025"/>
            <a:ext cx="1804988" cy="289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1" name="Picture 5" descr="ACD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450" y="3048000"/>
            <a:ext cx="5822950" cy="370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5181600" y="5867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7010400" y="4724400"/>
            <a:ext cx="304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010400" y="58674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4191001" y="3048000"/>
            <a:ext cx="457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7808913" y="3009900"/>
            <a:ext cx="5349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02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276600"/>
            <a:ext cx="5029200" cy="337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2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762000"/>
            <a:ext cx="15144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23" name="TextBox 16"/>
          <p:cNvSpPr txBox="1">
            <a:spLocks noChangeArrowheads="1"/>
          </p:cNvSpPr>
          <p:nvPr/>
        </p:nvSpPr>
        <p:spPr bwMode="auto">
          <a:xfrm>
            <a:off x="1600200" y="6488113"/>
            <a:ext cx="2895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latin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altLang="en-US" sz="1800" b="1">
                <a:latin typeface="Arial" panose="020B0604020202020204" pitchFamily="34" charset="0"/>
              </a:rPr>
              <a:t>SELF – RENEWAL </a:t>
            </a:r>
            <a:r>
              <a:rPr lang="en-US" altLang="en-US" sz="1800" b="1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endParaRPr lang="en-US" altLang="en-US" sz="1800" b="1">
              <a:latin typeface="Arial" panose="020B0604020202020204" pitchFamily="34" charset="0"/>
            </a:endParaRPr>
          </a:p>
        </p:txBody>
      </p:sp>
      <p:sp>
        <p:nvSpPr>
          <p:cNvPr id="43024" name="TextBox 19"/>
          <p:cNvSpPr txBox="1">
            <a:spLocks noChangeArrowheads="1"/>
          </p:cNvSpPr>
          <p:nvPr/>
        </p:nvSpPr>
        <p:spPr bwMode="auto">
          <a:xfrm rot="-1911553">
            <a:off x="1846263" y="3024188"/>
            <a:ext cx="320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DIFFERENTIATION</a:t>
            </a:r>
          </a:p>
        </p:txBody>
      </p:sp>
      <p:sp>
        <p:nvSpPr>
          <p:cNvPr id="43025" name="TextBox 20"/>
          <p:cNvSpPr txBox="1">
            <a:spLocks noChangeArrowheads="1"/>
          </p:cNvSpPr>
          <p:nvPr/>
        </p:nvSpPr>
        <p:spPr bwMode="auto">
          <a:xfrm rot="-1911553">
            <a:off x="5351463" y="3024188"/>
            <a:ext cx="3200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latin typeface="Arial" panose="020B0604020202020204" pitchFamily="34" charset="0"/>
              </a:rPr>
              <a:t>DIFFERENTIATION</a:t>
            </a:r>
          </a:p>
        </p:txBody>
      </p:sp>
    </p:spTree>
    <p:extLst>
      <p:ext uri="{BB962C8B-B14F-4D97-AF65-F5344CB8AC3E}">
        <p14:creationId xmlns:p14="http://schemas.microsoft.com/office/powerpoint/2010/main" val="136517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668</Words>
  <Application>Microsoft Office PowerPoint</Application>
  <PresentationFormat>On-screen Show (4:3)</PresentationFormat>
  <Paragraphs>66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Wingdings 3</vt:lpstr>
      <vt:lpstr>Facet</vt:lpstr>
      <vt:lpstr>Cell Differentiation</vt:lpstr>
      <vt:lpstr>Stem Cell Review</vt:lpstr>
      <vt:lpstr>Stem Cell Review</vt:lpstr>
      <vt:lpstr>Stem Cell Review</vt:lpstr>
      <vt:lpstr>Differentiation</vt:lpstr>
      <vt:lpstr>Differentiation</vt:lpstr>
      <vt:lpstr>PowerPoint Presentation</vt:lpstr>
      <vt:lpstr>PowerPoint Presentation</vt:lpstr>
      <vt:lpstr>PowerPoint Presentation</vt:lpstr>
      <vt:lpstr>Central Dogma of Biology</vt:lpstr>
      <vt:lpstr>Central Dogma of Biology</vt:lpstr>
      <vt:lpstr>Central Dogma of Biology</vt:lpstr>
      <vt:lpstr>Central Dogma of Biology</vt:lpstr>
      <vt:lpstr>Central Dogma of Biology</vt:lpstr>
      <vt:lpstr>Central Dogma of Biology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Differentiation</dc:title>
  <dc:creator>Barksdale, Rachael</dc:creator>
  <cp:lastModifiedBy>Barksdale, Rachael</cp:lastModifiedBy>
  <cp:revision>5</cp:revision>
  <dcterms:created xsi:type="dcterms:W3CDTF">2017-02-24T14:24:02Z</dcterms:created>
  <dcterms:modified xsi:type="dcterms:W3CDTF">2017-02-24T14:43:26Z</dcterms:modified>
</cp:coreProperties>
</file>