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7" d="100"/>
          <a:sy n="77" d="100"/>
        </p:scale>
        <p:origin x="2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9C1B293-F7E4-48C7-8985-ECEEB7BCF95D}" type="datetimeFigureOut">
              <a:rPr lang="en-US" smtClean="0"/>
              <a:t>9/19/2016</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3FE6E052-CF8C-4A8F-A7CF-8B497216157C}"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454308266"/>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C1B293-F7E4-48C7-8985-ECEEB7BCF95D}"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6E052-CF8C-4A8F-A7CF-8B497216157C}" type="slidenum">
              <a:rPr lang="en-US" smtClean="0"/>
              <a:t>‹#›</a:t>
            </a:fld>
            <a:endParaRPr lang="en-US"/>
          </a:p>
        </p:txBody>
      </p:sp>
    </p:spTree>
    <p:extLst>
      <p:ext uri="{BB962C8B-B14F-4D97-AF65-F5344CB8AC3E}">
        <p14:creationId xmlns:p14="http://schemas.microsoft.com/office/powerpoint/2010/main" val="102424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9C1B293-F7E4-48C7-8985-ECEEB7BCF95D}" type="datetimeFigureOut">
              <a:rPr lang="en-US" smtClean="0"/>
              <a:t>9/19/2016</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FE6E052-CF8C-4A8F-A7CF-8B497216157C}"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12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C1B293-F7E4-48C7-8985-ECEEB7BCF95D}"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6E052-CF8C-4A8F-A7CF-8B497216157C}" type="slidenum">
              <a:rPr lang="en-US" smtClean="0"/>
              <a:t>‹#›</a:t>
            </a:fld>
            <a:endParaRPr lang="en-US"/>
          </a:p>
        </p:txBody>
      </p:sp>
    </p:spTree>
    <p:extLst>
      <p:ext uri="{BB962C8B-B14F-4D97-AF65-F5344CB8AC3E}">
        <p14:creationId xmlns:p14="http://schemas.microsoft.com/office/powerpoint/2010/main" val="283349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9C1B293-F7E4-48C7-8985-ECEEB7BCF95D}" type="datetimeFigureOut">
              <a:rPr lang="en-US" smtClean="0"/>
              <a:t>9/19/2016</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FE6E052-CF8C-4A8F-A7CF-8B497216157C}"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54503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C1B293-F7E4-48C7-8985-ECEEB7BCF95D}"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6E052-CF8C-4A8F-A7CF-8B497216157C}" type="slidenum">
              <a:rPr lang="en-US" smtClean="0"/>
              <a:t>‹#›</a:t>
            </a:fld>
            <a:endParaRPr lang="en-US"/>
          </a:p>
        </p:txBody>
      </p:sp>
    </p:spTree>
    <p:extLst>
      <p:ext uri="{BB962C8B-B14F-4D97-AF65-F5344CB8AC3E}">
        <p14:creationId xmlns:p14="http://schemas.microsoft.com/office/powerpoint/2010/main" val="1056064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C1B293-F7E4-48C7-8985-ECEEB7BCF95D}"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6E052-CF8C-4A8F-A7CF-8B497216157C}" type="slidenum">
              <a:rPr lang="en-US" smtClean="0"/>
              <a:t>‹#›</a:t>
            </a:fld>
            <a:endParaRPr lang="en-US"/>
          </a:p>
        </p:txBody>
      </p:sp>
    </p:spTree>
    <p:extLst>
      <p:ext uri="{BB962C8B-B14F-4D97-AF65-F5344CB8AC3E}">
        <p14:creationId xmlns:p14="http://schemas.microsoft.com/office/powerpoint/2010/main" val="3098876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C1B293-F7E4-48C7-8985-ECEEB7BCF95D}"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6E052-CF8C-4A8F-A7CF-8B497216157C}" type="slidenum">
              <a:rPr lang="en-US" smtClean="0"/>
              <a:t>‹#›</a:t>
            </a:fld>
            <a:endParaRPr lang="en-US"/>
          </a:p>
        </p:txBody>
      </p:sp>
    </p:spTree>
    <p:extLst>
      <p:ext uri="{BB962C8B-B14F-4D97-AF65-F5344CB8AC3E}">
        <p14:creationId xmlns:p14="http://schemas.microsoft.com/office/powerpoint/2010/main" val="48715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9C1B293-F7E4-48C7-8985-ECEEB7BCF95D}"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6E052-CF8C-4A8F-A7CF-8B497216157C}" type="slidenum">
              <a:rPr lang="en-US" smtClean="0"/>
              <a:t>‹#›</a:t>
            </a:fld>
            <a:endParaRPr lang="en-US"/>
          </a:p>
        </p:txBody>
      </p:sp>
    </p:spTree>
    <p:extLst>
      <p:ext uri="{BB962C8B-B14F-4D97-AF65-F5344CB8AC3E}">
        <p14:creationId xmlns:p14="http://schemas.microsoft.com/office/powerpoint/2010/main" val="70144076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9C1B293-F7E4-48C7-8985-ECEEB7BCF95D}" type="datetimeFigureOut">
              <a:rPr lang="en-US" smtClean="0"/>
              <a:t>9/19/2016</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FE6E052-CF8C-4A8F-A7CF-8B497216157C}" type="slidenum">
              <a:rPr lang="en-US" smtClean="0"/>
              <a:t>‹#›</a:t>
            </a:fld>
            <a:endParaRPr lang="en-US"/>
          </a:p>
        </p:txBody>
      </p:sp>
    </p:spTree>
    <p:extLst>
      <p:ext uri="{BB962C8B-B14F-4D97-AF65-F5344CB8AC3E}">
        <p14:creationId xmlns:p14="http://schemas.microsoft.com/office/powerpoint/2010/main" val="3482072261"/>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9C1B293-F7E4-48C7-8985-ECEEB7BCF95D}" type="datetimeFigureOut">
              <a:rPr lang="en-US" smtClean="0"/>
              <a:t>9/19/2016</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FE6E052-CF8C-4A8F-A7CF-8B497216157C}" type="slidenum">
              <a:rPr lang="en-US" smtClean="0"/>
              <a:t>‹#›</a:t>
            </a:fld>
            <a:endParaRPr lang="en-US"/>
          </a:p>
        </p:txBody>
      </p:sp>
    </p:spTree>
    <p:extLst>
      <p:ext uri="{BB962C8B-B14F-4D97-AF65-F5344CB8AC3E}">
        <p14:creationId xmlns:p14="http://schemas.microsoft.com/office/powerpoint/2010/main" val="1212954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9C1B293-F7E4-48C7-8985-ECEEB7BCF95D}" type="datetimeFigureOut">
              <a:rPr lang="en-US" smtClean="0"/>
              <a:t>9/19/2016</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3FE6E052-CF8C-4A8F-A7CF-8B497216157C}"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276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su.edu/~potters6/te801/Biology/biounits/cellstructure&amp;function.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 Wall Project</a:t>
            </a:r>
            <a:br>
              <a:rPr lang="en-US" dirty="0" smtClean="0"/>
            </a:br>
            <a:endParaRPr lang="en-US" dirty="0"/>
          </a:p>
        </p:txBody>
      </p:sp>
      <p:sp>
        <p:nvSpPr>
          <p:cNvPr id="3" name="Subtitle 2"/>
          <p:cNvSpPr>
            <a:spLocks noGrp="1"/>
          </p:cNvSpPr>
          <p:nvPr>
            <p:ph type="subTitle" idx="1"/>
          </p:nvPr>
        </p:nvSpPr>
        <p:spPr/>
        <p:txBody>
          <a:bodyPr/>
          <a:lstStyle/>
          <a:p>
            <a:r>
              <a:rPr lang="en-US" dirty="0" smtClean="0"/>
              <a:t>Brandon Vilorio</a:t>
            </a:r>
            <a:endParaRPr lang="en-US" dirty="0"/>
          </a:p>
        </p:txBody>
      </p:sp>
    </p:spTree>
    <p:extLst>
      <p:ext uri="{BB962C8B-B14F-4D97-AF65-F5344CB8AC3E}">
        <p14:creationId xmlns:p14="http://schemas.microsoft.com/office/powerpoint/2010/main" val="406989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04" y="523740"/>
            <a:ext cx="8770571" cy="1560716"/>
          </a:xfrm>
        </p:spPr>
        <p:txBody>
          <a:bodyPr/>
          <a:lstStyle/>
          <a:p>
            <a:r>
              <a:rPr lang="en-US" dirty="0" smtClean="0"/>
              <a:t>Major Processes</a:t>
            </a:r>
            <a:endParaRPr lang="en-US" dirty="0"/>
          </a:p>
        </p:txBody>
      </p:sp>
      <p:sp>
        <p:nvSpPr>
          <p:cNvPr id="3" name="Content Placeholder 2"/>
          <p:cNvSpPr>
            <a:spLocks noGrp="1"/>
          </p:cNvSpPr>
          <p:nvPr>
            <p:ph idx="1"/>
          </p:nvPr>
        </p:nvSpPr>
        <p:spPr>
          <a:xfrm>
            <a:off x="0" y="2084456"/>
            <a:ext cx="8770571" cy="3651504"/>
          </a:xfrm>
        </p:spPr>
        <p:txBody>
          <a:bodyPr/>
          <a:lstStyle/>
          <a:p>
            <a:r>
              <a:rPr lang="en-US" dirty="0"/>
              <a:t>Along with protecting </a:t>
            </a:r>
            <a:r>
              <a:rPr lang="en-US" dirty="0" smtClean="0"/>
              <a:t>the contents of the cell, </a:t>
            </a:r>
            <a:r>
              <a:rPr lang="en-US" dirty="0"/>
              <a:t>the </a:t>
            </a:r>
            <a:r>
              <a:rPr lang="en-US" dirty="0" smtClean="0"/>
              <a:t>cell wall gives structure to </a:t>
            </a:r>
            <a:r>
              <a:rPr lang="en-US" dirty="0"/>
              <a:t>the plant, provides a porous medium for the circulation and distribution of water, minerals, and other nutrients, and houses specialized molecules that regulate growth and protect the plant from disease</a:t>
            </a:r>
            <a:r>
              <a:rPr lang="en-US" dirty="0" smtClean="0"/>
              <a:t>. As well as resist the turgor pressure that plant cells exert.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0186" y="3543035"/>
            <a:ext cx="4309482" cy="2858623"/>
          </a:xfrm>
          <a:prstGeom prst="rect">
            <a:avLst/>
          </a:prstGeom>
        </p:spPr>
      </p:pic>
    </p:spTree>
    <p:extLst>
      <p:ext uri="{BB962C8B-B14F-4D97-AF65-F5344CB8AC3E}">
        <p14:creationId xmlns:p14="http://schemas.microsoft.com/office/powerpoint/2010/main" val="109323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87" y="490286"/>
            <a:ext cx="8770571" cy="1560716"/>
          </a:xfrm>
        </p:spPr>
        <p:txBody>
          <a:bodyPr/>
          <a:lstStyle/>
          <a:p>
            <a:r>
              <a:rPr lang="en-US" dirty="0" smtClean="0"/>
              <a:t>Interactions with other organelles</a:t>
            </a:r>
            <a:endParaRPr lang="en-US" dirty="0"/>
          </a:p>
        </p:txBody>
      </p:sp>
      <p:sp>
        <p:nvSpPr>
          <p:cNvPr id="3" name="Content Placeholder 2"/>
          <p:cNvSpPr>
            <a:spLocks noGrp="1"/>
          </p:cNvSpPr>
          <p:nvPr>
            <p:ph idx="1"/>
          </p:nvPr>
        </p:nvSpPr>
        <p:spPr>
          <a:xfrm>
            <a:off x="78987" y="2237678"/>
            <a:ext cx="8770571" cy="3651504"/>
          </a:xfrm>
        </p:spPr>
        <p:txBody>
          <a:bodyPr/>
          <a:lstStyle/>
          <a:p>
            <a:r>
              <a:rPr lang="en-US" dirty="0" smtClean="0"/>
              <a:t>The Cell wall helps the cell not burst when the central vacuole fills up completely with water.</a:t>
            </a:r>
          </a:p>
          <a:p>
            <a:r>
              <a:rPr lang="en-US" dirty="0" smtClean="0"/>
              <a:t>The Cell wall helps to keep molecules out of the cell membrane.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9852" y="3473000"/>
            <a:ext cx="4928839" cy="2957303"/>
          </a:xfrm>
          <a:prstGeom prst="rect">
            <a:avLst/>
          </a:prstGeom>
        </p:spPr>
      </p:pic>
    </p:spTree>
    <p:extLst>
      <p:ext uri="{BB962C8B-B14F-4D97-AF65-F5344CB8AC3E}">
        <p14:creationId xmlns:p14="http://schemas.microsoft.com/office/powerpoint/2010/main" val="946173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6043"/>
            <a:ext cx="8770571" cy="1560716"/>
          </a:xfrm>
        </p:spPr>
        <p:txBody>
          <a:bodyPr/>
          <a:lstStyle/>
          <a:p>
            <a:r>
              <a:rPr lang="en-US" dirty="0" smtClean="0"/>
              <a:t>Relation of Structure to its Functions</a:t>
            </a:r>
            <a:endParaRPr lang="en-US" dirty="0"/>
          </a:p>
        </p:txBody>
      </p:sp>
      <p:sp>
        <p:nvSpPr>
          <p:cNvPr id="3" name="Content Placeholder 2"/>
          <p:cNvSpPr>
            <a:spLocks noGrp="1"/>
          </p:cNvSpPr>
          <p:nvPr>
            <p:ph idx="1"/>
          </p:nvPr>
        </p:nvSpPr>
        <p:spPr>
          <a:xfrm>
            <a:off x="-1" y="2106759"/>
            <a:ext cx="8770571" cy="3651504"/>
          </a:xfrm>
        </p:spPr>
        <p:txBody>
          <a:bodyPr/>
          <a:lstStyle/>
          <a:p>
            <a:r>
              <a:rPr lang="en-US" dirty="0" smtClean="0"/>
              <a:t>The cell wall’s multilayered structure helps maintain the stability that the organelle gives it’s cell, it allows itself to glue to other cell walls to build upon each other, and form the rigid structure of the plant stem.</a:t>
            </a:r>
          </a:p>
          <a:p>
            <a:r>
              <a:rPr lang="en-US" dirty="0" smtClean="0"/>
              <a:t>The porous interior of the cell wall allows it to transport water between all the cells within a plant.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9971" y="3854196"/>
            <a:ext cx="4114800" cy="3003804"/>
          </a:xfrm>
          <a:prstGeom prst="rect">
            <a:avLst/>
          </a:prstGeom>
        </p:spPr>
      </p:pic>
    </p:spTree>
    <p:extLst>
      <p:ext uri="{BB962C8B-B14F-4D97-AF65-F5344CB8AC3E}">
        <p14:creationId xmlns:p14="http://schemas.microsoft.com/office/powerpoint/2010/main" val="730973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3740"/>
            <a:ext cx="8770571" cy="1560716"/>
          </a:xfrm>
        </p:spPr>
        <p:txBody>
          <a:bodyPr/>
          <a:lstStyle/>
          <a:p>
            <a:r>
              <a:rPr lang="en-US" dirty="0" smtClean="0"/>
              <a:t>Molecules used and Products produced</a:t>
            </a:r>
            <a:endParaRPr lang="en-US" dirty="0"/>
          </a:p>
        </p:txBody>
      </p:sp>
      <p:sp>
        <p:nvSpPr>
          <p:cNvPr id="3" name="Content Placeholder 2"/>
          <p:cNvSpPr>
            <a:spLocks noGrp="1"/>
          </p:cNvSpPr>
          <p:nvPr>
            <p:ph idx="1"/>
          </p:nvPr>
        </p:nvSpPr>
        <p:spPr>
          <a:xfrm>
            <a:off x="-21373" y="2304585"/>
            <a:ext cx="8770571" cy="3651504"/>
          </a:xfrm>
        </p:spPr>
        <p:txBody>
          <a:bodyPr/>
          <a:lstStyle/>
          <a:p>
            <a:r>
              <a:rPr lang="en-US" dirty="0" smtClean="0"/>
              <a:t>The main molecules used in the cell wall are cellulose, a polysaccharide sugar, hemicellulose </a:t>
            </a:r>
            <a:r>
              <a:rPr lang="en-US" dirty="0"/>
              <a:t>branched polysaccharides that are structurally </a:t>
            </a:r>
            <a:r>
              <a:rPr lang="en-US" dirty="0" err="1"/>
              <a:t>homolgous</a:t>
            </a:r>
            <a:r>
              <a:rPr lang="en-US" dirty="0"/>
              <a:t> to cellulose because they have a backbone composed of 1,4-linked β-D-</a:t>
            </a:r>
            <a:r>
              <a:rPr lang="en-US" dirty="0" err="1"/>
              <a:t>hexosyl</a:t>
            </a:r>
            <a:r>
              <a:rPr lang="en-US" dirty="0"/>
              <a:t> </a:t>
            </a:r>
            <a:r>
              <a:rPr lang="en-US" dirty="0" smtClean="0"/>
              <a:t>residues, and pectin </a:t>
            </a:r>
            <a:r>
              <a:rPr lang="en-US" dirty="0"/>
              <a:t>a family of complex polysaccharides that all contain 1,4-linked α-D-</a:t>
            </a:r>
            <a:r>
              <a:rPr lang="en-US" dirty="0" err="1"/>
              <a:t>galacturonic</a:t>
            </a:r>
            <a:r>
              <a:rPr lang="en-US" dirty="0"/>
              <a:t> acid</a:t>
            </a:r>
            <a:endParaRPr lang="en-US" dirty="0" smtClean="0"/>
          </a:p>
          <a:p>
            <a:r>
              <a:rPr lang="en-US" dirty="0" smtClean="0"/>
              <a:t>The Cell wall does not produce any products in the cell</a:t>
            </a:r>
          </a:p>
          <a:p>
            <a:endParaRPr lang="en-US" dirty="0"/>
          </a:p>
        </p:txBody>
      </p:sp>
      <p:pic>
        <p:nvPicPr>
          <p:cNvPr id="4" name="Picture 3"/>
          <p:cNvPicPr>
            <a:picLocks noChangeAspect="1"/>
          </p:cNvPicPr>
          <p:nvPr/>
        </p:nvPicPr>
        <p:blipFill>
          <a:blip r:embed="rId2"/>
          <a:stretch>
            <a:fillRect/>
          </a:stretch>
        </p:blipFill>
        <p:spPr>
          <a:xfrm>
            <a:off x="1639229" y="4571637"/>
            <a:ext cx="2642839" cy="2286363"/>
          </a:xfrm>
          <a:prstGeom prst="rect">
            <a:avLst/>
          </a:prstGeom>
        </p:spPr>
      </p:pic>
    </p:spTree>
    <p:extLst>
      <p:ext uri="{BB962C8B-B14F-4D97-AF65-F5344CB8AC3E}">
        <p14:creationId xmlns:p14="http://schemas.microsoft.com/office/powerpoint/2010/main" val="1322075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5320"/>
            <a:ext cx="8770571" cy="1560716"/>
          </a:xfrm>
        </p:spPr>
        <p:txBody>
          <a:bodyPr/>
          <a:lstStyle/>
          <a:p>
            <a:r>
              <a:rPr lang="en-US" dirty="0" smtClean="0"/>
              <a:t>Sources Used</a:t>
            </a:r>
            <a:endParaRPr lang="en-US" dirty="0"/>
          </a:p>
        </p:txBody>
      </p:sp>
      <p:sp>
        <p:nvSpPr>
          <p:cNvPr id="3" name="Content Placeholder 2"/>
          <p:cNvSpPr>
            <a:spLocks noGrp="1"/>
          </p:cNvSpPr>
          <p:nvPr>
            <p:ph idx="1"/>
          </p:nvPr>
        </p:nvSpPr>
        <p:spPr>
          <a:xfrm>
            <a:off x="0" y="2081561"/>
            <a:ext cx="8770571" cy="3651504"/>
          </a:xfrm>
        </p:spPr>
        <p:txBody>
          <a:bodyPr/>
          <a:lstStyle/>
          <a:p>
            <a:r>
              <a:rPr lang="en-US" dirty="0"/>
              <a:t>Retrieved September 18, 2016, from http://micro.magnet.fsu.edu/cells/plants/cellwall.html </a:t>
            </a:r>
          </a:p>
          <a:p>
            <a:r>
              <a:rPr lang="en-US" dirty="0"/>
              <a:t>(</a:t>
            </a:r>
            <a:r>
              <a:rPr lang="en-US" dirty="0" err="1"/>
              <a:t>n.d.</a:t>
            </a:r>
            <a:r>
              <a:rPr lang="en-US" dirty="0"/>
              <a:t>). Retrieved September 18, 2016, from </a:t>
            </a:r>
            <a:r>
              <a:rPr lang="en-US" dirty="0">
                <a:hlinkClick r:id="rId2"/>
              </a:rPr>
              <a:t>https://msu.edu/~</a:t>
            </a:r>
            <a:r>
              <a:rPr lang="en-US" dirty="0" smtClean="0">
                <a:hlinkClick r:id="rId2"/>
              </a:rPr>
              <a:t>potters6/te801/Biology/biounits/cellstructure&amp;function.htm</a:t>
            </a:r>
            <a:endParaRPr lang="en-US" dirty="0" smtClean="0"/>
          </a:p>
          <a:p>
            <a:r>
              <a:rPr lang="en-US" dirty="0"/>
              <a:t>(</a:t>
            </a:r>
            <a:r>
              <a:rPr lang="en-US" dirty="0" err="1"/>
              <a:t>n.d.</a:t>
            </a:r>
            <a:r>
              <a:rPr lang="en-US" dirty="0"/>
              <a:t>). Retrieved September 18, 2016, from http://www.psu.edu/dept/cellwall/cellwall.pdf </a:t>
            </a:r>
            <a:endParaRPr lang="en-US" dirty="0" smtClean="0"/>
          </a:p>
          <a:p>
            <a:r>
              <a:rPr lang="en-US" dirty="0"/>
              <a:t>Plant Cell Wall Basics. (</a:t>
            </a:r>
            <a:r>
              <a:rPr lang="en-US" dirty="0" err="1"/>
              <a:t>n.d.</a:t>
            </a:r>
            <a:r>
              <a:rPr lang="en-US" dirty="0"/>
              <a:t>). Retrieved September 18, 2016, from https://www.ccrc.uga.edu/~mao/intro/ouline.htm </a:t>
            </a:r>
          </a:p>
          <a:p>
            <a:endParaRPr lang="en-US" dirty="0"/>
          </a:p>
        </p:txBody>
      </p:sp>
    </p:spTree>
    <p:extLst>
      <p:ext uri="{BB962C8B-B14F-4D97-AF65-F5344CB8AC3E}">
        <p14:creationId xmlns:p14="http://schemas.microsoft.com/office/powerpoint/2010/main" val="3761816129"/>
      </p:ext>
    </p:extLst>
  </p:cSld>
  <p:clrMapOvr>
    <a:masterClrMapping/>
  </p:clrMapOvr>
</p:sld>
</file>

<file path=ppt/theme/theme1.xml><?xml version="1.0" encoding="utf-8"?>
<a:theme xmlns:a="http://schemas.openxmlformats.org/drawingml/2006/main" name="Feathered">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69</TotalTime>
  <Words>295</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Schoolbook</vt:lpstr>
      <vt:lpstr>Corbel</vt:lpstr>
      <vt:lpstr>Feathered</vt:lpstr>
      <vt:lpstr>Cell Wall Project </vt:lpstr>
      <vt:lpstr>Major Processes</vt:lpstr>
      <vt:lpstr>Interactions with other organelles</vt:lpstr>
      <vt:lpstr>Relation of Structure to its Functions</vt:lpstr>
      <vt:lpstr>Molecules used and Products produced</vt:lpstr>
      <vt:lpstr>Sources 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Wall Project</dc:title>
  <dc:creator>Anthony Vilorio</dc:creator>
  <cp:lastModifiedBy>Barksdale, Rachael</cp:lastModifiedBy>
  <cp:revision>6</cp:revision>
  <dcterms:created xsi:type="dcterms:W3CDTF">2016-09-18T22:56:20Z</dcterms:created>
  <dcterms:modified xsi:type="dcterms:W3CDTF">2016-09-19T13:38:41Z</dcterms:modified>
</cp:coreProperties>
</file>