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74E1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ncbi.nlm.nih.gov/books/n/cooper/A2886/def-item/A3167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ncbi.nlm.nih.gov/books/n/cooper/A2886/def-item/A3167/" TargetMode="External"/><Relationship Id="rId4" Type="http://schemas.openxmlformats.org/officeDocument/2006/relationships/image" Target="../media/image0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ncbi.nlm.nih.gov/books/n/cooper/A2886/def-item/A3385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ncbi.nlm.nih.gov/books/n/cooper/A2886/def-item/A3385/" TargetMode="External"/><Relationship Id="rId4" Type="http://schemas.openxmlformats.org/officeDocument/2006/relationships/image" Target="../media/image07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gif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gif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gif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hloroplasts" id="54" name="Shape 5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Chloroplast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By Jared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Bowen-Kauth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00150" y="2479175"/>
            <a:ext cx="6825300" cy="16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Mobile and can change shape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 envelope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Inner and outer membrane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Thylakoid membrane arranged into grana, or stacks of disc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loroplasts" id="119" name="Shape 11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445025"/>
            <a:ext cx="3990949" cy="28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366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Three membranes divide cell into three compartments: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Intermembrane space</a:t>
            </a:r>
          </a:p>
          <a:p>
            <a:pPr indent="-3429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Stroma</a:t>
            </a:r>
          </a:p>
          <a:p>
            <a:pPr indent="-342900" lvl="1" marL="9144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Thylakoid lumen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gure 10.13. Structure of a chloroplast.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700" y="632725"/>
            <a:ext cx="4548599" cy="39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238625" y="1152475"/>
            <a:ext cx="459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</a:t>
            </a:r>
            <a:r>
              <a:rPr lang="en">
                <a:solidFill>
                  <a:srgbClr val="FFFFFF"/>
                </a:solidFill>
              </a:rPr>
              <a:t>stacks of thylakoid sacs are connected by stroma lamellae</a:t>
            </a:r>
          </a:p>
          <a:p>
            <a:pPr indent="-342900" lvl="1" marL="9144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Skeleton for the chloroplast</a:t>
            </a:r>
          </a:p>
          <a:p>
            <a:pPr indent="-3429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Keeps </a:t>
            </a:r>
            <a:r>
              <a:rPr lang="en" sz="1800">
                <a:solidFill>
                  <a:srgbClr val="FFFFFF"/>
                </a:solidFill>
              </a:rPr>
              <a:t>t</a:t>
            </a:r>
            <a:r>
              <a:rPr lang="en" sz="1800">
                <a:solidFill>
                  <a:srgbClr val="FFFFFF"/>
                </a:solidFill>
              </a:rPr>
              <a:t>he sacs a safe distance from each other</a:t>
            </a:r>
          </a:p>
          <a:p>
            <a:pPr indent="-3429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Maximizes the efficiency of the organelle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472275"/>
            <a:ext cx="38100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Not part of the endomembrane system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Membrane proteins made by free ribosomes in the cytosol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Contain a small amount of DNA that programs protein synthesis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dna in chloroplasts" id="140" name="Shape 14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149" y="2386775"/>
            <a:ext cx="2929624" cy="2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Not part of the endomembrane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Membrane proteins made by free ribosomes in the cytosol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Contain a small amount of DNA that programs protein synthesis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dna in chloroplasts" id="147" name="Shape 14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149" y="2386775"/>
            <a:ext cx="2929624" cy="2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Not part of the endomembrane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Membrane proteins made by free ribosomes in the cytosol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Contain a small amount of DNA that programs protein synthesis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dna in chloroplasts" id="154" name="Shape 15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149" y="2386775"/>
            <a:ext cx="2929624" cy="2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Not part of the endomembrane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Membrane proteins made by free ribosomes in the cytosol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Contain a small amount of DNA that programs protein synthesis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dna in chloroplasts" id="161" name="Shape 161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149" y="2386775"/>
            <a:ext cx="2929624" cy="24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453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Semiautonomous organelles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Outer membrane contains porins that allow small molecules to pass through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However, in chloroplasts, the inner membrane does not allow ions and metabolites to pass through</a:t>
            </a:r>
          </a:p>
        </p:txBody>
      </p:sp>
      <p:pic>
        <p:nvPicPr>
          <p:cNvPr descr="Image result for chloroplasts membrane" id="168" name="Shape 16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900" y="1017724"/>
            <a:ext cx="3054224" cy="3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453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Semiautonomous organelles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Outer membrane contains porins that allow small molecules to pass through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However, in chloroplasts, the inner membrane does not allow ions and metabolites to pass through</a:t>
            </a:r>
          </a:p>
        </p:txBody>
      </p:sp>
      <p:pic>
        <p:nvPicPr>
          <p:cNvPr descr="Image result for chloroplasts membrane" id="175" name="Shape 175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900" y="1017724"/>
            <a:ext cx="3054224" cy="3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453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Semiautonomous organelles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Outer membrane contains porins that allow small molecules to pass through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However, in chloroplasts, the inner membrane does not allow ions and metabolites to pass through</a:t>
            </a:r>
          </a:p>
        </p:txBody>
      </p:sp>
      <p:pic>
        <p:nvPicPr>
          <p:cNvPr descr="Image result for chloroplasts membrane" id="182" name="Shape 18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900" y="1017724"/>
            <a:ext cx="3054224" cy="3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</a:t>
            </a:r>
            <a:r>
              <a:rPr lang="en">
                <a:solidFill>
                  <a:srgbClr val="FFFFFF"/>
                </a:solidFill>
              </a:rPr>
              <a:t>at is a Chloroplast?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Family of plastids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Found only in plants and photosynthetic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Absorbs sunlight and uses it to drive the synthesis of organic compounds from carbon dioxide and water</a:t>
            </a:r>
          </a:p>
        </p:txBody>
      </p:sp>
      <p:pic>
        <p:nvPicPr>
          <p:cNvPr descr="Image result for chloroplasts" id="63" name="Shape 63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475" y="2475325"/>
            <a:ext cx="2494200" cy="24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Functions in Comparison to Mitochondria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453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Semiautonomous organelles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Outer membrane contains porins that allow small molecules to pass through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However, in chloroplasts, the inner membrane does not allow ions and metabolites to pass through</a:t>
            </a:r>
          </a:p>
        </p:txBody>
      </p:sp>
      <p:pic>
        <p:nvPicPr>
          <p:cNvPr descr="Image result for chloroplasts membrane" id="189" name="Shape 18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900" y="1017724"/>
            <a:ext cx="3054224" cy="37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Functions in Comparison to Mitochondria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 the mitochondria…</a:t>
            </a:r>
          </a:p>
          <a:p>
            <a:pPr indent="-342900" lvl="1" marL="9144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800">
                <a:solidFill>
                  <a:srgbClr val="274E13"/>
                </a:solidFill>
              </a:rPr>
              <a:t>The proton gradient is generated across the inner membrane</a:t>
            </a:r>
          </a:p>
          <a:p>
            <a:pPr indent="-342900" lvl="1" marL="9144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800">
                <a:solidFill>
                  <a:srgbClr val="274E13"/>
                </a:solidFill>
              </a:rPr>
              <a:t>Used to drive ATP synthesis in the</a:t>
            </a:r>
            <a:r>
              <a:rPr lang="en" sz="1800">
                <a:solidFill>
                  <a:srgbClr val="274E13"/>
                </a:solidFill>
                <a:hlinkClick r:id="rId3"/>
              </a:rPr>
              <a:t> matrix</a:t>
            </a:r>
            <a:r>
              <a:rPr lang="en" sz="1800">
                <a:solidFill>
                  <a:srgbClr val="274E13"/>
                </a:solidFill>
              </a:rPr>
              <a:t>.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Functions in Comparison to Mitochondria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 the mitochondria…</a:t>
            </a:r>
          </a:p>
          <a:p>
            <a:pPr indent="-342900" lvl="1" marL="9144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The proton gradient is generated across the inner membrane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Used to drive ATP synthesis in the</a:t>
            </a:r>
            <a:r>
              <a:rPr lang="en" sz="1800">
                <a:solidFill>
                  <a:srgbClr val="FFFFFF"/>
                </a:solidFill>
                <a:hlinkClick r:id="rId3"/>
              </a:rPr>
              <a:t> matrix</a:t>
            </a:r>
            <a:r>
              <a:rPr lang="en" sz="1800">
                <a:solidFill>
                  <a:srgbClr val="FFFFFF"/>
                </a:solidFill>
              </a:rPr>
              <a:t>. 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descr="Image result for mitochondria" id="202" name="Shape 202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150" y="2170349"/>
            <a:ext cx="2936000" cy="27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Functions in Comparison to Mitochondria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 chloroplasts…</a:t>
            </a:r>
          </a:p>
          <a:p>
            <a:pPr indent="-228600" lvl="1" marL="914400" rtl="0">
              <a:spcBef>
                <a:spcPts val="0"/>
              </a:spcBef>
              <a:buClr>
                <a:srgbClr val="274E13"/>
              </a:buClr>
            </a:pPr>
            <a:r>
              <a:rPr lang="en" sz="1800">
                <a:solidFill>
                  <a:srgbClr val="274E13"/>
                </a:solidFill>
              </a:rPr>
              <a:t>Th</a:t>
            </a:r>
            <a:r>
              <a:rPr lang="en">
                <a:solidFill>
                  <a:srgbClr val="274E13"/>
                </a:solidFill>
              </a:rPr>
              <a:t>e </a:t>
            </a:r>
            <a:r>
              <a:rPr lang="en" sz="1800">
                <a:solidFill>
                  <a:srgbClr val="274E13"/>
                </a:solidFill>
              </a:rPr>
              <a:t>proton gradient is generated across the</a:t>
            </a:r>
            <a:r>
              <a:rPr lang="en" sz="1800">
                <a:solidFill>
                  <a:srgbClr val="274E13"/>
                </a:solidFill>
                <a:hlinkClick r:id="rId3"/>
              </a:rPr>
              <a:t> thylakoid membrane</a:t>
            </a:r>
          </a:p>
          <a:p>
            <a:pPr indent="-342900" lvl="1" marL="914400" rtl="0">
              <a:spcBef>
                <a:spcPts val="0"/>
              </a:spcBef>
              <a:buClr>
                <a:srgbClr val="274E13"/>
              </a:buClr>
              <a:buSzPct val="100000"/>
            </a:pPr>
            <a:r>
              <a:rPr lang="en" sz="1800">
                <a:solidFill>
                  <a:srgbClr val="274E13"/>
                </a:solidFill>
              </a:rPr>
              <a:t>Used to drive ATP synthesis in the stroma.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Functions in Comparison to Mitochondria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 chloroplasts…</a:t>
            </a:r>
          </a:p>
          <a:p>
            <a:pPr indent="-228600" lvl="1" marL="914400">
              <a:spcBef>
                <a:spcPts val="0"/>
              </a:spcBef>
              <a:buClr>
                <a:srgbClr val="FFFFFF"/>
              </a:buClr>
            </a:pPr>
            <a:r>
              <a:rPr lang="en" sz="1800">
                <a:solidFill>
                  <a:srgbClr val="FFFFFF"/>
                </a:solidFill>
              </a:rPr>
              <a:t>Th</a:t>
            </a:r>
            <a:r>
              <a:rPr lang="en">
                <a:solidFill>
                  <a:srgbClr val="FFFFFF"/>
                </a:solidFill>
              </a:rPr>
              <a:t>e </a:t>
            </a:r>
            <a:r>
              <a:rPr lang="en" sz="1800">
                <a:solidFill>
                  <a:srgbClr val="FFFFFF"/>
                </a:solidFill>
              </a:rPr>
              <a:t>proton gradient is generated across the</a:t>
            </a:r>
            <a:r>
              <a:rPr lang="en" sz="1800">
                <a:solidFill>
                  <a:srgbClr val="FFFFFF"/>
                </a:solidFill>
                <a:hlinkClick r:id="rId3"/>
              </a:rPr>
              <a:t> thylakoid membrane</a:t>
            </a:r>
          </a:p>
          <a:p>
            <a:pPr indent="-342900" lvl="1" marL="9144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>
                <a:solidFill>
                  <a:srgbClr val="FFFFFF"/>
                </a:solidFill>
              </a:rPr>
              <a:t>Used to drive ATP synthesis in the stroma.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" id="215" name="Shape 215" title="View source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0124" y="2320000"/>
            <a:ext cx="3285775" cy="26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Chloroplast Genome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392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Genome-the genetic material of an organism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Chloroplasts contain their own genetic system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Genes consists of circular DNA molecules in multiple copies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Ranging from 120 to 106 kb, and containing about 120 genes.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genome" id="222" name="Shape 22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550" y="969525"/>
            <a:ext cx="3228975" cy="3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Chloroplast Genome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392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Genome-the genetic material of an organism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Chloroplasts contain their own genetic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Genes consists of circular DNA molecules in multiple copies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Ranging from 120 to 106 kb, and containing about 120 genes.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genome" id="229" name="Shape 22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550" y="969525"/>
            <a:ext cx="3228975" cy="3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Chloroplast Genome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392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Genome-the genetic material of an organism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Chloroplasts contain their own genetic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Genes consists of circular DNA molecules in multiple copies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Ranging from 120 to 106 kb, and containing about 120 genes.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genome" id="236" name="Shape 236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550" y="969525"/>
            <a:ext cx="3228975" cy="3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Chloroplast Genome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392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Genome-the genetic material of an organism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Chloroplasts contain their own genetic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Genes consists of circular DNA molecules in multiple copies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Ranging from 120 to 106 kb, and containing about 120 genes.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genome" id="243" name="Shape 243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550" y="969525"/>
            <a:ext cx="3228975" cy="3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Chloroplast Genome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152475"/>
            <a:ext cx="392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Genome-the genetic material of an organism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Chloroplasts contain their own genetic system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Genes consists of circular DNA molecules in multiple copies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Ranging from 120 to 106 kb, and containing about 120 genes.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genome" id="250" name="Shape 25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550" y="969525"/>
            <a:ext cx="3228975" cy="37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Chloroplast?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Family of plastids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Found only in plants and photosynthetic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Absorbs sunlight and uses it to drive the synthesis of organic compounds from carbon dioxide and water</a:t>
            </a:r>
          </a:p>
        </p:txBody>
      </p:sp>
      <p:pic>
        <p:nvPicPr>
          <p:cNvPr descr="Image result for chloroplasts" id="70" name="Shape 7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475" y="2475325"/>
            <a:ext cx="2494200" cy="24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Importing and Sorting Chloroplast Proteins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191025" y="1483175"/>
            <a:ext cx="4850700" cy="29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Most chloroplast proteins are encoded by nuclear genes.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Proteins synthesized on ribosomes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Transported into chloroplasts as polypeptide chains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Must be sorted to their appropriate location within chloroplasts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s" id="257" name="Shape 25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153800"/>
            <a:ext cx="3664375" cy="33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Importing and Sorting Chloroplast Proteins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191025" y="1483175"/>
            <a:ext cx="4850700" cy="29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Most chloroplast proteins are encoded by nuclear genes.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Proteins synthesized on ribosomes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Transported into chloroplasts as polypeptide chains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Must be sorted to their appropriate location within chloroplasts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s" id="264" name="Shape 26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153800"/>
            <a:ext cx="3664375" cy="33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Importing and Sorting Chloroplast Proteins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191025" y="1483175"/>
            <a:ext cx="4850700" cy="29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Most chloroplast proteins are encoded by nuclear genes.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Proteins synthesized on ribosomes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Transported into chloroplasts as polypeptide chains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Must be sorted to their appropriate location within chloroplasts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s" id="271" name="Shape 271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153800"/>
            <a:ext cx="3664375" cy="33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Importing and Sorting Chloroplast Proteins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191025" y="1483175"/>
            <a:ext cx="4850700" cy="29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Most chloroplast proteins are encoded by nuclear genes.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Proteins synthesized on ribosomes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Transported into chloroplasts as polypeptide chains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Must be sorted to their appropriate location within chloroplasts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s" id="278" name="Shape 27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153800"/>
            <a:ext cx="3664375" cy="33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Importing and Sorting Chloroplast Proteins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191025" y="1483175"/>
            <a:ext cx="4850700" cy="296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Most chloroplast proteins are encoded by nuclear genes.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Proteins synthesized on ribosomes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Transported into chloroplasts as polypeptide chains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Must be sorted to their appropriate location within chloroplasts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oplast proteins" id="285" name="Shape 285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50" y="1153800"/>
            <a:ext cx="3664375" cy="33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Cellular Respiration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The most prevalent and efficient catabolic pathway for the production of adenosine triphosphate (ATP), in which oxygen is consumed as a reactant along with the organic fuel.</a:t>
            </a:r>
          </a:p>
        </p:txBody>
      </p:sp>
      <p:pic>
        <p:nvPicPr>
          <p:cNvPr descr="Image result for cellular respiration formula" id="292" name="Shape 29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662" y="2283275"/>
            <a:ext cx="4174675" cy="2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Photosynthesis: basically the direct opposite...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conversion of light energy to chemical energy that is stored in glucose or other organic compounds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Occurs in plants, algae, and certain prokaryotes</a:t>
            </a:r>
          </a:p>
        </p:txBody>
      </p:sp>
      <p:pic>
        <p:nvPicPr>
          <p:cNvPr descr="Image result for photosynthesis equation" id="299" name="Shape 29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550" y="2199499"/>
            <a:ext cx="4284900" cy="27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700" y="1152475"/>
            <a:ext cx="3573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All photosynthetic organisms have chlorophyll a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Chlorophyll b, c, d, and e in algae and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Xanthophylls and carotenoids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phyll" id="306" name="Shape 306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285750"/>
            <a:ext cx="48387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1152475"/>
            <a:ext cx="3573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All photosynthetic organisms have chlorophyll a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Chlorophyll b, c, d, and e in algae and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Xanthophylls and carotenoids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phyll" id="313" name="Shape 313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285750"/>
            <a:ext cx="48387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3573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All photosynthetic organisms have chlorophyll a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Chlorophyll b, c, d, and e in algae and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Xanthophylls and carotenoids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phyll" id="320" name="Shape 32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285750"/>
            <a:ext cx="48387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Chloroplast?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Family of plastids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Found only in plants and photosynthetic protists 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Absorbs sunlight and uses it to drive the synthesis of organic compounds from carbon dioxide and water</a:t>
            </a:r>
          </a:p>
        </p:txBody>
      </p:sp>
      <p:pic>
        <p:nvPicPr>
          <p:cNvPr descr="Image result for chloroplasts" id="77" name="Shape 7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475" y="2475325"/>
            <a:ext cx="2494200" cy="24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152475"/>
            <a:ext cx="3573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All photosynthetic organisms have chlorophyll a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Chlorophyll b, c, d, and e in algae and protists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Xanthophylls and carotenoids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phyll" id="327" name="Shape 32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650" y="285750"/>
            <a:ext cx="48387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Chlorophyll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Absorbs its energy from violet-blue and reddish orange wavelengths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Chlorophyll molecules lie on top of each thylakoid to capture the sun’s light rays.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Reactions create energy molecules that move to the stroma, where carbon can be fixed and sugars synthesized.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hlorphyll" id="334" name="Shape 33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75" y="2703750"/>
            <a:ext cx="28575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898575" y="1152475"/>
            <a:ext cx="393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Creates sugars that support the cell with energy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Photosynthesis involves the plant taking the sun’s energy and making these essential sugars.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Sun hits the chloroplast and the chlorophyll molecules</a:t>
            </a: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Times New Roman"/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Times New Roman"/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41" name="Shape 341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99" y="1316050"/>
            <a:ext cx="4450049" cy="28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4898575" y="1152475"/>
            <a:ext cx="393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Creates sugars that support the cell with energy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Photosynthesis involves the plant taking the sun’s energy and making these essential sugars.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Sun hits the chloroplast and the chlorophyll molecules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48" name="Shape 34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99" y="1316050"/>
            <a:ext cx="4450049" cy="28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4898575" y="1152475"/>
            <a:ext cx="393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Creates sugars that support the cell with energy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Photosynthesis involves the plant taking the sun’s energy and making these essential sugars.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Sun hits the chloroplast and the chlorophyll molecules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55" name="Shape 355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99" y="1316050"/>
            <a:ext cx="4450049" cy="28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898575" y="1152475"/>
            <a:ext cx="3933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Creates sugars that support the cell with energy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Photosynthesis involves the plant taking the sun’s energy and making these essential sugars.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Sun hits the chloroplast and the chlorophyll molecules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62" name="Shape 36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299" y="1316050"/>
            <a:ext cx="4450049" cy="280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11700" y="1152475"/>
            <a:ext cx="4927200" cy="39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Light energy is converted to chemical energy found in compounds such as adenosine triphosphate (ATP) and nicotinamide adenine dinucleotide phosphate (NADPH)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energy-rich compounds move into the stroma, where enzymes fix the carbon atoms from carbon dioxide. 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molecular reactions eventually create sugar and oxygen.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69" name="Shape 36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99" y="920625"/>
            <a:ext cx="3680875" cy="3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1152475"/>
            <a:ext cx="4927200" cy="39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energy is converted to chemical energy found in compounds such as adenosine triphosphate (ATP) and nicotinamide adenine dinucleotide phosphate (NADPH)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energy-rich compounds move into the stroma, where enzymes fix the carbon atoms from carbon dioxide. 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molecular reactions eventually create sugar and oxygen.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76" name="Shape 376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99" y="920625"/>
            <a:ext cx="3680875" cy="3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311700" y="1152475"/>
            <a:ext cx="4927200" cy="39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energy is converted to chemical energy found in compounds such as adenosine triphosphate (ATP) and nicotinamide adenine dinucleotide phosphate (NADPH)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energy-rich compounds move into the stroma, where enzymes fix the carbon atoms from carbon dioxide. 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molecular reactions eventually create sugar and oxygen.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83" name="Shape 383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99" y="920625"/>
            <a:ext cx="3680875" cy="3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Food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311700" y="1152475"/>
            <a:ext cx="4927200" cy="39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energy is converted to chemical energy found in compounds such as adenosine triphosphate (ATP) and nicotinamide adenine dinucleotide phosphate (NADPH)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energy-rich compounds move into the stroma, where enzymes fix the carbon atoms from carbon dioxide. 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molecular reactions eventually create sugar and oxygen.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hotosynthesis" id="390" name="Shape 39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899" y="920625"/>
            <a:ext cx="3680875" cy="3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a Chloroplast?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Family of plastids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Found only in plants and photosynthetic protists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Absorbs sunlight and uses it to drive the synthesis of organic compounds from carbon dioxide and water</a:t>
            </a:r>
          </a:p>
        </p:txBody>
      </p:sp>
      <p:pic>
        <p:nvPicPr>
          <p:cNvPr descr="Image result for chloroplasts" id="84" name="Shape 8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475" y="2475325"/>
            <a:ext cx="2494200" cy="246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Photosynthesis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236850" y="2336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Two stage process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Light Dependent Process (Light Reactions) requires light energy to make energy carrier molecules that are used in the second process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Light Independent Process (Dark Reaction) occurs when the products of the Light Reaction are used to form C-C covalent bonds of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397" name="Shape 39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900" y="389125"/>
            <a:ext cx="3861725" cy="22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Photosynthesis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236850" y="2336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Two stage process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Dependent Process (Light Reactions) requires light energy to make energy carrier molecules that are used in the second process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Light Independent Process (Dark Reaction) occurs when the products of the Light Reaction are used to form C-C covalent bonds of carbohydrates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04" name="Shape 40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900" y="389125"/>
            <a:ext cx="3861725" cy="22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Photosynthesis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The Dark Reactions can usually occur in the dark, if the energy carriers from the light process are present.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Font typeface="Times New Roman"/>
            </a:pPr>
            <a:r>
              <a:rPr lang="en">
                <a:solidFill>
                  <a:srgbClr val="274E13"/>
                </a:solidFill>
              </a:rPr>
              <a:t>Light Reactions-grana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Font typeface="Times New Roman"/>
            </a:pPr>
            <a:r>
              <a:rPr lang="en">
                <a:solidFill>
                  <a:srgbClr val="274E13"/>
                </a:solidFill>
              </a:rPr>
              <a:t>Dark Reactions-stroma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11" name="Shape 411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050" y="1697150"/>
            <a:ext cx="4399200" cy="32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Photosynthesis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Dark Reactions can usually occur in the dark, if the energy carriers from the light process are present.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</a:rPr>
              <a:t>Light Reactions-grana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</a:rPr>
              <a:t>Dark Reactions-stroma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18" name="Shape 41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050" y="1697150"/>
            <a:ext cx="4399200" cy="32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25" name="Shape 425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32" name="Shape 43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39" name="Shape 439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46" name="Shape 446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53" name="Shape 453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311700" y="1152475"/>
            <a:ext cx="4947600" cy="386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hits chlorophyll,  leading to an excitement of electrons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Series of reactions and ETP process converts energy into ATP and NADPH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Water is split, releasing oxygen as a by-product.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ATP and NADPH used to make C-C bonds in Dark Reactions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Carbon dioxide is captured and modified by hydrogen to create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60" name="Shape 460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50" y="1017725"/>
            <a:ext cx="3746350" cy="34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00150" y="2479175"/>
            <a:ext cx="6825300" cy="16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Mobile and can change shape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Chloroplast envelope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Inner and outer membrane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Thylakoid membrane arranged into grana, or stacks of disc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loroplasts" id="91" name="Shape 91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445025"/>
            <a:ext cx="3990949" cy="28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Photosynthesis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236850" y="23363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Two stage process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Dependent Process (Light Reactions) requires light energy to make energy carrier molecules that are used in the second process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Light Independent Process (Dark Reaction) occurs when the products of the Light Reaction are used to form C-C covalent bonds of carbohydrates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67" name="Shape 467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900" y="389125"/>
            <a:ext cx="3861725" cy="22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and Dark Reactions</a:t>
            </a:r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Carbon fixation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The dark reactions (Calvin Benison Cycle) make use of these organic energy molecules (ATP and NADPH).</a:t>
            </a:r>
          </a:p>
          <a:p>
            <a:pPr indent="-228600" lvl="0" marL="4572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ATP provides the energy, while NADPH provides the electrons required to fix the carbon dioxide into carbohydrates.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light reaction\" id="474" name="Shape 474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950" y="2706475"/>
            <a:ext cx="2800349" cy="23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Campbell, N. A., &amp; Reece, J. B. (2005). </a:t>
            </a:r>
            <a:r>
              <a:rPr i="1" lang="en" sz="1200">
                <a:solidFill>
                  <a:srgbClr val="FFFFFF"/>
                </a:solidFill>
              </a:rPr>
              <a:t>AP Biology: Seventh edition</a:t>
            </a:r>
            <a:r>
              <a:rPr lang="en" sz="1200">
                <a:solidFill>
                  <a:srgbClr val="FFFFFF"/>
                </a:solidFill>
              </a:rPr>
              <a:t>. San Francisco, Ca.: Pearson/Benjamin Cummings.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Cooper, G. M. (2000). The Cell: A Molecular Approach. Retrieved from http://www.ncbi.nlm.nih.gov/books/NBK9905/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Photosynthesis. (n.d.). Retrieved from http://www2.estrellamountain.edu/faculty/farabee/biobk/BioBookPS.html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Studios, A. R. (n.d.). Chloroplasts - Show Me the Green. Retrieved from http://www.biology4kids.com/files/cell_chloroplast.html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00150" y="2479175"/>
            <a:ext cx="6825300" cy="16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Mobile and can change shape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Chloroplast envelope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Inner and outer membrane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Thylakoid membrane arranged into grana, or stacks of disc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loroplasts" id="98" name="Shape 98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445025"/>
            <a:ext cx="3990949" cy="28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00150" y="2479175"/>
            <a:ext cx="6825300" cy="16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Mobile and can change shape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 envelope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Inner and outer membrane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Thylakoid membrane arranged into grana, or stacks of disc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loroplasts" id="105" name="Shape 105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445025"/>
            <a:ext cx="3990949" cy="28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Structure of Chloroplasts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00150" y="2479175"/>
            <a:ext cx="6825300" cy="165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Mobile and can change shape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Chloroplast envelope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Inner and outer membrane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</a:pPr>
            <a:r>
              <a:rPr lang="en">
                <a:solidFill>
                  <a:srgbClr val="274E13"/>
                </a:solidFill>
              </a:rPr>
              <a:t>Thylakoid membrane arranged into grana, or stacks of disc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hloroplasts" id="112" name="Shape 112" title="View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00" y="445025"/>
            <a:ext cx="3990949" cy="28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