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Proxima Nova"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3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When a muscle cell has a nerve impulse sent to it, calcium goes across cell membrane into the cytosol and trigger contraction of the muscle cell</a:t>
            </a:r>
          </a:p>
          <a:p>
            <a:pPr lvl="0" rtl="0">
              <a:spcBef>
                <a:spcPts val="0"/>
              </a:spcBef>
              <a:buNone/>
            </a:pPr>
            <a:r>
              <a:rPr lang="en"/>
              <a:t>Revealing the basics of calcium ion regulation mechanisms not only improves our understanding of cellular function but also the possibility for the clarification of disease mechanisms,” says Lecturer Okubo. He continues, “For example, it is suggested that the disruption of intracellular calcium homeostasis including in the ER is involved in neurodegenerative diseases.</a:t>
            </a:r>
          </a:p>
          <a:p>
            <a:pPr lvl="0">
              <a:spcBef>
                <a:spcPts val="0"/>
              </a:spcBef>
              <a:buNone/>
            </a:pPr>
            <a:r>
              <a:rPr lang="en"/>
              <a:t>For diagram: Ca2+ flux in response to two kinds of synaptic inputs</a:t>
            </a:r>
            <a:br>
              <a:rPr lang="en"/>
            </a:br>
            <a:r>
              <a:rPr lang="en"/>
              <a:t>(Left) A synaptic input induces the local depletion of Ca2+, which is followed by diffusion from the surrounding region. (Right) Another synaptic input induces the uptake of Ca2+ from the cytoplasm (Cyt) to ER via Ca2+ pump, followed by the accumulation and the maintenance of Ca2+ within 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membrane bound ribosomes and are firmly attached to the outer cytosolic side of the ER. </a:t>
            </a:r>
          </a:p>
          <a:p>
            <a:pPr lvl="0">
              <a:spcBef>
                <a:spcPts val="0"/>
              </a:spcBef>
              <a:buNone/>
            </a:pPr>
            <a:r>
              <a:rPr lang="en"/>
              <a:t>Bound ribosomes function as making proteins with the purpose of insertion into membranes, packaging within certain organelles such as lysosomes, or for export (secretion). </a:t>
            </a:r>
          </a:p>
          <a:p>
            <a:pPr lvl="0">
              <a:spcBef>
                <a:spcPts val="0"/>
              </a:spcBef>
              <a:buNone/>
            </a:pPr>
            <a:r>
              <a:rPr lang="en"/>
              <a:t>If the protein is to be used with the cell, the ribosome remains in the cytosol</a:t>
            </a:r>
            <a:br>
              <a:rPr lang="en"/>
            </a:br>
            <a:endParaRPr lang="e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when protein develops from a bound ribosome it is threaded into the ER lumen through a pore formed by a protein complex in membrane</a:t>
            </a:r>
            <a:br>
              <a:rPr lang="en"/>
            </a:br>
            <a:r>
              <a:rPr lang="en"/>
              <a:t>As it enters the protein complex, it folds into original confirmation that proteins are folded to produce the highly important biochemical architecture which will provide ‘lock and key’ and other recognition and linking sites- most of these proteins are glycoproteins ( have carbs covalently bonded to them, glycosylation occurs in the rough ER, most often it takes place in the Golgi apparatus.) - attach to the protein in the ER by molecules built into ER membrane</a:t>
            </a:r>
          </a:p>
          <a:p>
            <a:pPr lvl="0">
              <a:spcBef>
                <a:spcPts val="0"/>
              </a:spcBef>
              <a:buNone/>
            </a:pPr>
            <a:r>
              <a:rPr lang="en"/>
              <a:t>It is in the rough ER for example that four polypeptide chains are brought together to form hemoglobin</a:t>
            </a:r>
            <a:br>
              <a:rPr lang="en"/>
            </a:br>
            <a:endParaRPr lang="e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(rejected protein either stored in lumen or sent to be recycled into amino acids)</a:t>
            </a:r>
          </a:p>
          <a:p>
            <a:pPr lvl="0">
              <a:spcBef>
                <a:spcPts val="0"/>
              </a:spcBef>
              <a:buNone/>
            </a:pPr>
            <a:r>
              <a:rPr lang="en"/>
              <a:t>section continually rejecting an incorrectly folded protein. The protein is wrongly folded as a result of receiving an altered genetic message. The required protein is never exported from the lumen of rough ER.</a:t>
            </a:r>
            <a:br>
              <a:rPr lang="en"/>
            </a:br>
            <a:endParaRPr lang="e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Some of the proteins are delivered into the lumen or space inside the ER whilst others are processed within the ER membrane itself.</a:t>
            </a:r>
            <a:br>
              <a:rPr lang="en"/>
            </a:br>
            <a:endParaRPr lang="e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recent observations suggest that parts of the two organelles, i.e. the ER and the Golgi complex, are so close that some chemical products probably pass directly between them instead of being packaged into vesicles. </a:t>
            </a:r>
            <a:br>
              <a:rPr lang="en"/>
            </a:br>
            <a:r>
              <a:rPr lang="en"/>
              <a:t/>
            </a:r>
            <a:br>
              <a:rPr lang="en"/>
            </a:br>
            <a:r>
              <a:rPr lang="en"/>
              <a:t/>
            </a:r>
            <a:br>
              <a:rPr lang="en"/>
            </a:br>
            <a:endParaRPr lang="e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 have large surface area to carry out functions of storing enzymes, such extensive network of membranes. </a:t>
            </a:r>
          </a:p>
          <a:p>
            <a:pPr lvl="0">
              <a:spcBef>
                <a:spcPts val="0"/>
              </a:spcBef>
              <a:buNone/>
            </a:pPr>
            <a:endParaRPr/>
          </a:p>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Left and right above the kidneys-over production of hormones </a:t>
            </a:r>
          </a:p>
          <a:p>
            <a:pPr lvl="0" rtl="0">
              <a:spcBef>
                <a:spcPts val="0"/>
              </a:spcBef>
              <a:buNone/>
            </a:pPr>
            <a:endParaRPr/>
          </a:p>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Surrounds the nucleus- ribosomes with RNA TEMPLATES attach to rough ER, read the RNA CODE, packaged into vesicles and shipped to Golgi Apparatus</a:t>
            </a:r>
          </a:p>
          <a:p>
            <a:pPr lvl="0" rtl="0">
              <a:spcBef>
                <a:spcPts val="0"/>
              </a:spcBef>
              <a:buNone/>
            </a:pPr>
            <a:r>
              <a:rPr lang="en"/>
              <a:t>Cells specialising in the production of proteins will tend to have a larger amount of rough ER whilst cells producing lipids (fats) and steroid hormones will have a greater amount of smooth ER.</a:t>
            </a:r>
            <a:br>
              <a:rPr lang="en"/>
            </a:br>
            <a:r>
              <a:rPr lang="en"/>
              <a:t/>
            </a:r>
            <a:br>
              <a:rPr lang="en"/>
            </a:br>
            <a:endParaRPr lang="en"/>
          </a:p>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Grows by adding by adding membrane proteins and phospholipids to its own membrane- amino acid produced from rna code, fatty acids and glycerol on smooth ER for hormone production</a:t>
            </a:r>
            <a:br>
              <a:rPr lang="en"/>
            </a:br>
            <a:r>
              <a:rPr lang="en"/>
              <a:t>and anchored their hydrophobically</a:t>
            </a:r>
            <a:br>
              <a:rPr lang="en"/>
            </a:br>
            <a:endParaRPr lang="e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smooth ER enables glycogen that is stored as granules on the external surface of smooth ER to be broken down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0450" y="1257300"/>
            <a:ext cx="8123100" cy="1588500"/>
          </a:xfrm>
          <a:prstGeom prst="rect">
            <a:avLst/>
          </a:prstGeom>
        </p:spPr>
        <p:txBody>
          <a:bodyPr lIns="91425" tIns="91425" rIns="91425" bIns="91425" anchor="b" anchorCtr="0">
            <a:noAutofit/>
          </a:bodyPr>
          <a:lstStyle/>
          <a:p>
            <a:pPr lvl="0">
              <a:spcBef>
                <a:spcPts val="0"/>
              </a:spcBef>
              <a:buNone/>
            </a:pPr>
            <a:r>
              <a:rPr lang="en">
                <a:solidFill>
                  <a:schemeClr val="lt2"/>
                </a:solidFill>
              </a:rPr>
              <a:t>All Parts of The Endoplasmic Reticulum (ER)</a:t>
            </a:r>
          </a:p>
        </p:txBody>
      </p:sp>
      <p:sp>
        <p:nvSpPr>
          <p:cNvPr id="60" name="Shape 60"/>
          <p:cNvSpPr txBox="1">
            <a:spLocks noGrp="1"/>
          </p:cNvSpPr>
          <p:nvPr>
            <p:ph type="subTitle" idx="1"/>
          </p:nvPr>
        </p:nvSpPr>
        <p:spPr>
          <a:xfrm>
            <a:off x="510450" y="3182342"/>
            <a:ext cx="8123100" cy="1496400"/>
          </a:xfrm>
          <a:prstGeom prst="rect">
            <a:avLst/>
          </a:prstGeom>
        </p:spPr>
        <p:txBody>
          <a:bodyPr lIns="91425" tIns="91425" rIns="91425" bIns="91425" anchor="t" anchorCtr="0">
            <a:noAutofit/>
          </a:bodyPr>
          <a:lstStyle/>
          <a:p>
            <a:pPr lvl="0">
              <a:spcBef>
                <a:spcPts val="0"/>
              </a:spcBef>
              <a:buNone/>
            </a:pPr>
            <a:r>
              <a:rPr lang="en" sz="1800"/>
              <a:t>By: Sapphire Bowen-Kauth</a:t>
            </a:r>
          </a:p>
          <a:p>
            <a:pPr lvl="0">
              <a:spcBef>
                <a:spcPts val="0"/>
              </a:spcBef>
              <a:buNone/>
            </a:pPr>
            <a:r>
              <a:rPr lang="en" sz="1800"/>
              <a:t>Barksdale</a:t>
            </a:r>
          </a:p>
          <a:p>
            <a:pPr lvl="0">
              <a:spcBef>
                <a:spcPts val="0"/>
              </a:spcBef>
              <a:buNone/>
            </a:pPr>
            <a:r>
              <a:rPr lang="en" sz="1800"/>
              <a:t>19 September 2016</a:t>
            </a:r>
          </a:p>
          <a:p>
            <a:pPr lvl="0">
              <a:spcBef>
                <a:spcPts val="0"/>
              </a:spcBef>
              <a:buNone/>
            </a:pPr>
            <a:r>
              <a:rPr lang="en" sz="1800"/>
              <a:t>AP Biology ½ Period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Functions of Smooth ER: Calcium Ions </a:t>
            </a:r>
          </a:p>
        </p:txBody>
      </p:sp>
      <p:sp>
        <p:nvSpPr>
          <p:cNvPr id="115" name="Shape 115"/>
          <p:cNvSpPr txBox="1">
            <a:spLocks noGrp="1"/>
          </p:cNvSpPr>
          <p:nvPr>
            <p:ph type="body" idx="1"/>
          </p:nvPr>
        </p:nvSpPr>
        <p:spPr>
          <a:xfrm>
            <a:off x="311700" y="1152475"/>
            <a:ext cx="4821000" cy="3416400"/>
          </a:xfrm>
          <a:prstGeom prst="rect">
            <a:avLst/>
          </a:prstGeom>
        </p:spPr>
        <p:txBody>
          <a:bodyPr lIns="91425" tIns="91425" rIns="91425" bIns="91425" anchor="t" anchorCtr="0">
            <a:noAutofit/>
          </a:bodyPr>
          <a:lstStyle/>
          <a:p>
            <a:pPr marL="457200" lvl="0" indent="-228600" rtl="0">
              <a:spcBef>
                <a:spcPts val="0"/>
              </a:spcBef>
              <a:buClr>
                <a:schemeClr val="lt1"/>
              </a:buClr>
              <a:buChar char="➢"/>
            </a:pPr>
            <a:r>
              <a:rPr lang="en">
                <a:solidFill>
                  <a:schemeClr val="lt1"/>
                </a:solidFill>
              </a:rPr>
              <a:t>Stores calcium ions- in muscle cells, specialized smooth ER pumps calcium ions from </a:t>
            </a:r>
            <a:r>
              <a:rPr lang="en" b="1" u="sng">
                <a:solidFill>
                  <a:schemeClr val="lt1"/>
                </a:solidFill>
              </a:rPr>
              <a:t>cytosol</a:t>
            </a:r>
            <a:r>
              <a:rPr lang="en">
                <a:solidFill>
                  <a:schemeClr val="lt1"/>
                </a:solidFill>
              </a:rPr>
              <a:t> (where organelles and particles are suspended) into ER lumen </a:t>
            </a:r>
          </a:p>
          <a:p>
            <a:pPr marL="457200" lvl="0" indent="-228600" rtl="0">
              <a:spcBef>
                <a:spcPts val="0"/>
              </a:spcBef>
              <a:buClr>
                <a:schemeClr val="lt1"/>
              </a:buClr>
              <a:buChar char="➢"/>
            </a:pPr>
            <a:r>
              <a:rPr lang="en">
                <a:solidFill>
                  <a:schemeClr val="lt1"/>
                </a:solidFill>
              </a:rPr>
              <a:t>Calcium ions released by smooth ER can also trigger different responses</a:t>
            </a:r>
          </a:p>
          <a:p>
            <a:pPr marL="457200" lvl="0" indent="-228600">
              <a:spcBef>
                <a:spcPts val="0"/>
              </a:spcBef>
              <a:buClr>
                <a:schemeClr val="lt1"/>
              </a:buClr>
              <a:buChar char="➢"/>
            </a:pPr>
            <a:r>
              <a:rPr lang="en">
                <a:solidFill>
                  <a:schemeClr val="lt1"/>
                </a:solidFill>
              </a:rPr>
              <a:t>Imbalance of calcium ions </a:t>
            </a:r>
            <a:br>
              <a:rPr lang="en">
                <a:solidFill>
                  <a:schemeClr val="lt1"/>
                </a:solidFill>
              </a:rPr>
            </a:br>
            <a:endParaRPr lang="en">
              <a:solidFill>
                <a:schemeClr val="lt1"/>
              </a:solidFill>
            </a:endParaRPr>
          </a:p>
        </p:txBody>
      </p:sp>
      <p:pic>
        <p:nvPicPr>
          <p:cNvPr id="116" name="Shape 116"/>
          <p:cNvPicPr preferRelativeResize="0"/>
          <p:nvPr/>
        </p:nvPicPr>
        <p:blipFill>
          <a:blip r:embed="rId3">
            <a:alphaModFix/>
          </a:blip>
          <a:stretch>
            <a:fillRect/>
          </a:stretch>
        </p:blipFill>
        <p:spPr>
          <a:xfrm>
            <a:off x="5640599" y="1211737"/>
            <a:ext cx="3102799" cy="3038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90250" y="526350"/>
            <a:ext cx="5797500" cy="4090800"/>
          </a:xfrm>
          <a:prstGeom prst="rect">
            <a:avLst/>
          </a:prstGeom>
          <a:ln w="28575" cap="flat" cmpd="sng">
            <a:solidFill>
              <a:schemeClr val="lt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solidFill>
                  <a:schemeClr val="lt2"/>
                </a:solidFill>
              </a:rPr>
              <a:t>Functions of Rough 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Functions of Rough ER</a:t>
            </a:r>
          </a:p>
        </p:txBody>
      </p:sp>
      <p:sp>
        <p:nvSpPr>
          <p:cNvPr id="127" name="Shape 127"/>
          <p:cNvSpPr txBox="1">
            <a:spLocks noGrp="1"/>
          </p:cNvSpPr>
          <p:nvPr>
            <p:ph type="body" idx="1"/>
          </p:nvPr>
        </p:nvSpPr>
        <p:spPr>
          <a:xfrm>
            <a:off x="311700" y="1017725"/>
            <a:ext cx="8520600" cy="3551100"/>
          </a:xfrm>
          <a:prstGeom prst="rect">
            <a:avLst/>
          </a:prstGeom>
        </p:spPr>
        <p:txBody>
          <a:bodyPr lIns="91425" tIns="91425" rIns="91425" bIns="91425" anchor="t" anchorCtr="0">
            <a:noAutofit/>
          </a:bodyPr>
          <a:lstStyle/>
          <a:p>
            <a:pPr lvl="0" rtl="0">
              <a:spcBef>
                <a:spcPts val="0"/>
              </a:spcBef>
              <a:spcAft>
                <a:spcPts val="0"/>
              </a:spcAft>
              <a:buNone/>
            </a:pPr>
            <a:r>
              <a:rPr lang="en" sz="3000">
                <a:solidFill>
                  <a:schemeClr val="lt1"/>
                </a:solidFill>
              </a:rPr>
              <a:t>Main themes to think about when studying RER: </a:t>
            </a:r>
          </a:p>
          <a:p>
            <a:pPr marL="457200" lvl="0" indent="-419100" rtl="0">
              <a:spcBef>
                <a:spcPts val="0"/>
              </a:spcBef>
              <a:spcAft>
                <a:spcPts val="0"/>
              </a:spcAft>
              <a:buClr>
                <a:schemeClr val="lt1"/>
              </a:buClr>
              <a:buSzPct val="100000"/>
              <a:buChar char="➢"/>
            </a:pPr>
            <a:r>
              <a:rPr lang="en" sz="3000">
                <a:solidFill>
                  <a:schemeClr val="lt1"/>
                </a:solidFill>
              </a:rPr>
              <a:t>Synthesize</a:t>
            </a:r>
          </a:p>
          <a:p>
            <a:pPr marL="457200" lvl="0" indent="-419100" rtl="0">
              <a:spcBef>
                <a:spcPts val="0"/>
              </a:spcBef>
              <a:spcAft>
                <a:spcPts val="0"/>
              </a:spcAft>
              <a:buClr>
                <a:schemeClr val="lt1"/>
              </a:buClr>
              <a:buSzPct val="100000"/>
              <a:buChar char="➢"/>
            </a:pPr>
            <a:r>
              <a:rPr lang="en" sz="3000">
                <a:solidFill>
                  <a:schemeClr val="lt1"/>
                </a:solidFill>
              </a:rPr>
              <a:t>Modify</a:t>
            </a:r>
          </a:p>
          <a:p>
            <a:pPr marL="457200" lvl="0" indent="-419100">
              <a:spcBef>
                <a:spcPts val="0"/>
              </a:spcBef>
              <a:buClr>
                <a:schemeClr val="lt1"/>
              </a:buClr>
              <a:buSzPct val="100000"/>
              <a:buChar char="➢"/>
            </a:pPr>
            <a:r>
              <a:rPr lang="en" sz="3000">
                <a:solidFill>
                  <a:schemeClr val="lt1"/>
                </a:solidFill>
              </a:rPr>
              <a:t>Transport</a:t>
            </a:r>
            <a:br>
              <a:rPr lang="en" sz="3000">
                <a:solidFill>
                  <a:schemeClr val="lt1"/>
                </a:solidFill>
              </a:rPr>
            </a:br>
            <a:endParaRPr lang="en" sz="30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Functions of Rough ER: Protein Synthesis</a:t>
            </a:r>
          </a:p>
        </p:txBody>
      </p:sp>
      <p:sp>
        <p:nvSpPr>
          <p:cNvPr id="133" name="Shape 133"/>
          <p:cNvSpPr txBox="1">
            <a:spLocks noGrp="1"/>
          </p:cNvSpPr>
          <p:nvPr>
            <p:ph type="body" idx="1"/>
          </p:nvPr>
        </p:nvSpPr>
        <p:spPr>
          <a:xfrm>
            <a:off x="311700" y="1152475"/>
            <a:ext cx="4842600" cy="3416400"/>
          </a:xfrm>
          <a:prstGeom prst="rect">
            <a:avLst/>
          </a:prstGeom>
        </p:spPr>
        <p:txBody>
          <a:bodyPr lIns="91425" tIns="91425" rIns="91425" bIns="91425" anchor="t" anchorCtr="0">
            <a:noAutofit/>
          </a:bodyPr>
          <a:lstStyle/>
          <a:p>
            <a:pPr lvl="0">
              <a:spcBef>
                <a:spcPts val="0"/>
              </a:spcBef>
              <a:spcAft>
                <a:spcPts val="0"/>
              </a:spcAft>
              <a:buNone/>
            </a:pPr>
            <a:r>
              <a:rPr lang="en" sz="2000">
                <a:solidFill>
                  <a:schemeClr val="lt1"/>
                </a:solidFill>
              </a:rPr>
              <a:t>Free ribosomes vs. bound ribosomes</a:t>
            </a:r>
          </a:p>
          <a:p>
            <a:pPr marL="457200" lvl="0" indent="-355600" rtl="0">
              <a:spcBef>
                <a:spcPts val="0"/>
              </a:spcBef>
              <a:spcAft>
                <a:spcPts val="0"/>
              </a:spcAft>
              <a:buClr>
                <a:schemeClr val="lt1"/>
              </a:buClr>
              <a:buSzPct val="100000"/>
              <a:buChar char="➢"/>
            </a:pPr>
            <a:r>
              <a:rPr lang="en" sz="2000" b="1" u="sng">
                <a:solidFill>
                  <a:schemeClr val="lt1"/>
                </a:solidFill>
              </a:rPr>
              <a:t>Free ribosomes</a:t>
            </a:r>
            <a:r>
              <a:rPr lang="en" sz="2000">
                <a:solidFill>
                  <a:schemeClr val="lt1"/>
                </a:solidFill>
              </a:rPr>
              <a:t> are suspended in the cytosol</a:t>
            </a:r>
          </a:p>
          <a:p>
            <a:pPr marL="457200" lvl="0" indent="-355600">
              <a:spcBef>
                <a:spcPts val="0"/>
              </a:spcBef>
              <a:spcAft>
                <a:spcPts val="0"/>
              </a:spcAft>
              <a:buClr>
                <a:schemeClr val="lt1"/>
              </a:buClr>
              <a:buSzPct val="100000"/>
              <a:buChar char="➢"/>
            </a:pPr>
            <a:r>
              <a:rPr lang="en" sz="2000" b="1" u="sng">
                <a:solidFill>
                  <a:schemeClr val="lt1"/>
                </a:solidFill>
              </a:rPr>
              <a:t>Bound ribosomes</a:t>
            </a:r>
            <a:r>
              <a:rPr lang="en" sz="2000">
                <a:solidFill>
                  <a:schemeClr val="lt1"/>
                </a:solidFill>
              </a:rPr>
              <a:t> are attached to the outside of the ER or nuclear envelope </a:t>
            </a:r>
          </a:p>
        </p:txBody>
      </p:sp>
      <p:pic>
        <p:nvPicPr>
          <p:cNvPr id="134" name="Shape 134"/>
          <p:cNvPicPr preferRelativeResize="0"/>
          <p:nvPr/>
        </p:nvPicPr>
        <p:blipFill rotWithShape="1">
          <a:blip r:embed="rId3">
            <a:alphaModFix/>
          </a:blip>
          <a:srcRect t="5288" r="7313" b="9958"/>
          <a:stretch/>
        </p:blipFill>
        <p:spPr>
          <a:xfrm>
            <a:off x="5401650" y="1264250"/>
            <a:ext cx="2983550" cy="27338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Functions of Rough ER: Secretory Proteins </a:t>
            </a:r>
          </a:p>
        </p:txBody>
      </p:sp>
      <p:sp>
        <p:nvSpPr>
          <p:cNvPr id="140" name="Shape 140"/>
          <p:cNvSpPr txBox="1">
            <a:spLocks noGrp="1"/>
          </p:cNvSpPr>
          <p:nvPr>
            <p:ph type="body" idx="1"/>
          </p:nvPr>
        </p:nvSpPr>
        <p:spPr>
          <a:xfrm>
            <a:off x="311700" y="1017725"/>
            <a:ext cx="5890800" cy="3731700"/>
          </a:xfrm>
          <a:prstGeom prst="rect">
            <a:avLst/>
          </a:prstGeom>
        </p:spPr>
        <p:txBody>
          <a:bodyPr lIns="91425" tIns="91425" rIns="91425" bIns="91425" anchor="t" anchorCtr="0">
            <a:noAutofit/>
          </a:bodyPr>
          <a:lstStyle/>
          <a:p>
            <a:pPr marL="457200" lvl="0" indent="-355600" rtl="0">
              <a:spcBef>
                <a:spcPts val="0"/>
              </a:spcBef>
              <a:buClr>
                <a:schemeClr val="lt1"/>
              </a:buClr>
              <a:buSzPct val="100000"/>
              <a:buChar char="➢"/>
            </a:pPr>
            <a:r>
              <a:rPr lang="en" sz="2000">
                <a:solidFill>
                  <a:schemeClr val="lt1"/>
                </a:solidFill>
              </a:rPr>
              <a:t>Ribosomes attached to RER secrete specialized proteins </a:t>
            </a:r>
          </a:p>
          <a:p>
            <a:pPr marL="457200" lvl="0" indent="-355600" rtl="0">
              <a:spcBef>
                <a:spcPts val="0"/>
              </a:spcBef>
              <a:buClr>
                <a:schemeClr val="lt1"/>
              </a:buClr>
              <a:buSzPct val="100000"/>
              <a:buChar char="➢"/>
            </a:pPr>
            <a:r>
              <a:rPr lang="en" sz="2000">
                <a:solidFill>
                  <a:schemeClr val="lt1"/>
                </a:solidFill>
              </a:rPr>
              <a:t>Pancreas cells secrete protein insulin in bloodstream</a:t>
            </a:r>
          </a:p>
          <a:p>
            <a:pPr marL="457200" lvl="0" indent="-355600" rtl="0">
              <a:spcBef>
                <a:spcPts val="0"/>
              </a:spcBef>
              <a:buClr>
                <a:schemeClr val="lt1"/>
              </a:buClr>
              <a:buSzPct val="100000"/>
              <a:buChar char="➢"/>
            </a:pPr>
            <a:r>
              <a:rPr lang="en" sz="2000">
                <a:solidFill>
                  <a:schemeClr val="lt1"/>
                </a:solidFill>
              </a:rPr>
              <a:t>Protein threads itself into ER lumen (glycoproteins)</a:t>
            </a:r>
          </a:p>
          <a:p>
            <a:pPr marL="457200" lvl="0" indent="-355600" rtl="0">
              <a:spcBef>
                <a:spcPts val="0"/>
              </a:spcBef>
              <a:buClr>
                <a:schemeClr val="lt1"/>
              </a:buClr>
              <a:buSzPct val="100000"/>
              <a:buChar char="➢"/>
            </a:pPr>
            <a:r>
              <a:rPr lang="en" sz="2000">
                <a:solidFill>
                  <a:schemeClr val="lt1"/>
                </a:solidFill>
              </a:rPr>
              <a:t>Folds into original confirmation (reconstruct primary proteins to make them into tertiary structures)</a:t>
            </a:r>
          </a:p>
          <a:p>
            <a:pPr marL="457200" lvl="0" indent="-355600" rtl="0">
              <a:spcBef>
                <a:spcPts val="0"/>
              </a:spcBef>
              <a:buClr>
                <a:schemeClr val="lt1"/>
              </a:buClr>
              <a:buSzPct val="100000"/>
              <a:buChar char="➢"/>
            </a:pPr>
            <a:r>
              <a:rPr lang="en" sz="2000">
                <a:solidFill>
                  <a:schemeClr val="lt1"/>
                </a:solidFill>
              </a:rPr>
              <a:t>Metal groups added to ER lumen- hemoglobin </a:t>
            </a:r>
          </a:p>
        </p:txBody>
      </p:sp>
      <p:pic>
        <p:nvPicPr>
          <p:cNvPr id="141" name="Shape 141"/>
          <p:cNvPicPr preferRelativeResize="0"/>
          <p:nvPr/>
        </p:nvPicPr>
        <p:blipFill rotWithShape="1">
          <a:blip r:embed="rId3">
            <a:alphaModFix/>
          </a:blip>
          <a:srcRect l="7973" t="11253" r="54522"/>
          <a:stretch/>
        </p:blipFill>
        <p:spPr>
          <a:xfrm>
            <a:off x="6534625" y="1152475"/>
            <a:ext cx="2012649" cy="32117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Functions of Rough ER: Secretory Proteins </a:t>
            </a:r>
            <a:br>
              <a:rPr lang="en">
                <a:solidFill>
                  <a:schemeClr val="lt2"/>
                </a:solidFill>
              </a:rPr>
            </a:br>
            <a:endParaRPr lang="en">
              <a:solidFill>
                <a:schemeClr val="lt2"/>
              </a:solidFill>
            </a:endParaRPr>
          </a:p>
        </p:txBody>
      </p:sp>
      <p:sp>
        <p:nvSpPr>
          <p:cNvPr id="147" name="Shape 147"/>
          <p:cNvSpPr txBox="1">
            <a:spLocks noGrp="1"/>
          </p:cNvSpPr>
          <p:nvPr>
            <p:ph type="body" idx="1"/>
          </p:nvPr>
        </p:nvSpPr>
        <p:spPr>
          <a:xfrm>
            <a:off x="311700" y="1152475"/>
            <a:ext cx="3621600" cy="3416400"/>
          </a:xfrm>
          <a:prstGeom prst="rect">
            <a:avLst/>
          </a:prstGeom>
        </p:spPr>
        <p:txBody>
          <a:bodyPr lIns="91425" tIns="91425" rIns="91425" bIns="91425" anchor="t" anchorCtr="0">
            <a:noAutofit/>
          </a:bodyPr>
          <a:lstStyle/>
          <a:p>
            <a:pPr marL="457200" lvl="0" indent="-355600" rtl="0">
              <a:spcBef>
                <a:spcPts val="0"/>
              </a:spcBef>
              <a:buClr>
                <a:schemeClr val="lt1"/>
              </a:buClr>
              <a:buSzPct val="100000"/>
              <a:buChar char="➢"/>
            </a:pPr>
            <a:r>
              <a:rPr lang="en" sz="2000">
                <a:solidFill>
                  <a:schemeClr val="lt1"/>
                </a:solidFill>
              </a:rPr>
              <a:t>Secretory proteins leave the ER wrapped in </a:t>
            </a:r>
            <a:r>
              <a:rPr lang="en" sz="2000" b="1" u="sng">
                <a:solidFill>
                  <a:schemeClr val="lt1"/>
                </a:solidFill>
              </a:rPr>
              <a:t>transitional vesicles</a:t>
            </a:r>
            <a:r>
              <a:rPr lang="en" sz="2000">
                <a:solidFill>
                  <a:schemeClr val="lt1"/>
                </a:solidFill>
              </a:rPr>
              <a:t> (sacks made of the membrane) </a:t>
            </a:r>
          </a:p>
          <a:p>
            <a:pPr marL="457200" lvl="0" indent="-228600">
              <a:spcBef>
                <a:spcPts val="0"/>
              </a:spcBef>
              <a:buClr>
                <a:schemeClr val="lt1"/>
              </a:buClr>
              <a:buChar char="➢"/>
            </a:pPr>
            <a:r>
              <a:rPr lang="en" sz="2000" b="1" u="sng">
                <a:solidFill>
                  <a:schemeClr val="lt1"/>
                </a:solidFill>
              </a:rPr>
              <a:t>Transport Vesicles</a:t>
            </a:r>
            <a:r>
              <a:rPr lang="en" sz="2000">
                <a:solidFill>
                  <a:schemeClr val="lt1"/>
                </a:solidFill>
              </a:rPr>
              <a:t>: spring off from region of transitional vesicles </a:t>
            </a:r>
            <a:r>
              <a:rPr lang="en" sz="2000" b="1" u="sng">
                <a:solidFill>
                  <a:schemeClr val="lt1"/>
                </a:solidFill>
              </a:rPr>
              <a:t/>
            </a:r>
            <a:br>
              <a:rPr lang="en" sz="2000" b="1" u="sng">
                <a:solidFill>
                  <a:schemeClr val="lt1"/>
                </a:solidFill>
              </a:rPr>
            </a:br>
            <a:r>
              <a:rPr lang="en">
                <a:solidFill>
                  <a:schemeClr val="lt1"/>
                </a:solidFill>
              </a:rPr>
              <a:t/>
            </a:r>
            <a:br>
              <a:rPr lang="en">
                <a:solidFill>
                  <a:schemeClr val="lt1"/>
                </a:solidFill>
              </a:rPr>
            </a:br>
            <a:endParaRPr lang="en">
              <a:solidFill>
                <a:schemeClr val="lt1"/>
              </a:solidFill>
            </a:endParaRPr>
          </a:p>
        </p:txBody>
      </p:sp>
      <p:pic>
        <p:nvPicPr>
          <p:cNvPr id="148" name="Shape 148"/>
          <p:cNvPicPr preferRelativeResize="0"/>
          <p:nvPr/>
        </p:nvPicPr>
        <p:blipFill>
          <a:blip r:embed="rId3">
            <a:alphaModFix/>
          </a:blip>
          <a:stretch>
            <a:fillRect/>
          </a:stretch>
        </p:blipFill>
        <p:spPr>
          <a:xfrm>
            <a:off x="5092375" y="1152475"/>
            <a:ext cx="3102825" cy="3020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Functions of Rough ER: Translation </a:t>
            </a:r>
            <a:br>
              <a:rPr lang="en">
                <a:solidFill>
                  <a:schemeClr val="lt2"/>
                </a:solidFill>
              </a:rPr>
            </a:br>
            <a:endParaRPr lang="en">
              <a:solidFill>
                <a:schemeClr val="lt2"/>
              </a:solidFill>
            </a:endParaRPr>
          </a:p>
        </p:txBody>
      </p:sp>
      <p:sp>
        <p:nvSpPr>
          <p:cNvPr id="154" name="Shape 15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55600">
              <a:spcBef>
                <a:spcPts val="0"/>
              </a:spcBef>
              <a:buClr>
                <a:schemeClr val="lt1"/>
              </a:buClr>
              <a:buSzPct val="100000"/>
              <a:buChar char="➢"/>
            </a:pPr>
            <a:r>
              <a:rPr lang="en" sz="2000">
                <a:solidFill>
                  <a:schemeClr val="lt1"/>
                </a:solidFill>
              </a:rPr>
              <a:t>Ribosomes carrying RNA from the nucleus attach here and read RNA molecules to translate into protein</a:t>
            </a:r>
          </a:p>
        </p:txBody>
      </p:sp>
      <p:pic>
        <p:nvPicPr>
          <p:cNvPr id="155" name="Shape 155"/>
          <p:cNvPicPr preferRelativeResize="0"/>
          <p:nvPr/>
        </p:nvPicPr>
        <p:blipFill>
          <a:blip r:embed="rId3">
            <a:alphaModFix/>
          </a:blip>
          <a:stretch>
            <a:fillRect/>
          </a:stretch>
        </p:blipFill>
        <p:spPr>
          <a:xfrm>
            <a:off x="2139525" y="2042275"/>
            <a:ext cx="4495149" cy="2747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Protein Quality Control</a:t>
            </a:r>
          </a:p>
        </p:txBody>
      </p:sp>
      <p:sp>
        <p:nvSpPr>
          <p:cNvPr id="161" name="Shape 161"/>
          <p:cNvSpPr txBox="1">
            <a:spLocks noGrp="1"/>
          </p:cNvSpPr>
          <p:nvPr>
            <p:ph type="body" idx="1"/>
          </p:nvPr>
        </p:nvSpPr>
        <p:spPr>
          <a:xfrm>
            <a:off x="311700" y="1152475"/>
            <a:ext cx="4507500" cy="3416400"/>
          </a:xfrm>
          <a:prstGeom prst="rect">
            <a:avLst/>
          </a:prstGeom>
        </p:spPr>
        <p:txBody>
          <a:bodyPr lIns="91425" tIns="91425" rIns="91425" bIns="91425" anchor="t" anchorCtr="0">
            <a:noAutofit/>
          </a:bodyPr>
          <a:lstStyle/>
          <a:p>
            <a:pPr marL="457200" lvl="0" indent="-355600" rtl="0">
              <a:spcBef>
                <a:spcPts val="0"/>
              </a:spcBef>
              <a:buClr>
                <a:schemeClr val="lt1"/>
              </a:buClr>
              <a:buSzPct val="100000"/>
              <a:buChar char="➢"/>
            </a:pPr>
            <a:r>
              <a:rPr lang="en" sz="2000">
                <a:solidFill>
                  <a:schemeClr val="lt1"/>
                </a:solidFill>
              </a:rPr>
              <a:t>If a protein is folded wrong it is rejected in ER lumen</a:t>
            </a:r>
          </a:p>
          <a:p>
            <a:pPr marL="457200" lvl="0" indent="-355600">
              <a:spcBef>
                <a:spcPts val="0"/>
              </a:spcBef>
              <a:buClr>
                <a:schemeClr val="lt1"/>
              </a:buClr>
              <a:buSzPct val="100000"/>
              <a:buChar char="➢"/>
            </a:pPr>
            <a:r>
              <a:rPr lang="en" sz="2000">
                <a:solidFill>
                  <a:schemeClr val="lt1"/>
                </a:solidFill>
              </a:rPr>
              <a:t>A type of emphysema (a lung disease) is caused by the ER quality control </a:t>
            </a:r>
          </a:p>
        </p:txBody>
      </p:sp>
      <p:pic>
        <p:nvPicPr>
          <p:cNvPr id="162" name="Shape 162"/>
          <p:cNvPicPr preferRelativeResize="0"/>
          <p:nvPr/>
        </p:nvPicPr>
        <p:blipFill>
          <a:blip r:embed="rId3">
            <a:alphaModFix/>
          </a:blip>
          <a:stretch>
            <a:fillRect/>
          </a:stretch>
        </p:blipFill>
        <p:spPr>
          <a:xfrm>
            <a:off x="5122900" y="1152475"/>
            <a:ext cx="2646374" cy="2928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90250" y="526350"/>
            <a:ext cx="5797500" cy="4090800"/>
          </a:xfrm>
          <a:prstGeom prst="rect">
            <a:avLst/>
          </a:prstGeom>
          <a:ln w="28575" cap="flat" cmpd="sng">
            <a:solidFill>
              <a:schemeClr val="lt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solidFill>
                  <a:schemeClr val="lt2"/>
                </a:solidFill>
              </a:rPr>
              <a:t>Interactions with other Organelles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Interactions with other Organelles </a:t>
            </a:r>
          </a:p>
        </p:txBody>
      </p:sp>
      <p:sp>
        <p:nvSpPr>
          <p:cNvPr id="173" name="Shape 17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spcAft>
                <a:spcPts val="0"/>
              </a:spcAft>
              <a:buNone/>
            </a:pPr>
            <a:r>
              <a:rPr lang="en" sz="2000">
                <a:solidFill>
                  <a:schemeClr val="lt1"/>
                </a:solidFill>
              </a:rPr>
              <a:t>Proteins are produced for:</a:t>
            </a:r>
          </a:p>
          <a:p>
            <a:pPr marL="457200" lvl="0" indent="-355600" rtl="0">
              <a:spcBef>
                <a:spcPts val="0"/>
              </a:spcBef>
              <a:spcAft>
                <a:spcPts val="0"/>
              </a:spcAft>
              <a:buClr>
                <a:schemeClr val="lt1"/>
              </a:buClr>
              <a:buSzPct val="100000"/>
              <a:buChar char="➢"/>
            </a:pPr>
            <a:r>
              <a:rPr lang="en" sz="2000">
                <a:solidFill>
                  <a:schemeClr val="lt1"/>
                </a:solidFill>
              </a:rPr>
              <a:t> Plasma membrane</a:t>
            </a:r>
          </a:p>
          <a:p>
            <a:pPr marL="457200" lvl="0" indent="-355600" rtl="0">
              <a:spcBef>
                <a:spcPts val="0"/>
              </a:spcBef>
              <a:spcAft>
                <a:spcPts val="0"/>
              </a:spcAft>
              <a:buClr>
                <a:schemeClr val="lt1"/>
              </a:buClr>
              <a:buSzPct val="100000"/>
              <a:buChar char="➢"/>
            </a:pPr>
            <a:r>
              <a:rPr lang="en" sz="2000">
                <a:solidFill>
                  <a:schemeClr val="lt1"/>
                </a:solidFill>
              </a:rPr>
              <a:t>Golgi apparatus </a:t>
            </a:r>
          </a:p>
          <a:p>
            <a:pPr marL="457200" lvl="0" indent="-355600" rtl="0">
              <a:spcBef>
                <a:spcPts val="0"/>
              </a:spcBef>
              <a:spcAft>
                <a:spcPts val="0"/>
              </a:spcAft>
              <a:buClr>
                <a:schemeClr val="lt1"/>
              </a:buClr>
              <a:buSzPct val="100000"/>
              <a:buChar char="➢"/>
            </a:pPr>
            <a:r>
              <a:rPr lang="en" sz="2000">
                <a:solidFill>
                  <a:schemeClr val="lt1"/>
                </a:solidFill>
              </a:rPr>
              <a:t>Secretory vesicles</a:t>
            </a:r>
          </a:p>
          <a:p>
            <a:pPr marL="457200" lvl="0" indent="-355600" rtl="0">
              <a:spcBef>
                <a:spcPts val="0"/>
              </a:spcBef>
              <a:spcAft>
                <a:spcPts val="0"/>
              </a:spcAft>
              <a:buClr>
                <a:schemeClr val="lt1"/>
              </a:buClr>
              <a:buSzPct val="100000"/>
              <a:buChar char="➢"/>
            </a:pPr>
            <a:r>
              <a:rPr lang="en" sz="2000">
                <a:solidFill>
                  <a:schemeClr val="lt1"/>
                </a:solidFill>
              </a:rPr>
              <a:t>Plant vacuoles</a:t>
            </a:r>
          </a:p>
          <a:p>
            <a:pPr marL="457200" lvl="0" indent="-355600" rtl="0">
              <a:spcBef>
                <a:spcPts val="0"/>
              </a:spcBef>
              <a:spcAft>
                <a:spcPts val="0"/>
              </a:spcAft>
              <a:buClr>
                <a:schemeClr val="lt1"/>
              </a:buClr>
              <a:buSzPct val="100000"/>
              <a:buChar char="➢"/>
            </a:pPr>
            <a:r>
              <a:rPr lang="en" sz="2000">
                <a:solidFill>
                  <a:schemeClr val="lt1"/>
                </a:solidFill>
              </a:rPr>
              <a:t>Lysosomes</a:t>
            </a:r>
          </a:p>
          <a:p>
            <a:pPr marL="457200" lvl="0" indent="-355600" rtl="0">
              <a:spcBef>
                <a:spcPts val="0"/>
              </a:spcBef>
              <a:spcAft>
                <a:spcPts val="0"/>
              </a:spcAft>
              <a:buClr>
                <a:schemeClr val="lt1"/>
              </a:buClr>
              <a:buSzPct val="100000"/>
              <a:buChar char="➢"/>
            </a:pPr>
            <a:r>
              <a:rPr lang="en" sz="2000">
                <a:solidFill>
                  <a:schemeClr val="lt1"/>
                </a:solidFill>
              </a:rPr>
              <a:t>Endosomes </a:t>
            </a:r>
          </a:p>
          <a:p>
            <a:pPr marL="457200" lvl="0" indent="-355600" rtl="0">
              <a:spcBef>
                <a:spcPts val="0"/>
              </a:spcBef>
              <a:spcAft>
                <a:spcPts val="0"/>
              </a:spcAft>
              <a:buClr>
                <a:schemeClr val="lt1"/>
              </a:buClr>
              <a:buSzPct val="100000"/>
              <a:buChar char="➢"/>
            </a:pPr>
            <a:r>
              <a:rPr lang="en" sz="2000">
                <a:solidFill>
                  <a:schemeClr val="lt1"/>
                </a:solidFill>
              </a:rPr>
              <a:t>ER itself </a:t>
            </a:r>
          </a:p>
          <a:p>
            <a:pPr lvl="0">
              <a:spcBef>
                <a:spcPts val="0"/>
              </a:spcBef>
              <a:spcAft>
                <a:spcPts val="0"/>
              </a:spcAft>
              <a:buNone/>
            </a:pPr>
            <a:endParaRPr sz="20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90250" y="526350"/>
            <a:ext cx="5797500" cy="4090800"/>
          </a:xfrm>
          <a:prstGeom prst="rect">
            <a:avLst/>
          </a:prstGeom>
          <a:ln w="28575" cap="flat" cmpd="sng">
            <a:solidFill>
              <a:schemeClr val="lt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solidFill>
                  <a:schemeClr val="lt2"/>
                </a:solidFill>
              </a:rPr>
              <a:t>What is ER in cells?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250525"/>
            <a:ext cx="8520600" cy="927300"/>
          </a:xfrm>
          <a:prstGeom prst="rect">
            <a:avLst/>
          </a:prstGeom>
        </p:spPr>
        <p:txBody>
          <a:bodyPr lIns="91425" tIns="91425" rIns="91425" bIns="91425" anchor="t" anchorCtr="0">
            <a:noAutofit/>
          </a:bodyPr>
          <a:lstStyle/>
          <a:p>
            <a:pPr lvl="0">
              <a:spcBef>
                <a:spcPts val="0"/>
              </a:spcBef>
              <a:buNone/>
            </a:pPr>
            <a:r>
              <a:rPr lang="en">
                <a:solidFill>
                  <a:schemeClr val="lt2"/>
                </a:solidFill>
              </a:rPr>
              <a:t>Interactions with other Organelles: ER and the Golgi Apparatus are Best Friends </a:t>
            </a:r>
          </a:p>
          <a:p>
            <a:pPr lvl="0">
              <a:spcBef>
                <a:spcPts val="0"/>
              </a:spcBef>
              <a:buNone/>
            </a:pPr>
            <a:endParaRPr>
              <a:solidFill>
                <a:schemeClr val="lt2"/>
              </a:solidFill>
            </a:endParaRPr>
          </a:p>
        </p:txBody>
      </p:sp>
      <p:sp>
        <p:nvSpPr>
          <p:cNvPr id="179" name="Shape 179"/>
          <p:cNvSpPr txBox="1">
            <a:spLocks noGrp="1"/>
          </p:cNvSpPr>
          <p:nvPr>
            <p:ph type="body" idx="1"/>
          </p:nvPr>
        </p:nvSpPr>
        <p:spPr>
          <a:xfrm>
            <a:off x="311700" y="1350725"/>
            <a:ext cx="4609200" cy="3293700"/>
          </a:xfrm>
          <a:prstGeom prst="rect">
            <a:avLst/>
          </a:prstGeom>
        </p:spPr>
        <p:txBody>
          <a:bodyPr lIns="91425" tIns="91425" rIns="91425" bIns="91425" anchor="t" anchorCtr="0">
            <a:noAutofit/>
          </a:bodyPr>
          <a:lstStyle/>
          <a:p>
            <a:pPr marL="457200" lvl="0" indent="-355600" rtl="0">
              <a:spcBef>
                <a:spcPts val="0"/>
              </a:spcBef>
              <a:buClr>
                <a:schemeClr val="lt1"/>
              </a:buClr>
              <a:buSzPct val="100000"/>
              <a:buChar char="➢"/>
            </a:pPr>
            <a:r>
              <a:rPr lang="en" sz="2000">
                <a:solidFill>
                  <a:schemeClr val="lt1"/>
                </a:solidFill>
              </a:rPr>
              <a:t>Fats and proteins are packaged into vesicles and sent to the Golgi Apparatus by transport vesicles</a:t>
            </a:r>
          </a:p>
          <a:p>
            <a:pPr marL="457200" lvl="0" indent="-355600" rtl="0">
              <a:spcBef>
                <a:spcPts val="0"/>
              </a:spcBef>
              <a:buClr>
                <a:schemeClr val="lt1"/>
              </a:buClr>
              <a:buSzPct val="100000"/>
              <a:buChar char="➢"/>
            </a:pPr>
            <a:r>
              <a:rPr lang="en" sz="2000">
                <a:solidFill>
                  <a:schemeClr val="lt1"/>
                </a:solidFill>
              </a:rPr>
              <a:t>The Golgi apparatus is also closely associated with the ER </a:t>
            </a:r>
          </a:p>
        </p:txBody>
      </p:sp>
      <p:pic>
        <p:nvPicPr>
          <p:cNvPr id="180" name="Shape 180"/>
          <p:cNvPicPr preferRelativeResize="0"/>
          <p:nvPr/>
        </p:nvPicPr>
        <p:blipFill rotWithShape="1">
          <a:blip r:embed="rId3">
            <a:alphaModFix/>
          </a:blip>
          <a:srcRect r="1487"/>
          <a:stretch/>
        </p:blipFill>
        <p:spPr>
          <a:xfrm>
            <a:off x="4979125" y="1350725"/>
            <a:ext cx="3853174" cy="3293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90250" y="526350"/>
            <a:ext cx="5797500" cy="4090800"/>
          </a:xfrm>
          <a:prstGeom prst="rect">
            <a:avLst/>
          </a:prstGeom>
          <a:ln w="28575" cap="flat" cmpd="sng">
            <a:solidFill>
              <a:schemeClr val="lt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solidFill>
                  <a:schemeClr val="lt2"/>
                </a:solidFill>
              </a:rPr>
              <a:t>Relation of ER Structure to its Functions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Relation of ER Structure to its Functions</a:t>
            </a:r>
            <a:br>
              <a:rPr lang="en">
                <a:solidFill>
                  <a:schemeClr val="lt2"/>
                </a:solidFill>
              </a:rPr>
            </a:br>
            <a:endParaRPr lang="en">
              <a:solidFill>
                <a:schemeClr val="lt2"/>
              </a:solidFill>
            </a:endParaRPr>
          </a:p>
        </p:txBody>
      </p:sp>
      <p:sp>
        <p:nvSpPr>
          <p:cNvPr id="191" name="Shape 19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457200" rtl="0">
              <a:spcBef>
                <a:spcPts val="0"/>
              </a:spcBef>
              <a:spcAft>
                <a:spcPts val="0"/>
              </a:spcAft>
              <a:buClr>
                <a:schemeClr val="lt1"/>
              </a:buClr>
              <a:buSzPct val="100000"/>
              <a:buChar char="➢"/>
            </a:pPr>
            <a:r>
              <a:rPr lang="en" sz="3600">
                <a:solidFill>
                  <a:schemeClr val="lt1"/>
                </a:solidFill>
              </a:rPr>
              <a:t>ER composites approximately half of the membrane in a cell!</a:t>
            </a:r>
          </a:p>
          <a:p>
            <a:pPr lvl="0" rtl="0">
              <a:spcBef>
                <a:spcPts val="0"/>
              </a:spcBef>
              <a:spcAft>
                <a:spcPts val="0"/>
              </a:spcAft>
              <a:buNone/>
            </a:pPr>
            <a:endParaRPr sz="36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solidFill>
                  <a:schemeClr val="lt2"/>
                </a:solidFill>
              </a:rPr>
              <a:t>Relation of ER Structure to its Functions: Smooth ER</a:t>
            </a:r>
            <a:br>
              <a:rPr lang="en">
                <a:solidFill>
                  <a:schemeClr val="lt2"/>
                </a:solidFill>
              </a:rPr>
            </a:br>
            <a:endParaRPr lang="en">
              <a:solidFill>
                <a:schemeClr val="lt2"/>
              </a:solidFill>
            </a:endParaRPr>
          </a:p>
        </p:txBody>
      </p:sp>
      <p:sp>
        <p:nvSpPr>
          <p:cNvPr id="197" name="Shape 197"/>
          <p:cNvSpPr txBox="1">
            <a:spLocks noGrp="1"/>
          </p:cNvSpPr>
          <p:nvPr>
            <p:ph type="body" idx="1"/>
          </p:nvPr>
        </p:nvSpPr>
        <p:spPr>
          <a:xfrm>
            <a:off x="311700" y="1152475"/>
            <a:ext cx="5112600" cy="3416400"/>
          </a:xfrm>
          <a:prstGeom prst="rect">
            <a:avLst/>
          </a:prstGeom>
        </p:spPr>
        <p:txBody>
          <a:bodyPr lIns="91425" tIns="91425" rIns="91425" bIns="91425" anchor="t" anchorCtr="0">
            <a:noAutofit/>
          </a:bodyPr>
          <a:lstStyle/>
          <a:p>
            <a:pPr marL="457200" lvl="0" indent="-355600" rtl="0">
              <a:spcBef>
                <a:spcPts val="0"/>
              </a:spcBef>
              <a:spcAft>
                <a:spcPts val="0"/>
              </a:spcAft>
              <a:buClr>
                <a:schemeClr val="lt1"/>
              </a:buClr>
              <a:buSzPct val="100000"/>
              <a:buChar char="➢"/>
            </a:pPr>
            <a:r>
              <a:rPr lang="en" sz="2000">
                <a:solidFill>
                  <a:schemeClr val="lt1"/>
                </a:solidFill>
              </a:rPr>
              <a:t>Cells that synthesize and secrete sex hormones in the ovaries and testes</a:t>
            </a:r>
          </a:p>
          <a:p>
            <a:pPr lvl="0" rtl="0">
              <a:spcBef>
                <a:spcPts val="0"/>
              </a:spcBef>
              <a:spcAft>
                <a:spcPts val="0"/>
              </a:spcAft>
              <a:buNone/>
            </a:pPr>
            <a:r>
              <a:rPr lang="en" sz="2000">
                <a:solidFill>
                  <a:schemeClr val="lt1"/>
                </a:solidFill>
              </a:rPr>
              <a:t>Example: Adrenocortical Tumor </a:t>
            </a:r>
          </a:p>
          <a:p>
            <a:pPr marL="457200" lvl="0" indent="-355600" rtl="0">
              <a:spcBef>
                <a:spcPts val="0"/>
              </a:spcBef>
              <a:spcAft>
                <a:spcPts val="0"/>
              </a:spcAft>
              <a:buClr>
                <a:schemeClr val="lt1"/>
              </a:buClr>
              <a:buSzPct val="100000"/>
              <a:buChar char="➢"/>
            </a:pPr>
            <a:r>
              <a:rPr lang="en" sz="2000">
                <a:solidFill>
                  <a:schemeClr val="lt1"/>
                </a:solidFill>
              </a:rPr>
              <a:t>Can double in size in the matter of a few days to assist in detoxifying poisons collected in the liver </a:t>
            </a:r>
            <a:br>
              <a:rPr lang="en" sz="2000">
                <a:solidFill>
                  <a:schemeClr val="lt1"/>
                </a:solidFill>
              </a:rPr>
            </a:br>
            <a:endParaRPr lang="en" sz="2000">
              <a:solidFill>
                <a:schemeClr val="lt1"/>
              </a:solidFill>
            </a:endParaRPr>
          </a:p>
          <a:p>
            <a:pPr lvl="0" rtl="0">
              <a:spcBef>
                <a:spcPts val="0"/>
              </a:spcBef>
              <a:spcAft>
                <a:spcPts val="0"/>
              </a:spcAft>
              <a:buNone/>
            </a:pPr>
            <a:endParaRPr sz="3600">
              <a:solidFill>
                <a:schemeClr val="lt1"/>
              </a:solidFill>
            </a:endParaRPr>
          </a:p>
        </p:txBody>
      </p:sp>
      <p:pic>
        <p:nvPicPr>
          <p:cNvPr id="198" name="Shape 198"/>
          <p:cNvPicPr preferRelativeResize="0"/>
          <p:nvPr/>
        </p:nvPicPr>
        <p:blipFill rotWithShape="1">
          <a:blip r:embed="rId3">
            <a:alphaModFix/>
          </a:blip>
          <a:srcRect l="44867"/>
          <a:stretch/>
        </p:blipFill>
        <p:spPr>
          <a:xfrm>
            <a:off x="5889119" y="1041400"/>
            <a:ext cx="2798949" cy="3638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solidFill>
                  <a:schemeClr val="lt2"/>
                </a:solidFill>
              </a:rPr>
              <a:t>Relation of ER Structure to its Functions: Rough ER</a:t>
            </a:r>
          </a:p>
        </p:txBody>
      </p:sp>
      <p:sp>
        <p:nvSpPr>
          <p:cNvPr id="204" name="Shape 204"/>
          <p:cNvSpPr txBox="1">
            <a:spLocks noGrp="1"/>
          </p:cNvSpPr>
          <p:nvPr>
            <p:ph type="body" idx="1"/>
          </p:nvPr>
        </p:nvSpPr>
        <p:spPr>
          <a:xfrm>
            <a:off x="311700" y="1152475"/>
            <a:ext cx="4399500" cy="3416400"/>
          </a:xfrm>
          <a:prstGeom prst="rect">
            <a:avLst/>
          </a:prstGeom>
        </p:spPr>
        <p:txBody>
          <a:bodyPr lIns="91425" tIns="91425" rIns="91425" bIns="91425" anchor="t" anchorCtr="0">
            <a:noAutofit/>
          </a:bodyPr>
          <a:lstStyle/>
          <a:p>
            <a:pPr marL="457200" lvl="0" indent="-355600" rtl="0">
              <a:spcBef>
                <a:spcPts val="0"/>
              </a:spcBef>
              <a:spcAft>
                <a:spcPts val="0"/>
              </a:spcAft>
              <a:buClr>
                <a:schemeClr val="lt1"/>
              </a:buClr>
              <a:buSzPct val="100000"/>
              <a:buChar char="➢"/>
            </a:pPr>
            <a:r>
              <a:rPr lang="en" sz="2000">
                <a:solidFill>
                  <a:schemeClr val="lt1"/>
                </a:solidFill>
              </a:rPr>
              <a:t>Found throughout the cell but the density is higher near the nucleus and the Golgi apparatus.</a:t>
            </a:r>
          </a:p>
          <a:p>
            <a:pPr marL="457200" lvl="0" indent="-355600" rtl="0">
              <a:spcBef>
                <a:spcPts val="0"/>
              </a:spcBef>
              <a:spcAft>
                <a:spcPts val="0"/>
              </a:spcAft>
              <a:buClr>
                <a:schemeClr val="lt1"/>
              </a:buClr>
              <a:buSzPct val="100000"/>
              <a:buChar char="➢"/>
            </a:pPr>
            <a:r>
              <a:rPr lang="en" sz="2000">
                <a:solidFill>
                  <a:schemeClr val="lt1"/>
                </a:solidFill>
              </a:rPr>
              <a:t>Surrounds the nucleus </a:t>
            </a:r>
          </a:p>
          <a:p>
            <a:pPr lvl="0" rtl="0">
              <a:spcBef>
                <a:spcPts val="0"/>
              </a:spcBef>
              <a:spcAft>
                <a:spcPts val="0"/>
              </a:spcAft>
              <a:buNone/>
            </a:pPr>
            <a:endParaRPr sz="2000">
              <a:solidFill>
                <a:schemeClr val="lt1"/>
              </a:solidFill>
            </a:endParaRPr>
          </a:p>
        </p:txBody>
      </p:sp>
      <p:pic>
        <p:nvPicPr>
          <p:cNvPr id="205" name="Shape 205"/>
          <p:cNvPicPr preferRelativeResize="0"/>
          <p:nvPr/>
        </p:nvPicPr>
        <p:blipFill>
          <a:blip r:embed="rId3">
            <a:alphaModFix/>
          </a:blip>
          <a:stretch>
            <a:fillRect/>
          </a:stretch>
        </p:blipFill>
        <p:spPr>
          <a:xfrm>
            <a:off x="4711199" y="1235650"/>
            <a:ext cx="3933699" cy="3250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90250" y="526350"/>
            <a:ext cx="5797500" cy="4090800"/>
          </a:xfrm>
          <a:prstGeom prst="rect">
            <a:avLst/>
          </a:prstGeom>
          <a:ln w="38100" cap="flat" cmpd="sng">
            <a:solidFill>
              <a:schemeClr val="lt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solidFill>
                  <a:schemeClr val="lt2"/>
                </a:solidFill>
              </a:rPr>
              <a:t>What Goes into ER and what is produced?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What Goes into ER and what is produced? </a:t>
            </a:r>
          </a:p>
        </p:txBody>
      </p:sp>
      <p:sp>
        <p:nvSpPr>
          <p:cNvPr id="216" name="Shape 21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55600" rtl="0">
              <a:spcBef>
                <a:spcPts val="0"/>
              </a:spcBef>
              <a:buClr>
                <a:schemeClr val="lt1"/>
              </a:buClr>
              <a:buSzPct val="100000"/>
              <a:buChar char="➢"/>
            </a:pPr>
            <a:r>
              <a:rPr lang="en" sz="2000">
                <a:solidFill>
                  <a:schemeClr val="lt1"/>
                </a:solidFill>
              </a:rPr>
              <a:t>Polypeptides that are meant to be membrane proteins grow from ribosomes and are put into the ER membrane </a:t>
            </a:r>
          </a:p>
          <a:p>
            <a:pPr marL="457200" lvl="0" indent="-355600" rtl="0">
              <a:spcBef>
                <a:spcPts val="0"/>
              </a:spcBef>
              <a:buClr>
                <a:schemeClr val="lt1"/>
              </a:buClr>
              <a:buSzPct val="100000"/>
              <a:buChar char="➢"/>
            </a:pPr>
            <a:r>
              <a:rPr lang="en" sz="2000">
                <a:solidFill>
                  <a:schemeClr val="lt1"/>
                </a:solidFill>
              </a:rPr>
              <a:t>Makes own membrane phospholipids</a:t>
            </a:r>
          </a:p>
          <a:p>
            <a:pPr marL="457200" lvl="0" indent="-355600" rtl="0">
              <a:spcBef>
                <a:spcPts val="0"/>
              </a:spcBef>
              <a:buClr>
                <a:schemeClr val="lt1"/>
              </a:buClr>
              <a:buSzPct val="100000"/>
              <a:buChar char="➢"/>
            </a:pPr>
            <a:r>
              <a:rPr lang="en" sz="2000">
                <a:solidFill>
                  <a:schemeClr val="lt1"/>
                </a:solidFill>
              </a:rPr>
              <a:t>Enzymes in ER membrane assemble phospholipids into cytosol</a:t>
            </a:r>
          </a:p>
          <a:p>
            <a:pPr marL="457200" lvl="0" indent="-355600">
              <a:spcBef>
                <a:spcPts val="0"/>
              </a:spcBef>
              <a:buClr>
                <a:schemeClr val="lt1"/>
              </a:buClr>
              <a:buSzPct val="100000"/>
              <a:buChar char="➢"/>
            </a:pPr>
            <a:r>
              <a:rPr lang="en" sz="2000">
                <a:solidFill>
                  <a:schemeClr val="lt1"/>
                </a:solidFill>
              </a:rPr>
              <a:t>ER membrane expands and is transferred in the form of transport vesicles to other regions of the endomembrane system </a:t>
            </a:r>
            <a:br>
              <a:rPr lang="en" sz="2000">
                <a:solidFill>
                  <a:schemeClr val="lt1"/>
                </a:solidFill>
              </a:rPr>
            </a:br>
            <a:r>
              <a:rPr lang="en" sz="2000">
                <a:solidFill>
                  <a:schemeClr val="lt1"/>
                </a:solidFill>
              </a:rPr>
              <a:t/>
            </a:r>
            <a:br>
              <a:rPr lang="en" sz="2000">
                <a:solidFill>
                  <a:schemeClr val="lt1"/>
                </a:solidFill>
              </a:rPr>
            </a:br>
            <a:endParaRPr lang="en" sz="20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90250" y="526350"/>
            <a:ext cx="5797500" cy="4090800"/>
          </a:xfrm>
          <a:prstGeom prst="rect">
            <a:avLst/>
          </a:prstGeom>
          <a:ln w="38100" cap="flat" cmpd="sng">
            <a:solidFill>
              <a:schemeClr val="lt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solidFill>
                  <a:schemeClr val="lt2"/>
                </a:solidFill>
              </a:rPr>
              <a:t>Any Questions?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11700" y="33697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Works Cited </a:t>
            </a:r>
          </a:p>
        </p:txBody>
      </p:sp>
      <p:sp>
        <p:nvSpPr>
          <p:cNvPr id="227" name="Shape 227"/>
          <p:cNvSpPr txBox="1">
            <a:spLocks noGrp="1"/>
          </p:cNvSpPr>
          <p:nvPr>
            <p:ph type="body" idx="1"/>
          </p:nvPr>
        </p:nvSpPr>
        <p:spPr>
          <a:xfrm>
            <a:off x="311700" y="909675"/>
            <a:ext cx="8520600" cy="3416400"/>
          </a:xfrm>
          <a:prstGeom prst="rect">
            <a:avLst/>
          </a:prstGeom>
        </p:spPr>
        <p:txBody>
          <a:bodyPr lIns="91425" tIns="91425" rIns="91425" bIns="91425" anchor="t" anchorCtr="0">
            <a:noAutofit/>
          </a:bodyPr>
          <a:lstStyle/>
          <a:p>
            <a:pPr marL="0" lvl="0" indent="0" rtl="0">
              <a:spcBef>
                <a:spcPts val="0"/>
              </a:spcBef>
              <a:spcAft>
                <a:spcPts val="0"/>
              </a:spcAft>
              <a:buNone/>
            </a:pPr>
            <a:r>
              <a:rPr lang="en" sz="1600">
                <a:solidFill>
                  <a:schemeClr val="lt1"/>
                </a:solidFill>
              </a:rPr>
              <a:t>Campbell, N. A., &amp; Reece, J. B. (2005). </a:t>
            </a:r>
            <a:r>
              <a:rPr lang="en" sz="1600" i="1">
                <a:solidFill>
                  <a:schemeClr val="lt1"/>
                </a:solidFill>
              </a:rPr>
              <a:t>Preparing for the Biology AP Exam with </a:t>
            </a:r>
          </a:p>
          <a:p>
            <a:pPr marL="0" lvl="0" indent="457200" rtl="0">
              <a:spcBef>
                <a:spcPts val="0"/>
              </a:spcBef>
              <a:spcAft>
                <a:spcPts val="0"/>
              </a:spcAft>
              <a:buNone/>
            </a:pPr>
            <a:r>
              <a:rPr lang="en" sz="1600" i="1">
                <a:solidFill>
                  <a:schemeClr val="lt1"/>
                </a:solidFill>
              </a:rPr>
              <a:t>Biology, Seventh Edition</a:t>
            </a:r>
            <a:r>
              <a:rPr lang="en" sz="1600">
                <a:solidFill>
                  <a:schemeClr val="lt1"/>
                </a:solidFill>
              </a:rPr>
              <a:t> (7th ed.). San Fransico, Ca.: Pearson/Benjamin </a:t>
            </a:r>
          </a:p>
          <a:p>
            <a:pPr marL="457200" lvl="0" indent="0" rtl="0">
              <a:spcBef>
                <a:spcPts val="0"/>
              </a:spcBef>
              <a:spcAft>
                <a:spcPts val="0"/>
              </a:spcAft>
              <a:buNone/>
            </a:pPr>
            <a:r>
              <a:rPr lang="en" sz="1600">
                <a:solidFill>
                  <a:schemeClr val="lt1"/>
                </a:solidFill>
              </a:rPr>
              <a:t>Cummings.</a:t>
            </a:r>
          </a:p>
          <a:p>
            <a:pPr marL="0" lvl="0" indent="0" rtl="0">
              <a:spcBef>
                <a:spcPts val="0"/>
              </a:spcBef>
              <a:spcAft>
                <a:spcPts val="0"/>
              </a:spcAft>
              <a:buNone/>
            </a:pPr>
            <a:r>
              <a:rPr lang="en" sz="1600">
                <a:solidFill>
                  <a:schemeClr val="lt1"/>
                </a:solidFill>
              </a:rPr>
              <a:t>Endoplasmic Reticulum (Rough and Smooth). (n.d.). Retrieved from </a:t>
            </a:r>
          </a:p>
          <a:p>
            <a:pPr marL="0" lvl="0" indent="457200" rtl="0">
              <a:spcBef>
                <a:spcPts val="0"/>
              </a:spcBef>
              <a:spcAft>
                <a:spcPts val="0"/>
              </a:spcAft>
              <a:buNone/>
            </a:pPr>
            <a:r>
              <a:rPr lang="en" sz="1600">
                <a:solidFill>
                  <a:schemeClr val="lt1"/>
                </a:solidFill>
              </a:rPr>
              <a:t>http://bscb.org/learning-resources/softcell-e-learning/endoplasmic-reticulum-ro</a:t>
            </a:r>
          </a:p>
          <a:p>
            <a:pPr marL="457200" lvl="0" indent="0" rtl="0">
              <a:spcBef>
                <a:spcPts val="0"/>
              </a:spcBef>
              <a:spcAft>
                <a:spcPts val="0"/>
              </a:spcAft>
              <a:buNone/>
            </a:pPr>
            <a:r>
              <a:rPr lang="en" sz="1600">
                <a:solidFill>
                  <a:schemeClr val="lt1"/>
                </a:solidFill>
              </a:rPr>
              <a:t>ugh-and-smooth/ </a:t>
            </a:r>
          </a:p>
          <a:p>
            <a:pPr marL="0" lvl="0" indent="0" rtl="0">
              <a:spcBef>
                <a:spcPts val="0"/>
              </a:spcBef>
              <a:spcAft>
                <a:spcPts val="0"/>
              </a:spcAft>
              <a:buNone/>
            </a:pPr>
            <a:r>
              <a:rPr lang="en" sz="1600">
                <a:solidFill>
                  <a:schemeClr val="lt1"/>
                </a:solidFill>
              </a:rPr>
              <a:t>Inside A Cell. (n.d.). Retrieved September 14, 2016, from </a:t>
            </a:r>
          </a:p>
          <a:p>
            <a:pPr marL="0" lvl="0" indent="457200" rtl="0">
              <a:spcBef>
                <a:spcPts val="0"/>
              </a:spcBef>
              <a:spcAft>
                <a:spcPts val="0"/>
              </a:spcAft>
              <a:buNone/>
            </a:pPr>
            <a:r>
              <a:rPr lang="en" sz="1600">
                <a:solidFill>
                  <a:schemeClr val="lt1"/>
                </a:solidFill>
              </a:rPr>
              <a:t>http://learn.genetics.utah.edu/content/cells/insideacell/</a:t>
            </a:r>
          </a:p>
          <a:p>
            <a:pPr marL="0" lvl="0" indent="0" rtl="0">
              <a:spcBef>
                <a:spcPts val="0"/>
              </a:spcBef>
              <a:spcAft>
                <a:spcPts val="0"/>
              </a:spcAft>
              <a:buNone/>
            </a:pPr>
            <a:r>
              <a:rPr lang="en" sz="1600">
                <a:solidFill>
                  <a:schemeClr val="lt1"/>
                </a:solidFill>
              </a:rPr>
              <a:t>Review of Protein Secretion. (n.d.). Retrieved from </a:t>
            </a:r>
          </a:p>
          <a:p>
            <a:pPr marL="0" lvl="0" indent="457200" rtl="0">
              <a:spcBef>
                <a:spcPts val="0"/>
              </a:spcBef>
              <a:spcAft>
                <a:spcPts val="0"/>
              </a:spcAft>
              <a:buNone/>
            </a:pPr>
            <a:r>
              <a:rPr lang="en" sz="1600">
                <a:solidFill>
                  <a:schemeClr val="lt1"/>
                </a:solidFill>
              </a:rPr>
              <a:t>https://courses.washington.edu/conj/cell/secretion.htm</a:t>
            </a:r>
          </a:p>
          <a:p>
            <a:pPr marL="0" lvl="0" indent="0" rtl="0">
              <a:spcBef>
                <a:spcPts val="0"/>
              </a:spcBef>
              <a:spcAft>
                <a:spcPts val="0"/>
              </a:spcAft>
              <a:buNone/>
            </a:pPr>
            <a:r>
              <a:rPr lang="en" sz="1600">
                <a:solidFill>
                  <a:schemeClr val="lt1"/>
                </a:solidFill>
              </a:rPr>
              <a:t>Visualization of the Movement of Calcium Ions in Neurons. (2015, December 24). </a:t>
            </a:r>
          </a:p>
          <a:p>
            <a:pPr marL="457200" lvl="0" indent="0" rtl="0">
              <a:spcBef>
                <a:spcPts val="0"/>
              </a:spcBef>
              <a:spcAft>
                <a:spcPts val="0"/>
              </a:spcAft>
              <a:buNone/>
            </a:pPr>
            <a:r>
              <a:rPr lang="en" sz="1600">
                <a:solidFill>
                  <a:schemeClr val="lt1"/>
                </a:solidFill>
              </a:rPr>
              <a:t>Retrieved September 19, 2016, from http://www.u-tokyo.ac.jp/en/utokyo-research/research-news/visualization-of-the-movement-of-calcium-ions-in-neurons.html</a:t>
            </a:r>
          </a:p>
          <a:p>
            <a:pPr marL="0" lvl="0" indent="0">
              <a:spcBef>
                <a:spcPts val="0"/>
              </a:spcBef>
              <a:spcAft>
                <a:spcPts val="0"/>
              </a:spcAft>
              <a:buNone/>
            </a:pPr>
            <a:endParaRPr sz="16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What is ER in cells? </a:t>
            </a:r>
            <a:br>
              <a:rPr lang="en">
                <a:solidFill>
                  <a:schemeClr val="lt2"/>
                </a:solidFill>
              </a:rPr>
            </a:br>
            <a:endParaRPr lang="en">
              <a:solidFill>
                <a:schemeClr val="lt2"/>
              </a:solidFill>
            </a:endParaRPr>
          </a:p>
        </p:txBody>
      </p:sp>
      <p:sp>
        <p:nvSpPr>
          <p:cNvPr id="71" name="Shape 71"/>
          <p:cNvSpPr txBox="1">
            <a:spLocks noGrp="1"/>
          </p:cNvSpPr>
          <p:nvPr>
            <p:ph type="body" idx="1"/>
          </p:nvPr>
        </p:nvSpPr>
        <p:spPr>
          <a:xfrm>
            <a:off x="311700" y="1066025"/>
            <a:ext cx="8520600" cy="3416400"/>
          </a:xfrm>
          <a:prstGeom prst="rect">
            <a:avLst/>
          </a:prstGeom>
        </p:spPr>
        <p:txBody>
          <a:bodyPr lIns="91425" tIns="91425" rIns="91425" bIns="91425" anchor="t" anchorCtr="0">
            <a:noAutofit/>
          </a:bodyPr>
          <a:lstStyle/>
          <a:p>
            <a:pPr marL="457200" lvl="0" indent="-355600" rtl="0">
              <a:spcBef>
                <a:spcPts val="0"/>
              </a:spcBef>
              <a:buClr>
                <a:schemeClr val="lt1"/>
              </a:buClr>
              <a:buSzPct val="100000"/>
              <a:buChar char="➢"/>
            </a:pPr>
            <a:r>
              <a:rPr lang="en" sz="2000" i="1">
                <a:solidFill>
                  <a:schemeClr val="lt1"/>
                </a:solidFill>
              </a:rPr>
              <a:t>Endoplasmic</a:t>
            </a:r>
            <a:r>
              <a:rPr lang="en" sz="2000">
                <a:solidFill>
                  <a:schemeClr val="lt1"/>
                </a:solidFill>
              </a:rPr>
              <a:t> means “within the cytoplasm” and</a:t>
            </a:r>
            <a:r>
              <a:rPr lang="en" sz="2000" i="1">
                <a:solidFill>
                  <a:schemeClr val="lt1"/>
                </a:solidFill>
              </a:rPr>
              <a:t> reticulum</a:t>
            </a:r>
            <a:r>
              <a:rPr lang="en" sz="2000">
                <a:solidFill>
                  <a:schemeClr val="lt1"/>
                </a:solidFill>
              </a:rPr>
              <a:t> means “little net” </a:t>
            </a:r>
          </a:p>
          <a:p>
            <a:pPr marL="457200" lvl="0" indent="-355600" rtl="0">
              <a:spcBef>
                <a:spcPts val="0"/>
              </a:spcBef>
              <a:buClr>
                <a:schemeClr val="lt1"/>
              </a:buClr>
              <a:buSzPct val="100000"/>
              <a:buChar char="➢"/>
            </a:pPr>
            <a:r>
              <a:rPr lang="en" sz="2000">
                <a:solidFill>
                  <a:schemeClr val="lt1"/>
                </a:solidFill>
              </a:rPr>
              <a:t>Extensive network of membranes that make up approximately half of the membrane in a cell</a:t>
            </a:r>
          </a:p>
          <a:p>
            <a:pPr marL="457200" lvl="0" indent="-355600" rtl="0">
              <a:spcBef>
                <a:spcPts val="0"/>
              </a:spcBef>
              <a:buClr>
                <a:schemeClr val="lt1"/>
              </a:buClr>
              <a:buSzPct val="100000"/>
              <a:buChar char="➢"/>
            </a:pPr>
            <a:r>
              <a:rPr lang="en" sz="2000">
                <a:solidFill>
                  <a:schemeClr val="lt1"/>
                </a:solidFill>
              </a:rPr>
              <a:t>Consists of tubules and sacs, called </a:t>
            </a:r>
            <a:r>
              <a:rPr lang="en" sz="2000" b="1" u="sng">
                <a:solidFill>
                  <a:schemeClr val="lt1"/>
                </a:solidFill>
              </a:rPr>
              <a:t>cisternae</a:t>
            </a:r>
            <a:r>
              <a:rPr lang="en" sz="2000">
                <a:solidFill>
                  <a:schemeClr val="lt1"/>
                </a:solidFill>
              </a:rPr>
              <a:t>, which is a reservoir for liquid</a:t>
            </a:r>
          </a:p>
          <a:p>
            <a:pPr marL="457200" lvl="0" indent="-228600">
              <a:spcBef>
                <a:spcPts val="0"/>
              </a:spcBef>
              <a:buClr>
                <a:schemeClr val="lt1"/>
              </a:buClr>
              <a:buChar char="➢"/>
            </a:pPr>
            <a:r>
              <a:rPr lang="en" sz="2000">
                <a:solidFill>
                  <a:schemeClr val="lt1"/>
                </a:solidFill>
              </a:rPr>
              <a:t>Membrane of the ER encloses a continuous compartment called </a:t>
            </a:r>
            <a:r>
              <a:rPr lang="en" sz="2000" b="1" u="sng">
                <a:solidFill>
                  <a:schemeClr val="lt1"/>
                </a:solidFill>
              </a:rPr>
              <a:t>ER lumen</a:t>
            </a:r>
            <a:r>
              <a:rPr lang="en" sz="2000" b="1">
                <a:solidFill>
                  <a:schemeClr val="lt1"/>
                </a:solidFill>
              </a:rPr>
              <a:t> </a:t>
            </a:r>
            <a:r>
              <a:rPr lang="en" sz="2000">
                <a:solidFill>
                  <a:schemeClr val="lt1"/>
                </a:solidFill>
              </a:rPr>
              <a:t>(cisternal space)</a:t>
            </a:r>
            <a:br>
              <a:rPr lang="en" sz="2000">
                <a:solidFill>
                  <a:schemeClr val="lt1"/>
                </a:solidFill>
              </a:rPr>
            </a:br>
            <a:r>
              <a:rPr lang="en">
                <a:solidFill>
                  <a:schemeClr val="lt1"/>
                </a:solidFill>
              </a:rPr>
              <a:t/>
            </a:r>
            <a:br>
              <a:rPr lang="en">
                <a:solidFill>
                  <a:schemeClr val="lt1"/>
                </a:solidFill>
              </a:rPr>
            </a:br>
            <a:r>
              <a:rPr lang="en">
                <a:solidFill>
                  <a:schemeClr val="lt1"/>
                </a:solidFill>
              </a:rPr>
              <a:t/>
            </a:r>
            <a:br>
              <a:rPr lang="en">
                <a:solidFill>
                  <a:schemeClr val="lt1"/>
                </a:solidFill>
              </a:rPr>
            </a:br>
            <a:endParaRPr lang="en">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What is ER in cells? </a:t>
            </a:r>
            <a:br>
              <a:rPr lang="en">
                <a:solidFill>
                  <a:schemeClr val="lt2"/>
                </a:solidFill>
              </a:rPr>
            </a:br>
            <a:endParaRPr lang="en">
              <a:solidFill>
                <a:schemeClr val="lt2"/>
              </a:solidFill>
            </a:endParaRPr>
          </a:p>
          <a:p>
            <a:pPr lvl="0">
              <a:spcBef>
                <a:spcPts val="0"/>
              </a:spcBef>
              <a:buNone/>
            </a:pPr>
            <a:endParaRPr>
              <a:solidFill>
                <a:schemeClr val="lt2"/>
              </a:solidFill>
            </a:endParaRPr>
          </a:p>
        </p:txBody>
      </p:sp>
      <p:sp>
        <p:nvSpPr>
          <p:cNvPr id="77" name="Shape 7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55600" rtl="0">
              <a:spcBef>
                <a:spcPts val="0"/>
              </a:spcBef>
              <a:buClr>
                <a:schemeClr val="lt1"/>
              </a:buClr>
              <a:buSzPct val="100000"/>
              <a:buChar char="➢"/>
            </a:pPr>
            <a:r>
              <a:rPr lang="en" sz="2000">
                <a:solidFill>
                  <a:schemeClr val="lt1"/>
                </a:solidFill>
              </a:rPr>
              <a:t>Two Types of ER: Smooth ER (SER) and Rough ER (RER)</a:t>
            </a:r>
          </a:p>
          <a:p>
            <a:pPr marL="457200" lvl="0" indent="-355600" rtl="0">
              <a:spcBef>
                <a:spcPts val="0"/>
              </a:spcBef>
              <a:buClr>
                <a:schemeClr val="lt1"/>
              </a:buClr>
              <a:buSzPct val="100000"/>
              <a:buChar char="➢"/>
            </a:pPr>
            <a:r>
              <a:rPr lang="en" sz="2000">
                <a:solidFill>
                  <a:schemeClr val="lt1"/>
                </a:solidFill>
              </a:rPr>
              <a:t>SER and RER look separate but are subcompartments of the same organelle</a:t>
            </a:r>
          </a:p>
          <a:p>
            <a:pPr marL="457200" lvl="0" indent="-355600" rtl="0">
              <a:spcBef>
                <a:spcPts val="0"/>
              </a:spcBef>
              <a:buClr>
                <a:schemeClr val="lt1"/>
              </a:buClr>
              <a:buSzPct val="100000"/>
              <a:buChar char="➢"/>
            </a:pPr>
            <a:r>
              <a:rPr lang="en" sz="2000" b="1" u="sng">
                <a:solidFill>
                  <a:schemeClr val="lt1"/>
                </a:solidFill>
              </a:rPr>
              <a:t>Smooth ER</a:t>
            </a:r>
            <a:r>
              <a:rPr lang="en" sz="2000">
                <a:solidFill>
                  <a:schemeClr val="lt1"/>
                </a:solidFill>
              </a:rPr>
              <a:t>: surface lacks ribosomes, associated with smooth slippery fats, and found evenly distributed through cytoplasm </a:t>
            </a:r>
          </a:p>
          <a:p>
            <a:pPr marL="457200" lvl="0" indent="-355600" rtl="0">
              <a:spcBef>
                <a:spcPts val="0"/>
              </a:spcBef>
              <a:buClr>
                <a:schemeClr val="lt1"/>
              </a:buClr>
              <a:buSzPct val="100000"/>
              <a:buChar char="➢"/>
            </a:pPr>
            <a:r>
              <a:rPr lang="en" sz="2000" b="1" u="sng">
                <a:solidFill>
                  <a:schemeClr val="lt1"/>
                </a:solidFill>
              </a:rPr>
              <a:t>Rough ER</a:t>
            </a:r>
            <a:r>
              <a:rPr lang="en" sz="2000">
                <a:solidFill>
                  <a:schemeClr val="lt1"/>
                </a:solidFill>
              </a:rPr>
              <a:t>: ribosomes attached to its external surface and also to cytoplasmic side of nuclear envelope’s outer membrane, which is continuous to rough ER.  </a:t>
            </a:r>
          </a:p>
          <a:p>
            <a:pPr lvl="0" rtl="0">
              <a:spcBef>
                <a:spcPts val="0"/>
              </a:spcBef>
              <a:buNone/>
            </a:pPr>
            <a:endParaRPr sz="2000">
              <a:solidFill>
                <a:schemeClr val="lt1"/>
              </a:solidFill>
            </a:endParaRPr>
          </a:p>
          <a:p>
            <a:pPr lvl="0">
              <a:spcBef>
                <a:spcPts val="0"/>
              </a:spcBef>
              <a:buNone/>
            </a:pPr>
            <a:r>
              <a:rPr lang="en">
                <a:solidFill>
                  <a:schemeClr val="lt1"/>
                </a:solidFill>
              </a:rPr>
              <a:t/>
            </a:r>
            <a:br>
              <a:rPr lang="en">
                <a:solidFill>
                  <a:schemeClr val="lt1"/>
                </a:solidFill>
              </a:rPr>
            </a:br>
            <a:endParaRPr lang="en">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What is ER in cells? </a:t>
            </a:r>
            <a:br>
              <a:rPr lang="en">
                <a:solidFill>
                  <a:schemeClr val="lt2"/>
                </a:solidFill>
              </a:rPr>
            </a:br>
            <a:endParaRPr lang="en">
              <a:solidFill>
                <a:schemeClr val="lt2"/>
              </a:solidFill>
            </a:endParaRPr>
          </a:p>
        </p:txBody>
      </p:sp>
      <p:pic>
        <p:nvPicPr>
          <p:cNvPr id="83" name="Shape 83"/>
          <p:cNvPicPr preferRelativeResize="0"/>
          <p:nvPr/>
        </p:nvPicPr>
        <p:blipFill>
          <a:blip r:embed="rId3">
            <a:alphaModFix/>
          </a:blip>
          <a:stretch>
            <a:fillRect/>
          </a:stretch>
        </p:blipFill>
        <p:spPr>
          <a:xfrm>
            <a:off x="432200" y="1039487"/>
            <a:ext cx="3598274" cy="2559966"/>
          </a:xfrm>
          <a:prstGeom prst="rect">
            <a:avLst/>
          </a:prstGeom>
          <a:noFill/>
          <a:ln>
            <a:noFill/>
          </a:ln>
        </p:spPr>
      </p:pic>
      <p:pic>
        <p:nvPicPr>
          <p:cNvPr id="84" name="Shape 84"/>
          <p:cNvPicPr preferRelativeResize="0"/>
          <p:nvPr/>
        </p:nvPicPr>
        <p:blipFill rotWithShape="1">
          <a:blip r:embed="rId4">
            <a:alphaModFix/>
          </a:blip>
          <a:srcRect l="7640" t="7577" r="10027" b="13076"/>
          <a:stretch/>
        </p:blipFill>
        <p:spPr>
          <a:xfrm>
            <a:off x="4916600" y="1017725"/>
            <a:ext cx="3598275" cy="2603500"/>
          </a:xfrm>
          <a:prstGeom prst="rect">
            <a:avLst/>
          </a:prstGeom>
          <a:noFill/>
          <a:ln>
            <a:noFill/>
          </a:ln>
        </p:spPr>
      </p:pic>
      <p:sp>
        <p:nvSpPr>
          <p:cNvPr id="85" name="Shape 85"/>
          <p:cNvSpPr txBox="1"/>
          <p:nvPr/>
        </p:nvSpPr>
        <p:spPr>
          <a:xfrm>
            <a:off x="379350" y="3825200"/>
            <a:ext cx="8385300" cy="853800"/>
          </a:xfrm>
          <a:prstGeom prst="rect">
            <a:avLst/>
          </a:prstGeom>
          <a:noFill/>
          <a:ln>
            <a:noFill/>
          </a:ln>
        </p:spPr>
        <p:txBody>
          <a:bodyPr lIns="91425" tIns="91425" rIns="91425" bIns="91425" anchor="t" anchorCtr="0">
            <a:noAutofit/>
          </a:bodyPr>
          <a:lstStyle/>
          <a:p>
            <a:pPr lvl="0" rtl="0">
              <a:spcBef>
                <a:spcPts val="0"/>
              </a:spcBef>
              <a:buNone/>
            </a:pPr>
            <a:r>
              <a:rPr lang="en" sz="1800" b="1" u="sng">
                <a:solidFill>
                  <a:schemeClr val="lt1"/>
                </a:solidFill>
                <a:latin typeface="Proxima Nova"/>
                <a:ea typeface="Proxima Nova"/>
                <a:cs typeface="Proxima Nova"/>
                <a:sym typeface="Proxima Nova"/>
              </a:rPr>
              <a:t>Distinguishing between Rough ER and smooth ER from physical characteristics:</a:t>
            </a:r>
            <a:r>
              <a:rPr lang="en" sz="1800">
                <a:solidFill>
                  <a:schemeClr val="lt1"/>
                </a:solidFill>
                <a:latin typeface="Proxima Nova"/>
                <a:ea typeface="Proxima Nova"/>
                <a:cs typeface="Proxima Nova"/>
                <a:sym typeface="Proxima Nova"/>
              </a:rPr>
              <a:t> </a:t>
            </a:r>
          </a:p>
          <a:p>
            <a:pPr lvl="0" rtl="0">
              <a:spcBef>
                <a:spcPts val="0"/>
              </a:spcBef>
              <a:buNone/>
            </a:pPr>
            <a:r>
              <a:rPr lang="en" sz="1800">
                <a:solidFill>
                  <a:schemeClr val="lt1"/>
                </a:solidFill>
                <a:latin typeface="Proxima Nova"/>
                <a:ea typeface="Proxima Nova"/>
                <a:cs typeface="Proxima Nova"/>
                <a:sym typeface="Proxima Nova"/>
              </a:rPr>
              <a:t>through an electron micrograph you can view transport vesicles that spring off from a region of the rough ER called transitional ER and travel to the Golgi apparatus and other destinations</a:t>
            </a:r>
            <a:br>
              <a:rPr lang="en" sz="1800">
                <a:solidFill>
                  <a:schemeClr val="lt1"/>
                </a:solidFill>
                <a:latin typeface="Proxima Nova"/>
                <a:ea typeface="Proxima Nova"/>
                <a:cs typeface="Proxima Nova"/>
                <a:sym typeface="Proxima Nova"/>
              </a:rPr>
            </a:br>
            <a:r>
              <a:rPr lang="en" sz="1800">
                <a:solidFill>
                  <a:schemeClr val="lt1"/>
                </a:solidFill>
                <a:latin typeface="Proxima Nova"/>
                <a:ea typeface="Proxima Nova"/>
                <a:cs typeface="Proxima Nova"/>
                <a:sym typeface="Proxima Nova"/>
              </a:rPr>
              <a:t/>
            </a:r>
            <a:br>
              <a:rPr lang="en" sz="1800">
                <a:solidFill>
                  <a:schemeClr val="lt1"/>
                </a:solidFill>
                <a:latin typeface="Proxima Nova"/>
                <a:ea typeface="Proxima Nova"/>
                <a:cs typeface="Proxima Nova"/>
                <a:sym typeface="Proxima Nova"/>
              </a:rPr>
            </a:br>
            <a:endParaRPr lang="en" sz="1800">
              <a:solidFill>
                <a:schemeClr val="lt1"/>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90250" y="526350"/>
            <a:ext cx="5797500" cy="4090800"/>
          </a:xfrm>
          <a:prstGeom prst="rect">
            <a:avLst/>
          </a:prstGeom>
          <a:ln w="28575" cap="flat" cmpd="sng">
            <a:solidFill>
              <a:schemeClr val="lt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solidFill>
                  <a:schemeClr val="lt2"/>
                </a:solidFill>
              </a:rPr>
              <a:t>Functions of Smooth 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Functions of Smooth ER: Metabolic Processes</a:t>
            </a:r>
          </a:p>
        </p:txBody>
      </p:sp>
      <p:sp>
        <p:nvSpPr>
          <p:cNvPr id="96" name="Shape 9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spcAft>
                <a:spcPts val="0"/>
              </a:spcAft>
              <a:buNone/>
            </a:pPr>
            <a:r>
              <a:rPr lang="en" sz="3000">
                <a:solidFill>
                  <a:schemeClr val="lt1"/>
                </a:solidFill>
              </a:rPr>
              <a:t>Main themes to think about when studying SER: </a:t>
            </a:r>
          </a:p>
          <a:p>
            <a:pPr marL="457200" lvl="0" indent="-419100" rtl="0">
              <a:spcBef>
                <a:spcPts val="0"/>
              </a:spcBef>
              <a:spcAft>
                <a:spcPts val="0"/>
              </a:spcAft>
              <a:buClr>
                <a:schemeClr val="lt1"/>
              </a:buClr>
              <a:buSzPct val="100000"/>
              <a:buChar char="➢"/>
            </a:pPr>
            <a:r>
              <a:rPr lang="en" sz="3000">
                <a:solidFill>
                  <a:schemeClr val="lt1"/>
                </a:solidFill>
              </a:rPr>
              <a:t>Synthesis of lipids</a:t>
            </a:r>
          </a:p>
          <a:p>
            <a:pPr marL="457200" lvl="0" indent="-419100" rtl="0">
              <a:spcBef>
                <a:spcPts val="0"/>
              </a:spcBef>
              <a:spcAft>
                <a:spcPts val="0"/>
              </a:spcAft>
              <a:buClr>
                <a:schemeClr val="lt1"/>
              </a:buClr>
              <a:buSzPct val="100000"/>
              <a:buChar char="➢"/>
            </a:pPr>
            <a:r>
              <a:rPr lang="en" sz="3000">
                <a:solidFill>
                  <a:schemeClr val="lt1"/>
                </a:solidFill>
              </a:rPr>
              <a:t>Metabolism of Carbohydrates </a:t>
            </a:r>
          </a:p>
          <a:p>
            <a:pPr marL="457200" lvl="0" indent="-419100">
              <a:spcBef>
                <a:spcPts val="0"/>
              </a:spcBef>
              <a:buClr>
                <a:schemeClr val="lt1"/>
              </a:buClr>
              <a:buSzPct val="100000"/>
              <a:buChar char="➢"/>
            </a:pPr>
            <a:r>
              <a:rPr lang="en" sz="3000">
                <a:solidFill>
                  <a:schemeClr val="lt1"/>
                </a:solidFill>
              </a:rPr>
              <a:t>Detoxification of Drugs and Poisons </a:t>
            </a:r>
            <a:br>
              <a:rPr lang="en" sz="3000">
                <a:solidFill>
                  <a:schemeClr val="lt1"/>
                </a:solidFill>
              </a:rPr>
            </a:br>
            <a:endParaRPr lang="en" sz="30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Functions of Smooth ER: Synthesis of Lipids</a:t>
            </a:r>
          </a:p>
          <a:p>
            <a:pPr lvl="0">
              <a:spcBef>
                <a:spcPts val="0"/>
              </a:spcBef>
              <a:buNone/>
            </a:pPr>
            <a:endParaRPr>
              <a:solidFill>
                <a:schemeClr val="lt2"/>
              </a:solidFill>
            </a:endParaRPr>
          </a:p>
        </p:txBody>
      </p:sp>
      <p:sp>
        <p:nvSpPr>
          <p:cNvPr id="102" name="Shape 102"/>
          <p:cNvSpPr txBox="1">
            <a:spLocks noGrp="1"/>
          </p:cNvSpPr>
          <p:nvPr>
            <p:ph type="body" idx="1"/>
          </p:nvPr>
        </p:nvSpPr>
        <p:spPr>
          <a:xfrm>
            <a:off x="311700" y="1152475"/>
            <a:ext cx="5242500" cy="3416400"/>
          </a:xfrm>
          <a:prstGeom prst="rect">
            <a:avLst/>
          </a:prstGeom>
        </p:spPr>
        <p:txBody>
          <a:bodyPr lIns="91425" tIns="91425" rIns="91425" bIns="91425" anchor="t" anchorCtr="0">
            <a:noAutofit/>
          </a:bodyPr>
          <a:lstStyle/>
          <a:p>
            <a:pPr lvl="0" rtl="0">
              <a:spcBef>
                <a:spcPts val="0"/>
              </a:spcBef>
              <a:spcAft>
                <a:spcPts val="0"/>
              </a:spcAft>
              <a:buNone/>
            </a:pPr>
            <a:r>
              <a:rPr lang="en" sz="2000">
                <a:solidFill>
                  <a:schemeClr val="lt1"/>
                </a:solidFill>
              </a:rPr>
              <a:t>Enzymes of SER are important to synthesis of lipids including oils, phospholipids, steroids:</a:t>
            </a:r>
          </a:p>
          <a:p>
            <a:pPr marL="457200" lvl="0" indent="-355600" rtl="0">
              <a:spcBef>
                <a:spcPts val="0"/>
              </a:spcBef>
              <a:spcAft>
                <a:spcPts val="0"/>
              </a:spcAft>
              <a:buClr>
                <a:schemeClr val="lt1"/>
              </a:buClr>
              <a:buSzPct val="100000"/>
              <a:buChar char="➢"/>
            </a:pPr>
            <a:r>
              <a:rPr lang="en" sz="2000">
                <a:solidFill>
                  <a:schemeClr val="lt1"/>
                </a:solidFill>
              </a:rPr>
              <a:t>Steroids made by SER in animal cells are sex hormones of vertebrates and other steroid hormones are secreted by adrenal glands </a:t>
            </a:r>
          </a:p>
          <a:p>
            <a:pPr lvl="0">
              <a:spcBef>
                <a:spcPts val="0"/>
              </a:spcBef>
              <a:spcAft>
                <a:spcPts val="0"/>
              </a:spcAft>
              <a:buNone/>
            </a:pPr>
            <a:endParaRPr sz="2000">
              <a:solidFill>
                <a:schemeClr val="lt1"/>
              </a:solidFill>
            </a:endParaRPr>
          </a:p>
        </p:txBody>
      </p:sp>
      <p:pic>
        <p:nvPicPr>
          <p:cNvPr id="103" name="Shape 103"/>
          <p:cNvPicPr preferRelativeResize="0"/>
          <p:nvPr/>
        </p:nvPicPr>
        <p:blipFill>
          <a:blip r:embed="rId3">
            <a:alphaModFix/>
          </a:blip>
          <a:stretch>
            <a:fillRect/>
          </a:stretch>
        </p:blipFill>
        <p:spPr>
          <a:xfrm>
            <a:off x="5785099" y="1229799"/>
            <a:ext cx="3122851" cy="31121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Detoxification of Drugs and Poisons </a:t>
            </a:r>
            <a:br>
              <a:rPr lang="en">
                <a:solidFill>
                  <a:schemeClr val="lt2"/>
                </a:solidFill>
              </a:rPr>
            </a:br>
            <a:endParaRPr lang="en">
              <a:solidFill>
                <a:schemeClr val="lt2"/>
              </a:solidFill>
            </a:endParaRPr>
          </a:p>
        </p:txBody>
      </p:sp>
      <p:sp>
        <p:nvSpPr>
          <p:cNvPr id="109" name="Shape 10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spcAft>
                <a:spcPts val="0"/>
              </a:spcAft>
              <a:buNone/>
            </a:pPr>
            <a:r>
              <a:rPr lang="en" sz="2000">
                <a:solidFill>
                  <a:schemeClr val="lt1"/>
                </a:solidFill>
              </a:rPr>
              <a:t>Detoxification- adding hydroxyl groups to drugs, making them more soluble and easier to flush from the body</a:t>
            </a:r>
          </a:p>
          <a:p>
            <a:pPr marL="457200" lvl="0" indent="-355600" rtl="0">
              <a:spcBef>
                <a:spcPts val="0"/>
              </a:spcBef>
              <a:buClr>
                <a:schemeClr val="lt1"/>
              </a:buClr>
              <a:buSzPct val="100000"/>
              <a:buChar char="➢"/>
            </a:pPr>
            <a:r>
              <a:rPr lang="en" sz="2000">
                <a:solidFill>
                  <a:schemeClr val="lt1"/>
                </a:solidFill>
              </a:rPr>
              <a:t>Phenobarbital and other barbiturates are drugs metabolized by SER in liver cells- induce the increase of smooth ER, increasing the rate of detoxification= higher doses are needed to produce effect (in this case sedation) </a:t>
            </a:r>
          </a:p>
          <a:p>
            <a:pPr marL="457200" lvl="0" indent="-355600" rtl="0">
              <a:spcBef>
                <a:spcPts val="0"/>
              </a:spcBef>
              <a:buClr>
                <a:schemeClr val="lt1"/>
              </a:buClr>
              <a:buSzPct val="100000"/>
              <a:buChar char="➢"/>
            </a:pPr>
            <a:r>
              <a:rPr lang="en" sz="2000">
                <a:solidFill>
                  <a:schemeClr val="lt1"/>
                </a:solidFill>
              </a:rPr>
              <a:t>Can increase the tolerance to other drugs besides phenobarbital</a:t>
            </a: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1393</Words>
  <Application>Microsoft Office PowerPoint</Application>
  <PresentationFormat>On-screen Show (16:9)</PresentationFormat>
  <Paragraphs>123</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Proxima Nova</vt:lpstr>
      <vt:lpstr>Arial</vt:lpstr>
      <vt:lpstr>spearmint</vt:lpstr>
      <vt:lpstr>All Parts of The Endoplasmic Reticulum (ER)</vt:lpstr>
      <vt:lpstr>What is ER in cells? </vt:lpstr>
      <vt:lpstr>What is ER in cells?  </vt:lpstr>
      <vt:lpstr>What is ER in cells?   </vt:lpstr>
      <vt:lpstr>What is ER in cells?  </vt:lpstr>
      <vt:lpstr>Functions of Smooth ER</vt:lpstr>
      <vt:lpstr>Functions of Smooth ER: Metabolic Processes</vt:lpstr>
      <vt:lpstr>Functions of Smooth ER: Synthesis of Lipids </vt:lpstr>
      <vt:lpstr>Detoxification of Drugs and Poisons  </vt:lpstr>
      <vt:lpstr>Functions of Smooth ER: Calcium Ions </vt:lpstr>
      <vt:lpstr>Functions of Rough ER </vt:lpstr>
      <vt:lpstr>Functions of Rough ER</vt:lpstr>
      <vt:lpstr>Functions of Rough ER: Protein Synthesis</vt:lpstr>
      <vt:lpstr>Functions of Rough ER: Secretory Proteins </vt:lpstr>
      <vt:lpstr>Functions of Rough ER: Secretory Proteins  </vt:lpstr>
      <vt:lpstr>Functions of Rough ER: Translation  </vt:lpstr>
      <vt:lpstr>Protein Quality Control</vt:lpstr>
      <vt:lpstr>Interactions with other Organelles</vt:lpstr>
      <vt:lpstr>Interactions with other Organelles </vt:lpstr>
      <vt:lpstr>Interactions with other Organelles: ER and the Golgi Apparatus are Best Friends  </vt:lpstr>
      <vt:lpstr>Relation of ER Structure to its Functions</vt:lpstr>
      <vt:lpstr>Relation of ER Structure to its Functions </vt:lpstr>
      <vt:lpstr>Relation of ER Structure to its Functions: Smooth ER </vt:lpstr>
      <vt:lpstr>Relation of ER Structure to its Functions: Rough ER</vt:lpstr>
      <vt:lpstr>What Goes into ER and what is produced? </vt:lpstr>
      <vt:lpstr>What Goes into ER and what is produced? </vt:lpstr>
      <vt:lpstr>Any Questions? </vt:lpstr>
      <vt:lpstr>Works Cited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Parts of The Endoplasmic Reticulum (ER)</dc:title>
  <cp:lastModifiedBy>Barksdale, Rachael</cp:lastModifiedBy>
  <cp:revision>1</cp:revision>
  <dcterms:modified xsi:type="dcterms:W3CDTF">2016-09-19T13:36:54Z</dcterms:modified>
</cp:coreProperties>
</file>