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2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7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6110288"/>
            <a:ext cx="9144000" cy="762000"/>
          </a:xfrm>
          <a:prstGeom prst="rect">
            <a:avLst/>
          </a:prstGeom>
          <a:solidFill>
            <a:srgbClr val="B7DA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125" y="1531938"/>
            <a:ext cx="8677275" cy="1752600"/>
          </a:xfrm>
        </p:spPr>
        <p:txBody>
          <a:bodyPr/>
          <a:lstStyle>
            <a:lvl1pPr marL="0" indent="0">
              <a:buFontTx/>
              <a:buNone/>
              <a:defRPr sz="5500">
                <a:solidFill>
                  <a:srgbClr val="990066"/>
                </a:soli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008D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76225" y="6537325"/>
            <a:ext cx="417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1000">
                <a:latin typeface="Times New Roman" panose="02020603050405020304" pitchFamily="18" charset="0"/>
              </a:rPr>
              <a:t>Copyright © 2005 Pearson Education, Inc. publishing as Benjamin Cummings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0350" y="4648200"/>
            <a:ext cx="8686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en-US" sz="1800">
                <a:solidFill>
                  <a:srgbClr val="006699"/>
                </a:solidFill>
              </a:rPr>
              <a:t>PowerPoint Lectures for </a:t>
            </a:r>
            <a:r>
              <a:rPr kumimoji="0" lang="en-US" altLang="en-US" sz="1800" b="1">
                <a:solidFill>
                  <a:srgbClr val="006699"/>
                </a:solidFill>
              </a:rPr>
              <a:t/>
            </a:r>
            <a:br>
              <a:rPr kumimoji="0" lang="en-US" altLang="en-US" sz="1800" b="1">
                <a:solidFill>
                  <a:srgbClr val="006699"/>
                </a:solidFill>
              </a:rPr>
            </a:br>
            <a:r>
              <a:rPr kumimoji="0" lang="en-US" altLang="en-US" sz="1800" b="1" i="1">
                <a:solidFill>
                  <a:srgbClr val="006699"/>
                </a:solidFill>
              </a:rPr>
              <a:t>Biology, Seventh Edition</a:t>
            </a:r>
            <a:endParaRPr kumimoji="0" lang="en-US" altLang="en-US" sz="1800" b="1">
              <a:solidFill>
                <a:srgbClr val="006699"/>
              </a:solidFill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85800" y="5273675"/>
            <a:ext cx="2760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kumimoji="0" lang="en-US" altLang="en-US" sz="1600" b="1" i="1">
                <a:solidFill>
                  <a:srgbClr val="990066"/>
                </a:solidFill>
                <a:latin typeface="Times New Roman" panose="02020603050405020304" pitchFamily="18" charset="0"/>
              </a:rPr>
              <a:t>Neil Campbell and Jane Reece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36538" y="6096000"/>
            <a:ext cx="278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1800" b="1">
                <a:solidFill>
                  <a:srgbClr val="990066"/>
                </a:solidFill>
                <a:latin typeface="Times New Roman" panose="02020603050405020304" pitchFamily="18" charset="0"/>
              </a:rPr>
              <a:t>Lectures by Chris Romero</a:t>
            </a: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06375" y="157163"/>
            <a:ext cx="8709025" cy="1143000"/>
          </a:xfrm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anchor="ctr"/>
          <a:lstStyle>
            <a:lvl1pPr marL="0" indent="0">
              <a:defRPr sz="50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7722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60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2408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4191000" cy="3362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191000" cy="3362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84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90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420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54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70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8792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09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2133600" cy="397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48400" cy="39719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3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7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4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4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0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9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0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3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1EEC-B92D-4D03-87A9-C0B31ED2AE93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04984-4C72-42D3-8463-6DB3F64C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0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85800"/>
            <a:ext cx="853440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6537325"/>
            <a:ext cx="4246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kumimoji="0" lang="en-US" altLang="en-US" sz="1000">
                <a:latin typeface="Times New Roman" panose="02020603050405020304" pitchFamily="18" charset="0"/>
              </a:rPr>
              <a:t>Copyright © 2005 Pearson Education, Inc. publishing as Benjamin Cummings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304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304800" y="609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6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50838" indent="-350838" algn="l" rtl="0" fontAlgn="base">
        <a:spcBef>
          <a:spcPct val="45000"/>
        </a:spcBef>
        <a:spcAft>
          <a:spcPct val="20000"/>
        </a:spcAft>
        <a:buClr>
          <a:schemeClr val="tx2"/>
        </a:buClr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492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34290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34290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3349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UNITS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BIOLOGY UNIT 8</a:t>
            </a:r>
          </a:p>
          <a:p>
            <a:r>
              <a:rPr lang="en-US" dirty="0" smtClean="0"/>
              <a:t>ORGANISM FORM &amp;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Absorption of Nutrients</a:t>
            </a:r>
            <a:endParaRPr lang="en-US" altLang="en-US" b="0" i="1">
              <a:solidFill>
                <a:schemeClr val="tx1"/>
              </a:solidFill>
            </a:endParaRP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The small intestine has a huge surface area</a:t>
            </a:r>
          </a:p>
          <a:p>
            <a:pPr lvl="1"/>
            <a:r>
              <a:rPr lang="en-US" altLang="en-US"/>
              <a:t>Due to the presence of villi and microvilli that are exposed to the intestinal lumen</a:t>
            </a:r>
          </a:p>
        </p:txBody>
      </p:sp>
    </p:spTree>
    <p:extLst>
      <p:ext uri="{BB962C8B-B14F-4D97-AF65-F5344CB8AC3E}">
        <p14:creationId xmlns:p14="http://schemas.microsoft.com/office/powerpoint/2010/main" val="146176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</p:spPr>
        <p:txBody>
          <a:bodyPr/>
          <a:lstStyle/>
          <a:p>
            <a:r>
              <a:rPr lang="en-US" altLang="en-US"/>
              <a:t>The enormous microvillar surface</a:t>
            </a:r>
          </a:p>
          <a:p>
            <a:pPr lvl="1"/>
            <a:r>
              <a:rPr lang="en-US" altLang="en-US"/>
              <a:t>Is an adaptation that greatly increases the rate of nutrient absorption</a:t>
            </a:r>
          </a:p>
        </p:txBody>
      </p:sp>
      <p:grpSp>
        <p:nvGrpSpPr>
          <p:cNvPr id="841766" name="Group 38"/>
          <p:cNvGrpSpPr>
            <a:grpSpLocks/>
          </p:cNvGrpSpPr>
          <p:nvPr/>
        </p:nvGrpSpPr>
        <p:grpSpPr bwMode="auto">
          <a:xfrm>
            <a:off x="468313" y="2446338"/>
            <a:ext cx="8447087" cy="4005262"/>
            <a:chOff x="295" y="1541"/>
            <a:chExt cx="5321" cy="2523"/>
          </a:xfrm>
        </p:grpSpPr>
        <p:pic>
          <p:nvPicPr>
            <p:cNvPr id="84173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801"/>
              <a:ext cx="5245" cy="2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1735" name="Line 7"/>
            <p:cNvSpPr>
              <a:spLocks noChangeShapeType="1"/>
            </p:cNvSpPr>
            <p:nvPr/>
          </p:nvSpPr>
          <p:spPr bwMode="auto">
            <a:xfrm flipH="1">
              <a:off x="3219" y="2772"/>
              <a:ext cx="27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36" name="Line 8"/>
            <p:cNvSpPr>
              <a:spLocks noChangeShapeType="1"/>
            </p:cNvSpPr>
            <p:nvPr/>
          </p:nvSpPr>
          <p:spPr bwMode="auto">
            <a:xfrm flipH="1" flipV="1">
              <a:off x="3227" y="2776"/>
              <a:ext cx="232" cy="1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37" name="Rectangle 9"/>
            <p:cNvSpPr>
              <a:spLocks noChangeArrowheads="1"/>
            </p:cNvSpPr>
            <p:nvPr/>
          </p:nvSpPr>
          <p:spPr bwMode="auto">
            <a:xfrm>
              <a:off x="2693" y="2701"/>
              <a:ext cx="5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200"/>
                <a:t>Epithelial</a:t>
              </a:r>
              <a:br>
                <a:rPr lang="en-US" altLang="en-US" sz="1200"/>
              </a:br>
              <a:r>
                <a:rPr lang="en-US" altLang="en-US" sz="1200"/>
                <a:t>cells</a:t>
              </a:r>
            </a:p>
          </p:txBody>
        </p:sp>
        <p:sp>
          <p:nvSpPr>
            <p:cNvPr id="841738" name="Text Box 10"/>
            <p:cNvSpPr txBox="1">
              <a:spLocks noChangeArrowheads="1"/>
            </p:cNvSpPr>
            <p:nvPr/>
          </p:nvSpPr>
          <p:spPr bwMode="auto">
            <a:xfrm>
              <a:off x="545" y="3576"/>
              <a:ext cx="2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Key</a:t>
              </a:r>
            </a:p>
          </p:txBody>
        </p:sp>
        <p:sp>
          <p:nvSpPr>
            <p:cNvPr id="841739" name="Text Box 11"/>
            <p:cNvSpPr txBox="1">
              <a:spLocks noChangeArrowheads="1"/>
            </p:cNvSpPr>
            <p:nvPr/>
          </p:nvSpPr>
          <p:spPr bwMode="auto">
            <a:xfrm>
              <a:off x="473" y="3776"/>
              <a:ext cx="5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Nutrient</a:t>
              </a:r>
              <a:br>
                <a:rPr lang="en-US" altLang="en-US" sz="1200"/>
              </a:br>
              <a:r>
                <a:rPr lang="en-US" altLang="en-US" sz="1200"/>
                <a:t>absorption</a:t>
              </a:r>
            </a:p>
          </p:txBody>
        </p:sp>
        <p:sp>
          <p:nvSpPr>
            <p:cNvPr id="841740" name="Line 12"/>
            <p:cNvSpPr>
              <a:spLocks noChangeShapeType="1"/>
            </p:cNvSpPr>
            <p:nvPr/>
          </p:nvSpPr>
          <p:spPr bwMode="auto">
            <a:xfrm flipV="1">
              <a:off x="2492" y="1937"/>
              <a:ext cx="0" cy="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41" name="Rectangle 13"/>
            <p:cNvSpPr>
              <a:spLocks noChangeArrowheads="1"/>
            </p:cNvSpPr>
            <p:nvPr/>
          </p:nvSpPr>
          <p:spPr bwMode="auto">
            <a:xfrm>
              <a:off x="2385" y="1638"/>
              <a:ext cx="10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200"/>
                <a:t>Vein carrying blood to </a:t>
              </a:r>
              <a:br>
                <a:rPr lang="en-US" altLang="en-US" sz="1200"/>
              </a:br>
              <a:r>
                <a:rPr lang="en-US" altLang="en-US" sz="1200"/>
                <a:t>hepatic portal vessel</a:t>
              </a:r>
            </a:p>
          </p:txBody>
        </p:sp>
        <p:sp>
          <p:nvSpPr>
            <p:cNvPr id="841742" name="Rectangle 14"/>
            <p:cNvSpPr>
              <a:spLocks noChangeArrowheads="1"/>
            </p:cNvSpPr>
            <p:nvPr/>
          </p:nvSpPr>
          <p:spPr bwMode="auto">
            <a:xfrm>
              <a:off x="1092" y="3281"/>
              <a:ext cx="2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Villi</a:t>
              </a:r>
            </a:p>
          </p:txBody>
        </p:sp>
        <p:sp>
          <p:nvSpPr>
            <p:cNvPr id="841743" name="Line 15"/>
            <p:cNvSpPr>
              <a:spLocks noChangeShapeType="1"/>
            </p:cNvSpPr>
            <p:nvPr/>
          </p:nvSpPr>
          <p:spPr bwMode="auto">
            <a:xfrm flipH="1">
              <a:off x="1347" y="3368"/>
              <a:ext cx="1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44" name="Line 16"/>
            <p:cNvSpPr>
              <a:spLocks noChangeShapeType="1"/>
            </p:cNvSpPr>
            <p:nvPr/>
          </p:nvSpPr>
          <p:spPr bwMode="auto">
            <a:xfrm flipH="1" flipV="1">
              <a:off x="1350" y="3365"/>
              <a:ext cx="100" cy="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45" name="Line 17"/>
            <p:cNvSpPr>
              <a:spLocks noChangeShapeType="1"/>
            </p:cNvSpPr>
            <p:nvPr/>
          </p:nvSpPr>
          <p:spPr bwMode="auto">
            <a:xfrm>
              <a:off x="2314" y="3213"/>
              <a:ext cx="3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46" name="Rectangle 18"/>
            <p:cNvSpPr>
              <a:spLocks noChangeArrowheads="1"/>
            </p:cNvSpPr>
            <p:nvPr/>
          </p:nvSpPr>
          <p:spPr bwMode="auto">
            <a:xfrm>
              <a:off x="2616" y="3116"/>
              <a:ext cx="4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200"/>
                <a:t>Large</a:t>
              </a:r>
              <a:br>
                <a:rPr lang="en-US" altLang="en-US" sz="1200"/>
              </a:br>
              <a:r>
                <a:rPr lang="en-US" altLang="en-US" sz="1200"/>
                <a:t>circular</a:t>
              </a:r>
              <a:br>
                <a:rPr lang="en-US" altLang="en-US" sz="1200"/>
              </a:br>
              <a:r>
                <a:rPr lang="en-US" altLang="en-US" sz="1200"/>
                <a:t>folds</a:t>
              </a:r>
            </a:p>
          </p:txBody>
        </p:sp>
        <p:sp>
          <p:nvSpPr>
            <p:cNvPr id="841747" name="Rectangle 19"/>
            <p:cNvSpPr>
              <a:spLocks noChangeArrowheads="1"/>
            </p:cNvSpPr>
            <p:nvPr/>
          </p:nvSpPr>
          <p:spPr bwMode="auto">
            <a:xfrm>
              <a:off x="1190" y="3791"/>
              <a:ext cx="7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 b="1"/>
                <a:t>Intestinal wall</a:t>
              </a:r>
            </a:p>
          </p:txBody>
        </p:sp>
        <p:sp>
          <p:nvSpPr>
            <p:cNvPr id="841748" name="Rectangle 20"/>
            <p:cNvSpPr>
              <a:spLocks noChangeArrowheads="1"/>
            </p:cNvSpPr>
            <p:nvPr/>
          </p:nvSpPr>
          <p:spPr bwMode="auto">
            <a:xfrm>
              <a:off x="3552" y="3737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 b="1"/>
                <a:t>Villi</a:t>
              </a:r>
            </a:p>
          </p:txBody>
        </p:sp>
        <p:sp>
          <p:nvSpPr>
            <p:cNvPr id="841749" name="Rectangle 21"/>
            <p:cNvSpPr>
              <a:spLocks noChangeArrowheads="1"/>
            </p:cNvSpPr>
            <p:nvPr/>
          </p:nvSpPr>
          <p:spPr bwMode="auto">
            <a:xfrm>
              <a:off x="4832" y="3049"/>
              <a:ext cx="7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 b="1"/>
                <a:t>Epithelial cells</a:t>
              </a:r>
            </a:p>
          </p:txBody>
        </p:sp>
        <p:sp>
          <p:nvSpPr>
            <p:cNvPr id="841750" name="Line 22"/>
            <p:cNvSpPr>
              <a:spLocks noChangeShapeType="1"/>
            </p:cNvSpPr>
            <p:nvPr/>
          </p:nvSpPr>
          <p:spPr bwMode="auto">
            <a:xfrm>
              <a:off x="4047" y="3677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51" name="Rectangle 23"/>
            <p:cNvSpPr>
              <a:spLocks noChangeArrowheads="1"/>
            </p:cNvSpPr>
            <p:nvPr/>
          </p:nvSpPr>
          <p:spPr bwMode="auto">
            <a:xfrm>
              <a:off x="4271" y="3598"/>
              <a:ext cx="4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200"/>
                <a:t>Lymph </a:t>
              </a:r>
              <a:br>
                <a:rPr lang="en-US" altLang="en-US" sz="1200"/>
              </a:br>
              <a:r>
                <a:rPr lang="en-US" altLang="en-US" sz="1200"/>
                <a:t>vessel</a:t>
              </a:r>
            </a:p>
          </p:txBody>
        </p:sp>
        <p:sp>
          <p:nvSpPr>
            <p:cNvPr id="841752" name="Line 24"/>
            <p:cNvSpPr>
              <a:spLocks noChangeShapeType="1"/>
            </p:cNvSpPr>
            <p:nvPr/>
          </p:nvSpPr>
          <p:spPr bwMode="auto">
            <a:xfrm flipH="1">
              <a:off x="3207" y="2536"/>
              <a:ext cx="5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53" name="Line 25"/>
            <p:cNvSpPr>
              <a:spLocks noChangeShapeType="1"/>
            </p:cNvSpPr>
            <p:nvPr/>
          </p:nvSpPr>
          <p:spPr bwMode="auto">
            <a:xfrm rot="831267" flipH="1">
              <a:off x="3214" y="2434"/>
              <a:ext cx="9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54" name="Rectangle 26"/>
            <p:cNvSpPr>
              <a:spLocks noChangeArrowheads="1"/>
            </p:cNvSpPr>
            <p:nvPr/>
          </p:nvSpPr>
          <p:spPr bwMode="auto">
            <a:xfrm>
              <a:off x="2639" y="2314"/>
              <a:ext cx="5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200"/>
                <a:t>Blood</a:t>
              </a:r>
              <a:br>
                <a:rPr lang="en-US" altLang="en-US" sz="1200"/>
              </a:br>
              <a:r>
                <a:rPr lang="en-US" altLang="en-US" sz="1200"/>
                <a:t>capillaries</a:t>
              </a:r>
            </a:p>
          </p:txBody>
        </p:sp>
        <p:sp>
          <p:nvSpPr>
            <p:cNvPr id="841755" name="Line 27"/>
            <p:cNvSpPr>
              <a:spLocks noChangeShapeType="1"/>
            </p:cNvSpPr>
            <p:nvPr/>
          </p:nvSpPr>
          <p:spPr bwMode="auto">
            <a:xfrm>
              <a:off x="3815" y="3329"/>
              <a:ext cx="6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41756" name="Rectangle 28"/>
            <p:cNvSpPr>
              <a:spLocks noChangeArrowheads="1"/>
            </p:cNvSpPr>
            <p:nvPr/>
          </p:nvSpPr>
          <p:spPr bwMode="auto">
            <a:xfrm>
              <a:off x="4421" y="3242"/>
              <a:ext cx="42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200"/>
                <a:t>Lacteal</a:t>
              </a:r>
            </a:p>
          </p:txBody>
        </p:sp>
        <p:grpSp>
          <p:nvGrpSpPr>
            <p:cNvPr id="841765" name="Group 37"/>
            <p:cNvGrpSpPr>
              <a:grpSpLocks/>
            </p:cNvGrpSpPr>
            <p:nvPr/>
          </p:nvGrpSpPr>
          <p:grpSpPr bwMode="auto">
            <a:xfrm>
              <a:off x="5324" y="1844"/>
              <a:ext cx="69" cy="460"/>
              <a:chOff x="5324" y="1844"/>
              <a:chExt cx="69" cy="460"/>
            </a:xfrm>
          </p:grpSpPr>
          <p:sp>
            <p:nvSpPr>
              <p:cNvPr id="841758" name="Line 30"/>
              <p:cNvSpPr>
                <a:spLocks noChangeShapeType="1"/>
              </p:cNvSpPr>
              <p:nvPr/>
            </p:nvSpPr>
            <p:spPr bwMode="auto">
              <a:xfrm flipV="1">
                <a:off x="5393" y="1848"/>
                <a:ext cx="0" cy="4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841759" name="Line 31"/>
              <p:cNvSpPr>
                <a:spLocks noChangeShapeType="1"/>
              </p:cNvSpPr>
              <p:nvPr/>
            </p:nvSpPr>
            <p:spPr bwMode="auto">
              <a:xfrm flipV="1">
                <a:off x="5324" y="1844"/>
                <a:ext cx="62" cy="24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841760" name="Rectangle 32"/>
            <p:cNvSpPr>
              <a:spLocks noChangeArrowheads="1"/>
            </p:cNvSpPr>
            <p:nvPr/>
          </p:nvSpPr>
          <p:spPr bwMode="auto">
            <a:xfrm>
              <a:off x="4845" y="1541"/>
              <a:ext cx="7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200"/>
                <a:t>Microvilli</a:t>
              </a:r>
              <a:br>
                <a:rPr lang="en-US" altLang="en-US" sz="1200"/>
              </a:br>
              <a:r>
                <a:rPr lang="en-US" altLang="en-US" sz="1200"/>
                <a:t>(brush border)</a:t>
              </a:r>
            </a:p>
          </p:txBody>
        </p:sp>
        <p:grpSp>
          <p:nvGrpSpPr>
            <p:cNvPr id="841761" name="Group 33"/>
            <p:cNvGrpSpPr>
              <a:grpSpLocks/>
            </p:cNvGrpSpPr>
            <p:nvPr/>
          </p:nvGrpSpPr>
          <p:grpSpPr bwMode="auto">
            <a:xfrm>
              <a:off x="795" y="2907"/>
              <a:ext cx="835" cy="237"/>
              <a:chOff x="629" y="2390"/>
              <a:chExt cx="864" cy="245"/>
            </a:xfrm>
          </p:grpSpPr>
          <p:sp>
            <p:nvSpPr>
              <p:cNvPr id="841762" name="Rectangle 34"/>
              <p:cNvSpPr>
                <a:spLocks noChangeArrowheads="1"/>
              </p:cNvSpPr>
              <p:nvPr/>
            </p:nvSpPr>
            <p:spPr bwMode="auto">
              <a:xfrm>
                <a:off x="629" y="2456"/>
                <a:ext cx="725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200"/>
                  <a:t>Muscle layers</a:t>
                </a:r>
              </a:p>
            </p:txBody>
          </p:sp>
          <p:sp>
            <p:nvSpPr>
              <p:cNvPr id="841763" name="AutoShape 35"/>
              <p:cNvSpPr>
                <a:spLocks/>
              </p:cNvSpPr>
              <p:nvPr/>
            </p:nvSpPr>
            <p:spPr bwMode="auto">
              <a:xfrm rot="-3931447">
                <a:off x="1253" y="2246"/>
                <a:ext cx="96" cy="384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841764" name="Rectangle 36"/>
          <p:cNvSpPr>
            <a:spLocks noChangeArrowheads="1"/>
          </p:cNvSpPr>
          <p:nvPr/>
        </p:nvSpPr>
        <p:spPr bwMode="auto">
          <a:xfrm>
            <a:off x="50800" y="2844800"/>
            <a:ext cx="1217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Figure 41.23</a:t>
            </a:r>
          </a:p>
        </p:txBody>
      </p:sp>
    </p:spTree>
    <p:extLst>
      <p:ext uri="{BB962C8B-B14F-4D97-AF65-F5344CB8AC3E}">
        <p14:creationId xmlns:p14="http://schemas.microsoft.com/office/powerpoint/2010/main" val="415916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200275"/>
          </a:xfrm>
        </p:spPr>
        <p:txBody>
          <a:bodyPr/>
          <a:lstStyle/>
          <a:p>
            <a:r>
              <a:rPr lang="en-US" altLang="en-US"/>
              <a:t>The core of each villus</a:t>
            </a:r>
          </a:p>
          <a:p>
            <a:pPr lvl="1"/>
            <a:r>
              <a:rPr lang="en-US" altLang="en-US"/>
              <a:t>Contains a network of blood vessels and a small vessel of the lymphatic system called a lacteal</a:t>
            </a:r>
          </a:p>
        </p:txBody>
      </p:sp>
    </p:spTree>
    <p:extLst>
      <p:ext uri="{BB962C8B-B14F-4D97-AF65-F5344CB8AC3E}">
        <p14:creationId xmlns:p14="http://schemas.microsoft.com/office/powerpoint/2010/main" val="172029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Mammalian Respiratory Systems: A Closer Look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346200"/>
          </a:xfrm>
        </p:spPr>
        <p:txBody>
          <a:bodyPr/>
          <a:lstStyle/>
          <a:p>
            <a:r>
              <a:rPr lang="en-US" altLang="en-US"/>
              <a:t>A system of branching ducts</a:t>
            </a:r>
          </a:p>
          <a:p>
            <a:pPr lvl="1"/>
            <a:r>
              <a:rPr lang="en-US" altLang="en-US"/>
              <a:t>Conveys air to the lungs</a:t>
            </a:r>
          </a:p>
        </p:txBody>
      </p:sp>
      <p:pic>
        <p:nvPicPr>
          <p:cNvPr id="984069" name="Picture 5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2008188"/>
            <a:ext cx="5886450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84120" name="Group 56"/>
          <p:cNvGrpSpPr>
            <a:grpSpLocks/>
          </p:cNvGrpSpPr>
          <p:nvPr/>
        </p:nvGrpSpPr>
        <p:grpSpPr bwMode="auto">
          <a:xfrm>
            <a:off x="963613" y="1985963"/>
            <a:ext cx="7151687" cy="4579937"/>
            <a:chOff x="607" y="1251"/>
            <a:chExt cx="4505" cy="2885"/>
          </a:xfrm>
        </p:grpSpPr>
        <p:sp>
          <p:nvSpPr>
            <p:cNvPr id="984071" name="Rectangle 7"/>
            <p:cNvSpPr>
              <a:spLocks noChangeArrowheads="1"/>
            </p:cNvSpPr>
            <p:nvPr/>
          </p:nvSpPr>
          <p:spPr bwMode="auto">
            <a:xfrm>
              <a:off x="2895" y="1262"/>
              <a:ext cx="577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Branch </a:t>
              </a:r>
              <a:br>
                <a:rPr lang="en-US" altLang="en-US" sz="1000"/>
              </a:br>
              <a:r>
                <a:rPr lang="en-US" altLang="en-US" sz="1000"/>
                <a:t>from the </a:t>
              </a:r>
              <a:br>
                <a:rPr lang="en-US" altLang="en-US" sz="1000"/>
              </a:br>
              <a:r>
                <a:rPr lang="en-US" altLang="en-US" sz="1000"/>
                <a:t>pulmonary </a:t>
              </a:r>
              <a:br>
                <a:rPr lang="en-US" altLang="en-US" sz="1000"/>
              </a:br>
              <a:r>
                <a:rPr lang="en-US" altLang="en-US" sz="1000"/>
                <a:t>vein </a:t>
              </a:r>
              <a:br>
                <a:rPr lang="en-US" altLang="en-US" sz="1000"/>
              </a:br>
              <a:r>
                <a:rPr lang="en-US" altLang="en-US" sz="1000"/>
                <a:t>(oxygen-rich </a:t>
              </a:r>
              <a:br>
                <a:rPr lang="en-US" altLang="en-US" sz="1000"/>
              </a:br>
              <a:r>
                <a:rPr lang="en-US" altLang="en-US" sz="1000"/>
                <a:t>blood)</a:t>
              </a:r>
              <a:br>
                <a:rPr lang="en-US" altLang="en-US" sz="1000"/>
              </a:br>
              <a:r>
                <a:rPr lang="en-US" altLang="en-US" sz="1000"/>
                <a:t> </a:t>
              </a:r>
            </a:p>
          </p:txBody>
        </p:sp>
        <p:sp>
          <p:nvSpPr>
            <p:cNvPr id="984072" name="Line 8"/>
            <p:cNvSpPr>
              <a:spLocks noChangeShapeType="1"/>
            </p:cNvSpPr>
            <p:nvPr/>
          </p:nvSpPr>
          <p:spPr bwMode="auto">
            <a:xfrm>
              <a:off x="3240" y="1346"/>
              <a:ext cx="147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pSp>
          <p:nvGrpSpPr>
            <p:cNvPr id="984073" name="Group 9"/>
            <p:cNvGrpSpPr>
              <a:grpSpLocks/>
            </p:cNvGrpSpPr>
            <p:nvPr/>
          </p:nvGrpSpPr>
          <p:grpSpPr bwMode="auto">
            <a:xfrm>
              <a:off x="2888" y="1712"/>
              <a:ext cx="764" cy="383"/>
              <a:chOff x="2736" y="1200"/>
              <a:chExt cx="848" cy="474"/>
            </a:xfrm>
          </p:grpSpPr>
          <p:sp>
            <p:nvSpPr>
              <p:cNvPr id="984074" name="Rectangle 10"/>
              <p:cNvSpPr>
                <a:spLocks noChangeArrowheads="1"/>
              </p:cNvSpPr>
              <p:nvPr/>
            </p:nvSpPr>
            <p:spPr bwMode="auto">
              <a:xfrm>
                <a:off x="2736" y="1364"/>
                <a:ext cx="536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000"/>
                  <a:t>Terminal </a:t>
                </a:r>
                <a:br>
                  <a:rPr lang="en-US" altLang="en-US" sz="1000"/>
                </a:br>
                <a:r>
                  <a:rPr lang="en-US" altLang="en-US" sz="1000"/>
                  <a:t>bronchiole</a:t>
                </a:r>
              </a:p>
            </p:txBody>
          </p:sp>
          <p:sp>
            <p:nvSpPr>
              <p:cNvPr id="984075" name="Line 11"/>
              <p:cNvSpPr>
                <a:spLocks noChangeShapeType="1"/>
              </p:cNvSpPr>
              <p:nvPr/>
            </p:nvSpPr>
            <p:spPr bwMode="auto">
              <a:xfrm flipH="1">
                <a:off x="3168" y="1200"/>
                <a:ext cx="416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984076" name="Line 12"/>
            <p:cNvSpPr>
              <a:spLocks noChangeShapeType="1"/>
            </p:cNvSpPr>
            <p:nvPr/>
          </p:nvSpPr>
          <p:spPr bwMode="auto">
            <a:xfrm>
              <a:off x="3696" y="1364"/>
              <a:ext cx="3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84077" name="Rectangle 13"/>
            <p:cNvSpPr>
              <a:spLocks noChangeArrowheads="1"/>
            </p:cNvSpPr>
            <p:nvPr/>
          </p:nvSpPr>
          <p:spPr bwMode="auto">
            <a:xfrm>
              <a:off x="4064" y="1251"/>
              <a:ext cx="60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Branch </a:t>
              </a:r>
              <a:br>
                <a:rPr lang="en-US" altLang="en-US" sz="1000"/>
              </a:br>
              <a:r>
                <a:rPr lang="en-US" altLang="en-US" sz="1000"/>
                <a:t>from the</a:t>
              </a:r>
              <a:br>
                <a:rPr lang="en-US" altLang="en-US" sz="1000"/>
              </a:br>
              <a:r>
                <a:rPr lang="en-US" altLang="en-US" sz="1000"/>
                <a:t>pulmonary</a:t>
              </a:r>
              <a:br>
                <a:rPr lang="en-US" altLang="en-US" sz="1000"/>
              </a:br>
              <a:r>
                <a:rPr lang="en-US" altLang="en-US" sz="1000"/>
                <a:t>artery</a:t>
              </a:r>
              <a:br>
                <a:rPr lang="en-US" altLang="en-US" sz="1000"/>
              </a:br>
              <a:r>
                <a:rPr lang="en-US" altLang="en-US" sz="1000"/>
                <a:t>(oxygen-poor </a:t>
              </a:r>
              <a:br>
                <a:rPr lang="en-US" altLang="en-US" sz="1000"/>
              </a:br>
              <a:r>
                <a:rPr lang="en-US" altLang="en-US" sz="1000"/>
                <a:t>blood)</a:t>
              </a:r>
            </a:p>
          </p:txBody>
        </p:sp>
        <p:grpSp>
          <p:nvGrpSpPr>
            <p:cNvPr id="984078" name="Group 14"/>
            <p:cNvGrpSpPr>
              <a:grpSpLocks/>
            </p:cNvGrpSpPr>
            <p:nvPr/>
          </p:nvGrpSpPr>
          <p:grpSpPr bwMode="auto">
            <a:xfrm>
              <a:off x="4367" y="2264"/>
              <a:ext cx="745" cy="622"/>
              <a:chOff x="4520" y="2000"/>
              <a:chExt cx="827" cy="768"/>
            </a:xfrm>
          </p:grpSpPr>
          <p:sp>
            <p:nvSpPr>
              <p:cNvPr id="984079" name="Line 15"/>
              <p:cNvSpPr>
                <a:spLocks noChangeShapeType="1"/>
              </p:cNvSpPr>
              <p:nvPr/>
            </p:nvSpPr>
            <p:spPr bwMode="auto">
              <a:xfrm flipV="1">
                <a:off x="4536" y="2308"/>
                <a:ext cx="448" cy="4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080" name="Line 16"/>
              <p:cNvSpPr>
                <a:spLocks noChangeShapeType="1"/>
              </p:cNvSpPr>
              <p:nvPr/>
            </p:nvSpPr>
            <p:spPr bwMode="auto">
              <a:xfrm>
                <a:off x="4520" y="2000"/>
                <a:ext cx="472" cy="3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081" name="Rectangle 17"/>
              <p:cNvSpPr>
                <a:spLocks noChangeArrowheads="1"/>
              </p:cNvSpPr>
              <p:nvPr/>
            </p:nvSpPr>
            <p:spPr bwMode="auto">
              <a:xfrm>
                <a:off x="4957" y="2209"/>
                <a:ext cx="390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Alveoli</a:t>
                </a:r>
              </a:p>
            </p:txBody>
          </p:sp>
        </p:grpSp>
        <p:sp>
          <p:nvSpPr>
            <p:cNvPr id="984082" name="Rectangle 18"/>
            <p:cNvSpPr>
              <a:spLocks noChangeArrowheads="1"/>
            </p:cNvSpPr>
            <p:nvPr/>
          </p:nvSpPr>
          <p:spPr bwMode="auto">
            <a:xfrm>
              <a:off x="3840" y="3518"/>
              <a:ext cx="6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Colorized SEM</a:t>
              </a:r>
            </a:p>
          </p:txBody>
        </p:sp>
        <p:sp>
          <p:nvSpPr>
            <p:cNvPr id="984083" name="Rectangle 19"/>
            <p:cNvSpPr>
              <a:spLocks noChangeArrowheads="1"/>
            </p:cNvSpPr>
            <p:nvPr/>
          </p:nvSpPr>
          <p:spPr bwMode="auto">
            <a:xfrm>
              <a:off x="2928" y="3527"/>
              <a:ext cx="28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SEM</a:t>
              </a:r>
            </a:p>
          </p:txBody>
        </p:sp>
        <p:sp>
          <p:nvSpPr>
            <p:cNvPr id="984084" name="Rectangle 20"/>
            <p:cNvSpPr>
              <a:spLocks noChangeArrowheads="1"/>
            </p:cNvSpPr>
            <p:nvPr/>
          </p:nvSpPr>
          <p:spPr bwMode="auto">
            <a:xfrm rot="16200000">
              <a:off x="3593" y="2605"/>
              <a:ext cx="33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50 µm</a:t>
              </a:r>
            </a:p>
          </p:txBody>
        </p:sp>
        <p:sp>
          <p:nvSpPr>
            <p:cNvPr id="984085" name="Rectangle 21"/>
            <p:cNvSpPr>
              <a:spLocks noChangeArrowheads="1"/>
            </p:cNvSpPr>
            <p:nvPr/>
          </p:nvSpPr>
          <p:spPr bwMode="auto">
            <a:xfrm rot="16200000">
              <a:off x="2675" y="2914"/>
              <a:ext cx="33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50 µm</a:t>
              </a:r>
            </a:p>
          </p:txBody>
        </p:sp>
        <p:grpSp>
          <p:nvGrpSpPr>
            <p:cNvPr id="984117" name="Group 53"/>
            <p:cNvGrpSpPr>
              <a:grpSpLocks/>
            </p:cNvGrpSpPr>
            <p:nvPr/>
          </p:nvGrpSpPr>
          <p:grpSpPr bwMode="auto">
            <a:xfrm>
              <a:off x="1953" y="3264"/>
              <a:ext cx="311" cy="447"/>
              <a:chOff x="1911" y="3441"/>
              <a:chExt cx="311" cy="447"/>
            </a:xfrm>
          </p:grpSpPr>
          <p:sp>
            <p:nvSpPr>
              <p:cNvPr id="984086" name="Line 22"/>
              <p:cNvSpPr>
                <a:spLocks noChangeShapeType="1"/>
              </p:cNvSpPr>
              <p:nvPr/>
            </p:nvSpPr>
            <p:spPr bwMode="auto">
              <a:xfrm>
                <a:off x="2103" y="3441"/>
                <a:ext cx="0" cy="3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087" name="Rectangle 23"/>
              <p:cNvSpPr>
                <a:spLocks noChangeArrowheads="1"/>
              </p:cNvSpPr>
              <p:nvPr/>
            </p:nvSpPr>
            <p:spPr bwMode="auto">
              <a:xfrm>
                <a:off x="1911" y="3734"/>
                <a:ext cx="31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Heart</a:t>
                </a:r>
              </a:p>
            </p:txBody>
          </p:sp>
        </p:grpSp>
        <p:grpSp>
          <p:nvGrpSpPr>
            <p:cNvPr id="984118" name="Group 54"/>
            <p:cNvGrpSpPr>
              <a:grpSpLocks/>
            </p:cNvGrpSpPr>
            <p:nvPr/>
          </p:nvGrpSpPr>
          <p:grpSpPr bwMode="auto">
            <a:xfrm>
              <a:off x="2448" y="2328"/>
              <a:ext cx="508" cy="568"/>
              <a:chOff x="2464" y="2426"/>
              <a:chExt cx="508" cy="568"/>
            </a:xfrm>
          </p:grpSpPr>
          <p:sp>
            <p:nvSpPr>
              <p:cNvPr id="984088" name="Line 24"/>
              <p:cNvSpPr>
                <a:spLocks noChangeShapeType="1"/>
              </p:cNvSpPr>
              <p:nvPr/>
            </p:nvSpPr>
            <p:spPr bwMode="auto">
              <a:xfrm flipV="1">
                <a:off x="2464" y="2644"/>
                <a:ext cx="390" cy="3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089" name="Rectangle 25"/>
              <p:cNvSpPr>
                <a:spLocks noChangeArrowheads="1"/>
              </p:cNvSpPr>
              <p:nvPr/>
            </p:nvSpPr>
            <p:spPr bwMode="auto">
              <a:xfrm>
                <a:off x="2702" y="2426"/>
                <a:ext cx="27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000"/>
                  <a:t>Left </a:t>
                </a:r>
                <a:br>
                  <a:rPr lang="en-US" altLang="en-US" sz="1000"/>
                </a:br>
                <a:r>
                  <a:rPr lang="en-US" altLang="en-US" sz="1000"/>
                  <a:t>lung</a:t>
                </a:r>
              </a:p>
            </p:txBody>
          </p:sp>
        </p:grpSp>
        <p:grpSp>
          <p:nvGrpSpPr>
            <p:cNvPr id="984119" name="Group 55"/>
            <p:cNvGrpSpPr>
              <a:grpSpLocks/>
            </p:cNvGrpSpPr>
            <p:nvPr/>
          </p:nvGrpSpPr>
          <p:grpSpPr bwMode="auto">
            <a:xfrm>
              <a:off x="2369" y="2024"/>
              <a:ext cx="570" cy="250"/>
              <a:chOff x="2377" y="2119"/>
              <a:chExt cx="570" cy="250"/>
            </a:xfrm>
          </p:grpSpPr>
          <p:sp>
            <p:nvSpPr>
              <p:cNvPr id="984091" name="Line 27"/>
              <p:cNvSpPr>
                <a:spLocks noChangeShapeType="1"/>
              </p:cNvSpPr>
              <p:nvPr/>
            </p:nvSpPr>
            <p:spPr bwMode="auto">
              <a:xfrm>
                <a:off x="2377" y="2210"/>
                <a:ext cx="27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092" name="Rectangle 28"/>
              <p:cNvSpPr>
                <a:spLocks noChangeArrowheads="1"/>
              </p:cNvSpPr>
              <p:nvPr/>
            </p:nvSpPr>
            <p:spPr bwMode="auto">
              <a:xfrm>
                <a:off x="2627" y="2119"/>
                <a:ext cx="32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Nasal</a:t>
                </a:r>
                <a:br>
                  <a:rPr lang="en-US" altLang="en-US" sz="1000"/>
                </a:br>
                <a:r>
                  <a:rPr lang="en-US" altLang="en-US" sz="1000"/>
                  <a:t>cavity</a:t>
                </a:r>
              </a:p>
            </p:txBody>
          </p:sp>
        </p:grpSp>
        <p:grpSp>
          <p:nvGrpSpPr>
            <p:cNvPr id="984110" name="Group 46"/>
            <p:cNvGrpSpPr>
              <a:grpSpLocks/>
            </p:cNvGrpSpPr>
            <p:nvPr/>
          </p:nvGrpSpPr>
          <p:grpSpPr bwMode="auto">
            <a:xfrm>
              <a:off x="929" y="2256"/>
              <a:ext cx="1175" cy="154"/>
              <a:chOff x="899" y="2363"/>
              <a:chExt cx="1175" cy="154"/>
            </a:xfrm>
          </p:grpSpPr>
          <p:sp>
            <p:nvSpPr>
              <p:cNvPr id="984093" name="Line 29"/>
              <p:cNvSpPr>
                <a:spLocks noChangeShapeType="1"/>
              </p:cNvSpPr>
              <p:nvPr/>
            </p:nvSpPr>
            <p:spPr bwMode="auto">
              <a:xfrm flipH="1">
                <a:off x="1266" y="2450"/>
                <a:ext cx="8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094" name="Rectangle 30"/>
              <p:cNvSpPr>
                <a:spLocks noChangeArrowheads="1"/>
              </p:cNvSpPr>
              <p:nvPr/>
            </p:nvSpPr>
            <p:spPr bwMode="auto">
              <a:xfrm>
                <a:off x="899" y="2363"/>
                <a:ext cx="40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Pharynx</a:t>
                </a:r>
              </a:p>
            </p:txBody>
          </p:sp>
        </p:grpSp>
        <p:grpSp>
          <p:nvGrpSpPr>
            <p:cNvPr id="984111" name="Group 47"/>
            <p:cNvGrpSpPr>
              <a:grpSpLocks/>
            </p:cNvGrpSpPr>
            <p:nvPr/>
          </p:nvGrpSpPr>
          <p:grpSpPr bwMode="auto">
            <a:xfrm>
              <a:off x="840" y="2440"/>
              <a:ext cx="1244" cy="154"/>
              <a:chOff x="816" y="2582"/>
              <a:chExt cx="1244" cy="154"/>
            </a:xfrm>
          </p:grpSpPr>
          <p:sp>
            <p:nvSpPr>
              <p:cNvPr id="984095" name="Line 31"/>
              <p:cNvSpPr>
                <a:spLocks noChangeShapeType="1"/>
              </p:cNvSpPr>
              <p:nvPr/>
            </p:nvSpPr>
            <p:spPr bwMode="auto">
              <a:xfrm flipH="1">
                <a:off x="1129" y="2654"/>
                <a:ext cx="93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096" name="Rectangle 32"/>
              <p:cNvSpPr>
                <a:spLocks noChangeArrowheads="1"/>
              </p:cNvSpPr>
              <p:nvPr/>
            </p:nvSpPr>
            <p:spPr bwMode="auto">
              <a:xfrm>
                <a:off x="816" y="2582"/>
                <a:ext cx="35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Larynx</a:t>
                </a:r>
              </a:p>
            </p:txBody>
          </p:sp>
        </p:grpSp>
        <p:grpSp>
          <p:nvGrpSpPr>
            <p:cNvPr id="984116" name="Group 52"/>
            <p:cNvGrpSpPr>
              <a:grpSpLocks/>
            </p:cNvGrpSpPr>
            <p:nvPr/>
          </p:nvGrpSpPr>
          <p:grpSpPr bwMode="auto">
            <a:xfrm>
              <a:off x="662" y="3448"/>
              <a:ext cx="970" cy="154"/>
              <a:chOff x="534" y="3691"/>
              <a:chExt cx="970" cy="154"/>
            </a:xfrm>
          </p:grpSpPr>
          <p:sp>
            <p:nvSpPr>
              <p:cNvPr id="984097" name="Line 33"/>
              <p:cNvSpPr>
                <a:spLocks noChangeShapeType="1"/>
              </p:cNvSpPr>
              <p:nvPr/>
            </p:nvSpPr>
            <p:spPr bwMode="auto">
              <a:xfrm flipH="1">
                <a:off x="1014" y="3778"/>
                <a:ext cx="4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098" name="Rectangle 34"/>
              <p:cNvSpPr>
                <a:spLocks noChangeArrowheads="1"/>
              </p:cNvSpPr>
              <p:nvPr/>
            </p:nvSpPr>
            <p:spPr bwMode="auto">
              <a:xfrm>
                <a:off x="534" y="3691"/>
                <a:ext cx="50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Diaphragm</a:t>
                </a:r>
              </a:p>
            </p:txBody>
          </p:sp>
        </p:grpSp>
        <p:grpSp>
          <p:nvGrpSpPr>
            <p:cNvPr id="984115" name="Group 51"/>
            <p:cNvGrpSpPr>
              <a:grpSpLocks/>
            </p:cNvGrpSpPr>
            <p:nvPr/>
          </p:nvGrpSpPr>
          <p:grpSpPr bwMode="auto">
            <a:xfrm>
              <a:off x="693" y="3216"/>
              <a:ext cx="931" cy="154"/>
              <a:chOff x="581" y="3449"/>
              <a:chExt cx="931" cy="154"/>
            </a:xfrm>
          </p:grpSpPr>
          <p:sp>
            <p:nvSpPr>
              <p:cNvPr id="984099" name="Line 35"/>
              <p:cNvSpPr>
                <a:spLocks noChangeShapeType="1"/>
              </p:cNvSpPr>
              <p:nvPr/>
            </p:nvSpPr>
            <p:spPr bwMode="auto">
              <a:xfrm flipH="1">
                <a:off x="1035" y="3532"/>
                <a:ext cx="47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100" name="Rectangle 36"/>
              <p:cNvSpPr>
                <a:spLocks noChangeArrowheads="1"/>
              </p:cNvSpPr>
              <p:nvPr/>
            </p:nvSpPr>
            <p:spPr bwMode="auto">
              <a:xfrm>
                <a:off x="581" y="3449"/>
                <a:ext cx="49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Bronchiole</a:t>
                </a:r>
              </a:p>
            </p:txBody>
          </p:sp>
        </p:grpSp>
        <p:grpSp>
          <p:nvGrpSpPr>
            <p:cNvPr id="984114" name="Group 50"/>
            <p:cNvGrpSpPr>
              <a:grpSpLocks/>
            </p:cNvGrpSpPr>
            <p:nvPr/>
          </p:nvGrpSpPr>
          <p:grpSpPr bwMode="auto">
            <a:xfrm>
              <a:off x="607" y="3000"/>
              <a:ext cx="1305" cy="154"/>
              <a:chOff x="567" y="3131"/>
              <a:chExt cx="1305" cy="154"/>
            </a:xfrm>
          </p:grpSpPr>
          <p:sp>
            <p:nvSpPr>
              <p:cNvPr id="984101" name="Rectangle 37"/>
              <p:cNvSpPr>
                <a:spLocks noChangeArrowheads="1"/>
              </p:cNvSpPr>
              <p:nvPr/>
            </p:nvSpPr>
            <p:spPr bwMode="auto">
              <a:xfrm>
                <a:off x="567" y="3131"/>
                <a:ext cx="45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Bronchus</a:t>
                </a:r>
              </a:p>
            </p:txBody>
          </p:sp>
          <p:sp>
            <p:nvSpPr>
              <p:cNvPr id="984102" name="Line 38"/>
              <p:cNvSpPr>
                <a:spLocks noChangeShapeType="1"/>
              </p:cNvSpPr>
              <p:nvPr/>
            </p:nvSpPr>
            <p:spPr bwMode="auto">
              <a:xfrm flipH="1">
                <a:off x="985" y="3214"/>
                <a:ext cx="8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984113" name="Group 49"/>
            <p:cNvGrpSpPr>
              <a:grpSpLocks/>
            </p:cNvGrpSpPr>
            <p:nvPr/>
          </p:nvGrpSpPr>
          <p:grpSpPr bwMode="auto">
            <a:xfrm>
              <a:off x="631" y="2832"/>
              <a:ext cx="953" cy="160"/>
              <a:chOff x="580" y="2957"/>
              <a:chExt cx="953" cy="160"/>
            </a:xfrm>
          </p:grpSpPr>
          <p:sp>
            <p:nvSpPr>
              <p:cNvPr id="984103" name="Line 39"/>
              <p:cNvSpPr>
                <a:spLocks noChangeShapeType="1"/>
              </p:cNvSpPr>
              <p:nvPr/>
            </p:nvSpPr>
            <p:spPr bwMode="auto">
              <a:xfrm flipH="1" flipV="1">
                <a:off x="1023" y="3052"/>
                <a:ext cx="510" cy="6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104" name="Rectangle 40"/>
              <p:cNvSpPr>
                <a:spLocks noChangeArrowheads="1"/>
              </p:cNvSpPr>
              <p:nvPr/>
            </p:nvSpPr>
            <p:spPr bwMode="auto">
              <a:xfrm>
                <a:off x="580" y="2957"/>
                <a:ext cx="47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Right lung</a:t>
                </a:r>
              </a:p>
            </p:txBody>
          </p:sp>
        </p:grpSp>
        <p:grpSp>
          <p:nvGrpSpPr>
            <p:cNvPr id="984112" name="Group 48"/>
            <p:cNvGrpSpPr>
              <a:grpSpLocks/>
            </p:cNvGrpSpPr>
            <p:nvPr/>
          </p:nvGrpSpPr>
          <p:grpSpPr bwMode="auto">
            <a:xfrm>
              <a:off x="875" y="2648"/>
              <a:ext cx="1181" cy="154"/>
              <a:chOff x="821" y="2746"/>
              <a:chExt cx="1181" cy="154"/>
            </a:xfrm>
          </p:grpSpPr>
          <p:sp>
            <p:nvSpPr>
              <p:cNvPr id="984105" name="Line 41"/>
              <p:cNvSpPr>
                <a:spLocks noChangeShapeType="1"/>
              </p:cNvSpPr>
              <p:nvPr/>
            </p:nvSpPr>
            <p:spPr bwMode="auto">
              <a:xfrm flipH="1">
                <a:off x="1194" y="2833"/>
                <a:ext cx="8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84106" name="Rectangle 42"/>
              <p:cNvSpPr>
                <a:spLocks noChangeArrowheads="1"/>
              </p:cNvSpPr>
              <p:nvPr/>
            </p:nvSpPr>
            <p:spPr bwMode="auto">
              <a:xfrm>
                <a:off x="821" y="2746"/>
                <a:ext cx="40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000"/>
                  <a:t>Trachea</a:t>
                </a:r>
              </a:p>
            </p:txBody>
          </p:sp>
        </p:grpSp>
        <p:sp>
          <p:nvSpPr>
            <p:cNvPr id="984107" name="Line 43"/>
            <p:cNvSpPr>
              <a:spLocks noChangeShapeType="1"/>
            </p:cNvSpPr>
            <p:nvPr/>
          </p:nvSpPr>
          <p:spPr bwMode="auto">
            <a:xfrm flipH="1">
              <a:off x="1199" y="2622"/>
              <a:ext cx="8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84108" name="Rectangle 44"/>
            <p:cNvSpPr>
              <a:spLocks noChangeArrowheads="1"/>
            </p:cNvSpPr>
            <p:nvPr/>
          </p:nvSpPr>
          <p:spPr bwMode="auto">
            <a:xfrm>
              <a:off x="735" y="2536"/>
              <a:ext cx="51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Esophagus</a:t>
              </a:r>
            </a:p>
          </p:txBody>
        </p:sp>
        <p:sp>
          <p:nvSpPr>
            <p:cNvPr id="984109" name="Text Box 45"/>
            <p:cNvSpPr txBox="1">
              <a:spLocks noChangeArrowheads="1"/>
            </p:cNvSpPr>
            <p:nvPr/>
          </p:nvSpPr>
          <p:spPr bwMode="auto">
            <a:xfrm>
              <a:off x="2544" y="3944"/>
              <a:ext cx="7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400" b="1"/>
                <a:t>Figure 42.23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188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3900488"/>
          </a:xfrm>
        </p:spPr>
        <p:txBody>
          <a:bodyPr/>
          <a:lstStyle/>
          <a:p>
            <a:r>
              <a:rPr lang="en-US" altLang="en-US"/>
              <a:t>Concept 44.4: Nephrons and associated blood vessels are the functional unit of the mammalian kidney</a:t>
            </a:r>
          </a:p>
          <a:p>
            <a:r>
              <a:rPr lang="en-US" altLang="en-US"/>
              <a:t>The mammalian excretory system centers on paired kidneys</a:t>
            </a:r>
          </a:p>
          <a:p>
            <a:pPr lvl="1"/>
            <a:r>
              <a:rPr lang="en-US" altLang="en-US"/>
              <a:t>Which are also the principal site of water balance and salt regulation</a:t>
            </a:r>
          </a:p>
        </p:txBody>
      </p:sp>
    </p:spTree>
    <p:extLst>
      <p:ext uri="{BB962C8B-B14F-4D97-AF65-F5344CB8AC3E}">
        <p14:creationId xmlns:p14="http://schemas.microsoft.com/office/powerpoint/2010/main" val="145250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8018" name="Group 34"/>
          <p:cNvGrpSpPr>
            <a:grpSpLocks/>
          </p:cNvGrpSpPr>
          <p:nvPr/>
        </p:nvGrpSpPr>
        <p:grpSpPr bwMode="auto">
          <a:xfrm>
            <a:off x="215900" y="2743200"/>
            <a:ext cx="8140700" cy="3703638"/>
            <a:chOff x="136" y="1728"/>
            <a:chExt cx="5128" cy="2333"/>
          </a:xfrm>
        </p:grpSpPr>
        <p:grpSp>
          <p:nvGrpSpPr>
            <p:cNvPr id="938017" name="Group 33"/>
            <p:cNvGrpSpPr>
              <a:grpSpLocks/>
            </p:cNvGrpSpPr>
            <p:nvPr/>
          </p:nvGrpSpPr>
          <p:grpSpPr bwMode="auto">
            <a:xfrm>
              <a:off x="136" y="1728"/>
              <a:ext cx="5128" cy="2333"/>
              <a:chOff x="136" y="1728"/>
              <a:chExt cx="5128" cy="2333"/>
            </a:xfrm>
          </p:grpSpPr>
          <p:pic>
            <p:nvPicPr>
              <p:cNvPr id="938013" name="Picture 2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6" y="1728"/>
                <a:ext cx="4368" cy="20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37991" name="Text Box 7"/>
              <p:cNvSpPr txBox="1">
                <a:spLocks noChangeArrowheads="1"/>
              </p:cNvSpPr>
              <p:nvPr/>
            </p:nvSpPr>
            <p:spPr bwMode="auto">
              <a:xfrm>
                <a:off x="1720" y="3888"/>
                <a:ext cx="102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200" b="1"/>
                  <a:t>(b) Kidney structure</a:t>
                </a:r>
              </a:p>
            </p:txBody>
          </p:sp>
          <p:sp>
            <p:nvSpPr>
              <p:cNvPr id="937992" name="Text Box 8"/>
              <p:cNvSpPr txBox="1">
                <a:spLocks noChangeArrowheads="1"/>
              </p:cNvSpPr>
              <p:nvPr/>
            </p:nvSpPr>
            <p:spPr bwMode="auto">
              <a:xfrm>
                <a:off x="1056" y="3579"/>
                <a:ext cx="38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200"/>
                  <a:t>Ureter</a:t>
                </a:r>
              </a:p>
            </p:txBody>
          </p:sp>
          <p:sp>
            <p:nvSpPr>
              <p:cNvPr id="937993" name="Line 9"/>
              <p:cNvSpPr>
                <a:spLocks noChangeShapeType="1"/>
              </p:cNvSpPr>
              <p:nvPr/>
            </p:nvSpPr>
            <p:spPr bwMode="auto">
              <a:xfrm flipH="1">
                <a:off x="1412" y="3444"/>
                <a:ext cx="236" cy="2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37994" name="Text Box 10"/>
              <p:cNvSpPr txBox="1">
                <a:spLocks noChangeArrowheads="1"/>
              </p:cNvSpPr>
              <p:nvPr/>
            </p:nvSpPr>
            <p:spPr bwMode="auto">
              <a:xfrm>
                <a:off x="3392" y="3683"/>
                <a:ext cx="128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200"/>
                  <a:t>Section of kidney from a rat</a:t>
                </a:r>
              </a:p>
            </p:txBody>
          </p:sp>
          <p:sp>
            <p:nvSpPr>
              <p:cNvPr id="937995" name="Text Box 11"/>
              <p:cNvSpPr txBox="1">
                <a:spLocks noChangeArrowheads="1"/>
              </p:cNvSpPr>
              <p:nvPr/>
            </p:nvSpPr>
            <p:spPr bwMode="auto">
              <a:xfrm>
                <a:off x="2938" y="2116"/>
                <a:ext cx="45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r>
                  <a:rPr lang="en-US" altLang="en-US" sz="1200"/>
                  <a:t>Renal</a:t>
                </a:r>
              </a:p>
              <a:p>
                <a:r>
                  <a:rPr lang="en-US" altLang="en-US" sz="1200"/>
                  <a:t>medulla</a:t>
                </a:r>
              </a:p>
            </p:txBody>
          </p:sp>
          <p:sp>
            <p:nvSpPr>
              <p:cNvPr id="937996" name="Text Box 12"/>
              <p:cNvSpPr txBox="1">
                <a:spLocks noChangeArrowheads="1"/>
              </p:cNvSpPr>
              <p:nvPr/>
            </p:nvSpPr>
            <p:spPr bwMode="auto">
              <a:xfrm>
                <a:off x="3016" y="2412"/>
                <a:ext cx="3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200"/>
                  <a:t>Renal</a:t>
                </a:r>
              </a:p>
              <a:p>
                <a:pPr algn="ctr"/>
                <a:r>
                  <a:rPr lang="en-US" altLang="en-US" sz="1200"/>
                  <a:t>cortex</a:t>
                </a:r>
              </a:p>
            </p:txBody>
          </p:sp>
          <p:sp>
            <p:nvSpPr>
              <p:cNvPr id="937997" name="Text Box 13"/>
              <p:cNvSpPr txBox="1">
                <a:spLocks noChangeArrowheads="1"/>
              </p:cNvSpPr>
              <p:nvPr/>
            </p:nvSpPr>
            <p:spPr bwMode="auto">
              <a:xfrm>
                <a:off x="2997" y="2808"/>
                <a:ext cx="3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200"/>
                  <a:t>Renal</a:t>
                </a:r>
              </a:p>
              <a:p>
                <a:pPr algn="ctr"/>
                <a:r>
                  <a:rPr lang="en-US" altLang="en-US" sz="1200"/>
                  <a:t>pelvis</a:t>
                </a:r>
              </a:p>
            </p:txBody>
          </p:sp>
          <p:sp>
            <p:nvSpPr>
              <p:cNvPr id="937998" name="Line 14"/>
              <p:cNvSpPr>
                <a:spLocks noChangeShapeType="1"/>
              </p:cNvSpPr>
              <p:nvPr/>
            </p:nvSpPr>
            <p:spPr bwMode="auto">
              <a:xfrm flipH="1">
                <a:off x="3266" y="2206"/>
                <a:ext cx="746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37999" name="Line 15"/>
              <p:cNvSpPr>
                <a:spLocks noChangeShapeType="1"/>
              </p:cNvSpPr>
              <p:nvPr/>
            </p:nvSpPr>
            <p:spPr bwMode="auto">
              <a:xfrm>
                <a:off x="2551" y="2210"/>
                <a:ext cx="416" cy="1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38000" name="Line 16"/>
              <p:cNvSpPr>
                <a:spLocks noChangeShapeType="1"/>
              </p:cNvSpPr>
              <p:nvPr/>
            </p:nvSpPr>
            <p:spPr bwMode="auto">
              <a:xfrm flipH="1">
                <a:off x="3361" y="2504"/>
                <a:ext cx="550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38003" name="Line 19"/>
              <p:cNvSpPr>
                <a:spLocks noChangeShapeType="1"/>
              </p:cNvSpPr>
              <p:nvPr/>
            </p:nvSpPr>
            <p:spPr bwMode="auto">
              <a:xfrm flipH="1" flipV="1">
                <a:off x="3269" y="2204"/>
                <a:ext cx="74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38004" name="Line 20"/>
              <p:cNvSpPr>
                <a:spLocks noChangeShapeType="1"/>
              </p:cNvSpPr>
              <p:nvPr/>
            </p:nvSpPr>
            <p:spPr bwMode="auto">
              <a:xfrm flipH="1">
                <a:off x="3361" y="2504"/>
                <a:ext cx="55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37988" name="Text Box 4"/>
              <p:cNvSpPr txBox="1">
                <a:spLocks noChangeArrowheads="1"/>
              </p:cNvSpPr>
              <p:nvPr/>
            </p:nvSpPr>
            <p:spPr bwMode="auto">
              <a:xfrm>
                <a:off x="136" y="3856"/>
                <a:ext cx="83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/>
                <a:r>
                  <a:rPr lang="en-US" altLang="en-US" sz="1400" b="1"/>
                  <a:t>Figure 44.13b</a:t>
                </a:r>
              </a:p>
            </p:txBody>
          </p:sp>
          <p:sp>
            <p:nvSpPr>
              <p:cNvPr id="938009" name="Line 25"/>
              <p:cNvSpPr>
                <a:spLocks noChangeShapeType="1"/>
              </p:cNvSpPr>
              <p:nvPr/>
            </p:nvSpPr>
            <p:spPr bwMode="auto">
              <a:xfrm>
                <a:off x="2736" y="2504"/>
                <a:ext cx="296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8010" name="Line 26"/>
              <p:cNvSpPr>
                <a:spLocks noChangeShapeType="1"/>
              </p:cNvSpPr>
              <p:nvPr/>
            </p:nvSpPr>
            <p:spPr bwMode="auto">
              <a:xfrm>
                <a:off x="2741" y="2504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8011" name="Line 27"/>
              <p:cNvSpPr>
                <a:spLocks noChangeShapeType="1"/>
              </p:cNvSpPr>
              <p:nvPr/>
            </p:nvSpPr>
            <p:spPr bwMode="auto">
              <a:xfrm>
                <a:off x="2551" y="2210"/>
                <a:ext cx="416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938016" name="Group 32"/>
            <p:cNvGrpSpPr>
              <a:grpSpLocks/>
            </p:cNvGrpSpPr>
            <p:nvPr/>
          </p:nvGrpSpPr>
          <p:grpSpPr bwMode="auto">
            <a:xfrm>
              <a:off x="1933" y="2821"/>
              <a:ext cx="1080" cy="77"/>
              <a:chOff x="2059" y="2831"/>
              <a:chExt cx="949" cy="77"/>
            </a:xfrm>
          </p:grpSpPr>
          <p:sp>
            <p:nvSpPr>
              <p:cNvPr id="938002" name="Line 18"/>
              <p:cNvSpPr>
                <a:spLocks noChangeShapeType="1"/>
              </p:cNvSpPr>
              <p:nvPr/>
            </p:nvSpPr>
            <p:spPr bwMode="auto">
              <a:xfrm flipH="1" flipV="1">
                <a:off x="2064" y="2832"/>
                <a:ext cx="944" cy="76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38006" name="Line 22"/>
              <p:cNvSpPr>
                <a:spLocks noChangeShapeType="1"/>
              </p:cNvSpPr>
              <p:nvPr/>
            </p:nvSpPr>
            <p:spPr bwMode="auto">
              <a:xfrm flipH="1" flipV="1">
                <a:off x="2059" y="2831"/>
                <a:ext cx="944" cy="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860425"/>
          </a:xfrm>
        </p:spPr>
        <p:txBody>
          <a:bodyPr/>
          <a:lstStyle/>
          <a:p>
            <a:pPr marL="11113" indent="-11113"/>
            <a:r>
              <a:rPr lang="en-US" altLang="en-US" sz="2800"/>
              <a:t>Structure and Function of the Nephron and Associated Structures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1773238"/>
          </a:xfrm>
        </p:spPr>
        <p:txBody>
          <a:bodyPr/>
          <a:lstStyle/>
          <a:p>
            <a:r>
              <a:rPr lang="en-US" altLang="en-US"/>
              <a:t>The mammalian kidney has two distinct regions</a:t>
            </a:r>
          </a:p>
          <a:p>
            <a:pPr marL="990600" lvl="1"/>
            <a:r>
              <a:rPr lang="en-US" altLang="en-US"/>
              <a:t>An outer renal cortex and an inner renal medulla</a:t>
            </a:r>
          </a:p>
        </p:txBody>
      </p:sp>
    </p:spTree>
    <p:extLst>
      <p:ext uri="{BB962C8B-B14F-4D97-AF65-F5344CB8AC3E}">
        <p14:creationId xmlns:p14="http://schemas.microsoft.com/office/powerpoint/2010/main" val="45517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39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001838"/>
          </a:xfrm>
          <a:noFill/>
          <a:ln/>
        </p:spPr>
        <p:txBody>
          <a:bodyPr/>
          <a:lstStyle/>
          <a:p>
            <a:r>
              <a:rPr lang="en-US" altLang="en-US" sz="2800"/>
              <a:t>The nephron, the functional unit of the vertebrate kidney</a:t>
            </a:r>
          </a:p>
          <a:p>
            <a:pPr lvl="1">
              <a:lnSpc>
                <a:spcPts val="2800"/>
              </a:lnSpc>
            </a:pPr>
            <a:r>
              <a:rPr lang="en-US" altLang="en-US" sz="2600"/>
              <a:t>Consists of a single long tubule and a ball of capillaries called the glomerulus</a:t>
            </a:r>
            <a:endParaRPr lang="en-US" altLang="en-US"/>
          </a:p>
        </p:txBody>
      </p:sp>
      <p:sp>
        <p:nvSpPr>
          <p:cNvPr id="939015" name="Text Box 7"/>
          <p:cNvSpPr txBox="1">
            <a:spLocks noChangeArrowheads="1"/>
          </p:cNvSpPr>
          <p:nvPr/>
        </p:nvSpPr>
        <p:spPr bwMode="auto">
          <a:xfrm>
            <a:off x="177800" y="5943600"/>
            <a:ext cx="1522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400" b="1"/>
              <a:t>Figure 44.13c, d</a:t>
            </a:r>
          </a:p>
        </p:txBody>
      </p:sp>
      <p:grpSp>
        <p:nvGrpSpPr>
          <p:cNvPr id="939062" name="Group 54"/>
          <p:cNvGrpSpPr>
            <a:grpSpLocks/>
          </p:cNvGrpSpPr>
          <p:nvPr/>
        </p:nvGrpSpPr>
        <p:grpSpPr bwMode="auto">
          <a:xfrm>
            <a:off x="1598613" y="2593975"/>
            <a:ext cx="6570662" cy="4035425"/>
            <a:chOff x="1007" y="1634"/>
            <a:chExt cx="4139" cy="2542"/>
          </a:xfrm>
        </p:grpSpPr>
        <p:pic>
          <p:nvPicPr>
            <p:cNvPr id="939016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" y="1993"/>
              <a:ext cx="3621" cy="2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9017" name="Line 9"/>
            <p:cNvSpPr>
              <a:spLocks noChangeShapeType="1"/>
            </p:cNvSpPr>
            <p:nvPr/>
          </p:nvSpPr>
          <p:spPr bwMode="auto">
            <a:xfrm>
              <a:off x="1565" y="2743"/>
              <a:ext cx="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18" name="Text Box 10"/>
            <p:cNvSpPr txBox="1">
              <a:spLocks noChangeArrowheads="1"/>
            </p:cNvSpPr>
            <p:nvPr/>
          </p:nvSpPr>
          <p:spPr bwMode="auto">
            <a:xfrm>
              <a:off x="1176" y="1634"/>
              <a:ext cx="46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Juxta-</a:t>
              </a:r>
            </a:p>
            <a:p>
              <a:r>
                <a:rPr lang="en-US" altLang="en-US" sz="1000"/>
                <a:t>medullary</a:t>
              </a:r>
            </a:p>
            <a:p>
              <a:r>
                <a:rPr lang="en-US" altLang="en-US" sz="1000"/>
                <a:t>nephron</a:t>
              </a:r>
            </a:p>
          </p:txBody>
        </p:sp>
        <p:sp>
          <p:nvSpPr>
            <p:cNvPr id="939019" name="Text Box 11"/>
            <p:cNvSpPr txBox="1">
              <a:spLocks noChangeArrowheads="1"/>
            </p:cNvSpPr>
            <p:nvPr/>
          </p:nvSpPr>
          <p:spPr bwMode="auto">
            <a:xfrm>
              <a:off x="1555" y="1643"/>
              <a:ext cx="4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Cortical</a:t>
              </a:r>
            </a:p>
            <a:p>
              <a:r>
                <a:rPr lang="en-US" altLang="en-US" sz="1000"/>
                <a:t>nephron</a:t>
              </a:r>
            </a:p>
          </p:txBody>
        </p:sp>
        <p:sp>
          <p:nvSpPr>
            <p:cNvPr id="939020" name="Line 12"/>
            <p:cNvSpPr>
              <a:spLocks noChangeShapeType="1"/>
            </p:cNvSpPr>
            <p:nvPr/>
          </p:nvSpPr>
          <p:spPr bwMode="auto">
            <a:xfrm>
              <a:off x="1749" y="1877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21" name="Text Box 13"/>
            <p:cNvSpPr txBox="1">
              <a:spLocks noChangeArrowheads="1"/>
            </p:cNvSpPr>
            <p:nvPr/>
          </p:nvSpPr>
          <p:spPr bwMode="auto">
            <a:xfrm>
              <a:off x="1578" y="2660"/>
              <a:ext cx="43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Collecting</a:t>
              </a:r>
            </a:p>
            <a:p>
              <a:r>
                <a:rPr lang="en-US" altLang="en-US" sz="900"/>
                <a:t>duct</a:t>
              </a:r>
            </a:p>
          </p:txBody>
        </p:sp>
        <p:sp>
          <p:nvSpPr>
            <p:cNvPr id="939022" name="Line 14"/>
            <p:cNvSpPr>
              <a:spLocks noChangeShapeType="1"/>
            </p:cNvSpPr>
            <p:nvPr/>
          </p:nvSpPr>
          <p:spPr bwMode="auto">
            <a:xfrm flipH="1" flipV="1">
              <a:off x="1402" y="1945"/>
              <a:ext cx="1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23" name="Text Box 15"/>
            <p:cNvSpPr txBox="1">
              <a:spLocks noChangeArrowheads="1"/>
            </p:cNvSpPr>
            <p:nvPr/>
          </p:nvSpPr>
          <p:spPr bwMode="auto">
            <a:xfrm>
              <a:off x="1548" y="3010"/>
              <a:ext cx="32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To </a:t>
              </a:r>
            </a:p>
            <a:p>
              <a:r>
                <a:rPr lang="en-US" altLang="en-US" sz="1000"/>
                <a:t>renal</a:t>
              </a:r>
            </a:p>
            <a:p>
              <a:r>
                <a:rPr lang="en-US" altLang="en-US" sz="1000"/>
                <a:t>pelvis</a:t>
              </a:r>
            </a:p>
          </p:txBody>
        </p:sp>
        <p:sp>
          <p:nvSpPr>
            <p:cNvPr id="939024" name="AutoShape 16"/>
            <p:cNvSpPr>
              <a:spLocks/>
            </p:cNvSpPr>
            <p:nvPr/>
          </p:nvSpPr>
          <p:spPr bwMode="auto">
            <a:xfrm>
              <a:off x="2059" y="2088"/>
              <a:ext cx="51" cy="426"/>
            </a:xfrm>
            <a:prstGeom prst="rightBrace">
              <a:avLst>
                <a:gd name="adj1" fmla="val 6960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/>
            </a:p>
          </p:txBody>
        </p:sp>
        <p:sp>
          <p:nvSpPr>
            <p:cNvPr id="939025" name="AutoShape 17"/>
            <p:cNvSpPr>
              <a:spLocks/>
            </p:cNvSpPr>
            <p:nvPr/>
          </p:nvSpPr>
          <p:spPr bwMode="auto">
            <a:xfrm>
              <a:off x="2031" y="2551"/>
              <a:ext cx="127" cy="901"/>
            </a:xfrm>
            <a:prstGeom prst="rightBrace">
              <a:avLst>
                <a:gd name="adj1" fmla="val 5912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26" name="Text Box 18"/>
            <p:cNvSpPr txBox="1">
              <a:spLocks noChangeArrowheads="1"/>
            </p:cNvSpPr>
            <p:nvPr/>
          </p:nvSpPr>
          <p:spPr bwMode="auto">
            <a:xfrm>
              <a:off x="2097" y="2178"/>
              <a:ext cx="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Renal</a:t>
              </a:r>
            </a:p>
            <a:p>
              <a:pPr algn="ctr"/>
              <a:r>
                <a:rPr lang="en-US" altLang="en-US" sz="1000"/>
                <a:t>cortex</a:t>
              </a:r>
            </a:p>
          </p:txBody>
        </p:sp>
        <p:sp>
          <p:nvSpPr>
            <p:cNvPr id="939027" name="Text Box 19"/>
            <p:cNvSpPr txBox="1">
              <a:spLocks noChangeArrowheads="1"/>
            </p:cNvSpPr>
            <p:nvPr/>
          </p:nvSpPr>
          <p:spPr bwMode="auto">
            <a:xfrm>
              <a:off x="2107" y="2879"/>
              <a:ext cx="3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/>
                <a:t>Renal</a:t>
              </a:r>
            </a:p>
            <a:p>
              <a:r>
                <a:rPr lang="en-US" altLang="en-US" sz="1000"/>
                <a:t>medulla</a:t>
              </a:r>
            </a:p>
          </p:txBody>
        </p:sp>
        <p:sp>
          <p:nvSpPr>
            <p:cNvPr id="939028" name="Text Box 20"/>
            <p:cNvSpPr txBox="1">
              <a:spLocks noChangeArrowheads="1"/>
            </p:cNvSpPr>
            <p:nvPr/>
          </p:nvSpPr>
          <p:spPr bwMode="auto">
            <a:xfrm>
              <a:off x="2579" y="2750"/>
              <a:ext cx="33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000"/>
                <a:t>20 µm</a:t>
              </a:r>
            </a:p>
          </p:txBody>
        </p:sp>
        <p:sp>
          <p:nvSpPr>
            <p:cNvPr id="939029" name="Text Box 21"/>
            <p:cNvSpPr txBox="1">
              <a:spLocks noChangeArrowheads="1"/>
            </p:cNvSpPr>
            <p:nvPr/>
          </p:nvSpPr>
          <p:spPr bwMode="auto">
            <a:xfrm>
              <a:off x="3274" y="1809"/>
              <a:ext cx="44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Afferent</a:t>
              </a:r>
            </a:p>
            <a:p>
              <a:r>
                <a:rPr lang="en-US" altLang="en-US" sz="900"/>
                <a:t>arteriole</a:t>
              </a:r>
            </a:p>
            <a:p>
              <a:r>
                <a:rPr lang="en-US" altLang="en-US" sz="900"/>
                <a:t>from renal</a:t>
              </a:r>
            </a:p>
            <a:p>
              <a:r>
                <a:rPr lang="en-US" altLang="en-US" sz="900"/>
                <a:t>artery</a:t>
              </a:r>
            </a:p>
          </p:txBody>
        </p:sp>
        <p:sp>
          <p:nvSpPr>
            <p:cNvPr id="939030" name="Line 22"/>
            <p:cNvSpPr>
              <a:spLocks noChangeShapeType="1"/>
            </p:cNvSpPr>
            <p:nvPr/>
          </p:nvSpPr>
          <p:spPr bwMode="auto">
            <a:xfrm flipH="1" flipV="1">
              <a:off x="3433" y="2216"/>
              <a:ext cx="127" cy="2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1" name="Text Box 23"/>
            <p:cNvSpPr txBox="1">
              <a:spLocks noChangeArrowheads="1"/>
            </p:cNvSpPr>
            <p:nvPr/>
          </p:nvSpPr>
          <p:spPr bwMode="auto">
            <a:xfrm>
              <a:off x="3756" y="2017"/>
              <a:ext cx="48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Glomerulus</a:t>
              </a:r>
            </a:p>
          </p:txBody>
        </p:sp>
        <p:sp>
          <p:nvSpPr>
            <p:cNvPr id="939032" name="Line 24"/>
            <p:cNvSpPr>
              <a:spLocks noChangeShapeType="1"/>
            </p:cNvSpPr>
            <p:nvPr/>
          </p:nvSpPr>
          <p:spPr bwMode="auto">
            <a:xfrm flipH="1">
              <a:off x="3771" y="2157"/>
              <a:ext cx="91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3" name="Text Box 25"/>
            <p:cNvSpPr txBox="1">
              <a:spLocks noChangeArrowheads="1"/>
            </p:cNvSpPr>
            <p:nvPr/>
          </p:nvSpPr>
          <p:spPr bwMode="auto">
            <a:xfrm>
              <a:off x="3883" y="2149"/>
              <a:ext cx="71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Bowman’s capsule</a:t>
              </a:r>
            </a:p>
          </p:txBody>
        </p:sp>
        <p:sp>
          <p:nvSpPr>
            <p:cNvPr id="939034" name="Line 26"/>
            <p:cNvSpPr>
              <a:spLocks noChangeShapeType="1"/>
            </p:cNvSpPr>
            <p:nvPr/>
          </p:nvSpPr>
          <p:spPr bwMode="auto">
            <a:xfrm flipH="1">
              <a:off x="3858" y="2241"/>
              <a:ext cx="68" cy="1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5" name="Text Box 27"/>
            <p:cNvSpPr txBox="1">
              <a:spLocks noChangeArrowheads="1"/>
            </p:cNvSpPr>
            <p:nvPr/>
          </p:nvSpPr>
          <p:spPr bwMode="auto">
            <a:xfrm>
              <a:off x="3983" y="2254"/>
              <a:ext cx="61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Proximal tubule</a:t>
              </a:r>
            </a:p>
          </p:txBody>
        </p:sp>
        <p:sp>
          <p:nvSpPr>
            <p:cNvPr id="939036" name="Line 28"/>
            <p:cNvSpPr>
              <a:spLocks noChangeShapeType="1"/>
            </p:cNvSpPr>
            <p:nvPr/>
          </p:nvSpPr>
          <p:spPr bwMode="auto">
            <a:xfrm flipH="1">
              <a:off x="4039" y="2389"/>
              <a:ext cx="45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7" name="Text Box 29"/>
            <p:cNvSpPr txBox="1">
              <a:spLocks noChangeArrowheads="1"/>
            </p:cNvSpPr>
            <p:nvPr/>
          </p:nvSpPr>
          <p:spPr bwMode="auto">
            <a:xfrm>
              <a:off x="4682" y="2372"/>
              <a:ext cx="46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Peritubular</a:t>
              </a:r>
              <a:br>
                <a:rPr lang="en-US" altLang="en-US" sz="900"/>
              </a:br>
              <a:r>
                <a:rPr lang="en-US" altLang="en-US" sz="900"/>
                <a:t>capillaries</a:t>
              </a:r>
            </a:p>
          </p:txBody>
        </p:sp>
        <p:sp>
          <p:nvSpPr>
            <p:cNvPr id="939038" name="Line 30"/>
            <p:cNvSpPr>
              <a:spLocks noChangeShapeType="1"/>
            </p:cNvSpPr>
            <p:nvPr/>
          </p:nvSpPr>
          <p:spPr bwMode="auto">
            <a:xfrm>
              <a:off x="4208" y="2448"/>
              <a:ext cx="5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39" name="Line 31"/>
            <p:cNvSpPr>
              <a:spLocks noChangeShapeType="1"/>
            </p:cNvSpPr>
            <p:nvPr/>
          </p:nvSpPr>
          <p:spPr bwMode="auto">
            <a:xfrm flipH="1">
              <a:off x="4303" y="2453"/>
              <a:ext cx="406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0" name="Text Box 32"/>
            <p:cNvSpPr txBox="1">
              <a:spLocks noChangeArrowheads="1"/>
            </p:cNvSpPr>
            <p:nvPr/>
          </p:nvSpPr>
          <p:spPr bwMode="auto">
            <a:xfrm>
              <a:off x="3088" y="2701"/>
              <a:ext cx="27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SEM</a:t>
              </a:r>
            </a:p>
          </p:txBody>
        </p:sp>
        <p:sp>
          <p:nvSpPr>
            <p:cNvPr id="939041" name="Text Box 33"/>
            <p:cNvSpPr txBox="1">
              <a:spLocks noChangeArrowheads="1"/>
            </p:cNvSpPr>
            <p:nvPr/>
          </p:nvSpPr>
          <p:spPr bwMode="auto">
            <a:xfrm>
              <a:off x="3046" y="2845"/>
              <a:ext cx="54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Efferent</a:t>
              </a:r>
            </a:p>
            <a:p>
              <a:r>
                <a:rPr lang="en-US" altLang="en-US" sz="900"/>
                <a:t>arteriole from</a:t>
              </a:r>
            </a:p>
            <a:p>
              <a:r>
                <a:rPr lang="en-US" altLang="en-US" sz="900"/>
                <a:t>glomerulus</a:t>
              </a:r>
            </a:p>
          </p:txBody>
        </p:sp>
        <p:sp>
          <p:nvSpPr>
            <p:cNvPr id="939042" name="Line 34"/>
            <p:cNvSpPr>
              <a:spLocks noChangeShapeType="1"/>
            </p:cNvSpPr>
            <p:nvPr/>
          </p:nvSpPr>
          <p:spPr bwMode="auto">
            <a:xfrm flipH="1">
              <a:off x="3381" y="2731"/>
              <a:ext cx="288" cy="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3" name="Text Box 35"/>
            <p:cNvSpPr txBox="1">
              <a:spLocks noChangeArrowheads="1"/>
            </p:cNvSpPr>
            <p:nvPr/>
          </p:nvSpPr>
          <p:spPr bwMode="auto">
            <a:xfrm>
              <a:off x="3442" y="3192"/>
              <a:ext cx="42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Branch of</a:t>
              </a:r>
            </a:p>
            <a:p>
              <a:r>
                <a:rPr lang="en-US" altLang="en-US" sz="900"/>
                <a:t>renal vein</a:t>
              </a:r>
            </a:p>
          </p:txBody>
        </p:sp>
        <p:sp>
          <p:nvSpPr>
            <p:cNvPr id="939044" name="Line 36"/>
            <p:cNvSpPr>
              <a:spLocks noChangeShapeType="1"/>
            </p:cNvSpPr>
            <p:nvPr/>
          </p:nvSpPr>
          <p:spPr bwMode="auto">
            <a:xfrm flipH="1">
              <a:off x="3689" y="2993"/>
              <a:ext cx="87" cy="2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5" name="Text Box 37"/>
            <p:cNvSpPr txBox="1">
              <a:spLocks noChangeArrowheads="1"/>
            </p:cNvSpPr>
            <p:nvPr/>
          </p:nvSpPr>
          <p:spPr bwMode="auto">
            <a:xfrm>
              <a:off x="3358" y="3366"/>
              <a:ext cx="49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Descending</a:t>
              </a:r>
            </a:p>
            <a:p>
              <a:r>
                <a:rPr lang="en-US" altLang="en-US" sz="900"/>
                <a:t>limb</a:t>
              </a:r>
            </a:p>
          </p:txBody>
        </p:sp>
        <p:sp>
          <p:nvSpPr>
            <p:cNvPr id="939046" name="Line 38"/>
            <p:cNvSpPr>
              <a:spLocks noChangeShapeType="1"/>
            </p:cNvSpPr>
            <p:nvPr/>
          </p:nvSpPr>
          <p:spPr bwMode="auto">
            <a:xfrm flipH="1">
              <a:off x="3818" y="3271"/>
              <a:ext cx="137" cy="1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7" name="Text Box 39"/>
            <p:cNvSpPr txBox="1">
              <a:spLocks noChangeArrowheads="1"/>
            </p:cNvSpPr>
            <p:nvPr/>
          </p:nvSpPr>
          <p:spPr bwMode="auto">
            <a:xfrm>
              <a:off x="3340" y="3548"/>
              <a:ext cx="4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Ascending</a:t>
              </a:r>
            </a:p>
            <a:p>
              <a:r>
                <a:rPr lang="en-US" altLang="en-US" sz="900"/>
                <a:t>limb</a:t>
              </a:r>
            </a:p>
          </p:txBody>
        </p:sp>
        <p:sp>
          <p:nvSpPr>
            <p:cNvPr id="939048" name="Line 40"/>
            <p:cNvSpPr>
              <a:spLocks noChangeShapeType="1"/>
            </p:cNvSpPr>
            <p:nvPr/>
          </p:nvSpPr>
          <p:spPr bwMode="auto">
            <a:xfrm flipH="1" flipV="1">
              <a:off x="3756" y="3638"/>
              <a:ext cx="3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49" name="AutoShape 41"/>
            <p:cNvSpPr>
              <a:spLocks/>
            </p:cNvSpPr>
            <p:nvPr/>
          </p:nvSpPr>
          <p:spPr bwMode="auto">
            <a:xfrm>
              <a:off x="3334" y="3397"/>
              <a:ext cx="45" cy="372"/>
            </a:xfrm>
            <a:prstGeom prst="leftBrace">
              <a:avLst>
                <a:gd name="adj1" fmla="val 68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0" name="Text Box 42"/>
            <p:cNvSpPr txBox="1">
              <a:spLocks noChangeArrowheads="1"/>
            </p:cNvSpPr>
            <p:nvPr/>
          </p:nvSpPr>
          <p:spPr bwMode="auto">
            <a:xfrm>
              <a:off x="3052" y="3421"/>
              <a:ext cx="30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Loop</a:t>
              </a:r>
            </a:p>
            <a:p>
              <a:pPr algn="ctr"/>
              <a:r>
                <a:rPr lang="en-US" altLang="en-US" sz="900"/>
                <a:t>of</a:t>
              </a:r>
            </a:p>
            <a:p>
              <a:pPr algn="ctr"/>
              <a:r>
                <a:rPr lang="en-US" altLang="en-US" sz="900"/>
                <a:t>Henle</a:t>
              </a:r>
            </a:p>
          </p:txBody>
        </p:sp>
        <p:sp>
          <p:nvSpPr>
            <p:cNvPr id="939051" name="Line 43"/>
            <p:cNvSpPr>
              <a:spLocks noChangeShapeType="1"/>
            </p:cNvSpPr>
            <p:nvPr/>
          </p:nvSpPr>
          <p:spPr bwMode="auto">
            <a:xfrm>
              <a:off x="3949" y="3830"/>
              <a:ext cx="229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2" name="Line 44"/>
            <p:cNvSpPr>
              <a:spLocks noChangeShapeType="1"/>
            </p:cNvSpPr>
            <p:nvPr/>
          </p:nvSpPr>
          <p:spPr bwMode="auto">
            <a:xfrm>
              <a:off x="4086" y="3921"/>
              <a:ext cx="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3" name="Text Box 45"/>
            <p:cNvSpPr txBox="1">
              <a:spLocks noChangeArrowheads="1"/>
            </p:cNvSpPr>
            <p:nvPr/>
          </p:nvSpPr>
          <p:spPr bwMode="auto">
            <a:xfrm>
              <a:off x="4736" y="2861"/>
              <a:ext cx="3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Distal </a:t>
              </a:r>
            </a:p>
            <a:p>
              <a:r>
                <a:rPr lang="en-US" altLang="en-US" sz="900"/>
                <a:t>tubule</a:t>
              </a:r>
            </a:p>
          </p:txBody>
        </p:sp>
        <p:sp>
          <p:nvSpPr>
            <p:cNvPr id="939054" name="Line 46"/>
            <p:cNvSpPr>
              <a:spLocks noChangeShapeType="1"/>
            </p:cNvSpPr>
            <p:nvPr/>
          </p:nvSpPr>
          <p:spPr bwMode="auto">
            <a:xfrm>
              <a:off x="4386" y="2830"/>
              <a:ext cx="365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5" name="Text Box 47"/>
            <p:cNvSpPr txBox="1">
              <a:spLocks noChangeArrowheads="1"/>
            </p:cNvSpPr>
            <p:nvPr/>
          </p:nvSpPr>
          <p:spPr bwMode="auto">
            <a:xfrm>
              <a:off x="4630" y="3183"/>
              <a:ext cx="43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Collecting</a:t>
              </a:r>
            </a:p>
            <a:p>
              <a:r>
                <a:rPr lang="en-US" altLang="en-US" sz="900"/>
                <a:t>duct</a:t>
              </a:r>
            </a:p>
          </p:txBody>
        </p:sp>
        <p:sp>
          <p:nvSpPr>
            <p:cNvPr id="939056" name="Line 48"/>
            <p:cNvSpPr>
              <a:spLocks noChangeShapeType="1"/>
            </p:cNvSpPr>
            <p:nvPr/>
          </p:nvSpPr>
          <p:spPr bwMode="auto">
            <a:xfrm flipH="1">
              <a:off x="4527" y="3252"/>
              <a:ext cx="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39057" name="Text Box 49"/>
            <p:cNvSpPr txBox="1">
              <a:spLocks noChangeArrowheads="1"/>
            </p:cNvSpPr>
            <p:nvPr/>
          </p:nvSpPr>
          <p:spPr bwMode="auto">
            <a:xfrm>
              <a:off x="1240" y="3926"/>
              <a:ext cx="5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en-US" sz="1000" b="1"/>
                <a:t>(c) Nephron</a:t>
              </a:r>
            </a:p>
            <a:p>
              <a:endParaRPr lang="en-US" altLang="en-US" sz="1000" b="1"/>
            </a:p>
          </p:txBody>
        </p:sp>
        <p:sp>
          <p:nvSpPr>
            <p:cNvPr id="939058" name="Text Box 50"/>
            <p:cNvSpPr txBox="1">
              <a:spLocks noChangeArrowheads="1"/>
            </p:cNvSpPr>
            <p:nvPr/>
          </p:nvSpPr>
          <p:spPr bwMode="auto">
            <a:xfrm>
              <a:off x="4155" y="3776"/>
              <a:ext cx="28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Vasa</a:t>
              </a:r>
              <a:br>
                <a:rPr lang="en-US" altLang="en-US" sz="900"/>
              </a:br>
              <a:r>
                <a:rPr lang="en-US" altLang="en-US" sz="900"/>
                <a:t>recta</a:t>
              </a:r>
            </a:p>
          </p:txBody>
        </p:sp>
        <p:sp>
          <p:nvSpPr>
            <p:cNvPr id="939060" name="Text Box 52"/>
            <p:cNvSpPr txBox="1">
              <a:spLocks noChangeArrowheads="1"/>
            </p:cNvSpPr>
            <p:nvPr/>
          </p:nvSpPr>
          <p:spPr bwMode="auto">
            <a:xfrm>
              <a:off x="3109" y="3883"/>
              <a:ext cx="6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1000" b="1"/>
                <a:t>(d) Filtrate and </a:t>
              </a:r>
            </a:p>
            <a:p>
              <a:r>
                <a:rPr lang="en-US" altLang="en-US" sz="1000" b="1"/>
                <a:t>      blood flow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488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7256" name="Group 56"/>
          <p:cNvGrpSpPr>
            <a:grpSpLocks/>
          </p:cNvGrpSpPr>
          <p:nvPr/>
        </p:nvGrpSpPr>
        <p:grpSpPr bwMode="auto">
          <a:xfrm>
            <a:off x="1752600" y="2246313"/>
            <a:ext cx="5791200" cy="4192587"/>
            <a:chOff x="1104" y="1415"/>
            <a:chExt cx="3648" cy="2641"/>
          </a:xfrm>
        </p:grpSpPr>
        <p:grpSp>
          <p:nvGrpSpPr>
            <p:cNvPr id="947255" name="Group 55"/>
            <p:cNvGrpSpPr>
              <a:grpSpLocks/>
            </p:cNvGrpSpPr>
            <p:nvPr/>
          </p:nvGrpSpPr>
          <p:grpSpPr bwMode="auto">
            <a:xfrm>
              <a:off x="1104" y="1415"/>
              <a:ext cx="3648" cy="2641"/>
              <a:chOff x="1104" y="1415"/>
              <a:chExt cx="3648" cy="2641"/>
            </a:xfrm>
          </p:grpSpPr>
          <p:grpSp>
            <p:nvGrpSpPr>
              <p:cNvPr id="947253" name="Group 53"/>
              <p:cNvGrpSpPr>
                <a:grpSpLocks/>
              </p:cNvGrpSpPr>
              <p:nvPr/>
            </p:nvGrpSpPr>
            <p:grpSpPr bwMode="auto">
              <a:xfrm>
                <a:off x="1104" y="1415"/>
                <a:ext cx="3648" cy="2641"/>
                <a:chOff x="1104" y="1415"/>
                <a:chExt cx="3648" cy="2641"/>
              </a:xfrm>
            </p:grpSpPr>
            <p:pic>
              <p:nvPicPr>
                <p:cNvPr id="947208" name="Picture 8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04" y="1415"/>
                  <a:ext cx="3648" cy="26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4720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505" y="1501"/>
                  <a:ext cx="559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Proximal tubule</a:t>
                  </a:r>
                </a:p>
              </p:txBody>
            </p:sp>
            <p:sp>
              <p:nvSpPr>
                <p:cNvPr id="94721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80" y="2459"/>
                  <a:ext cx="330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 b="1"/>
                    <a:t>Filtrate</a:t>
                  </a:r>
                </a:p>
              </p:txBody>
            </p:sp>
            <p:sp>
              <p:nvSpPr>
                <p:cNvPr id="94721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219" y="2566"/>
                  <a:ext cx="784" cy="5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  <a:p>
                  <a:r>
                    <a:rPr lang="en-US" altLang="en-US" sz="800"/>
                    <a:t>Salts (NaCl and others)</a:t>
                  </a:r>
                </a:p>
                <a:p>
                  <a:r>
                    <a:rPr lang="en-US" altLang="en-US" sz="800"/>
                    <a:t>HCO</a:t>
                  </a:r>
                  <a:r>
                    <a:rPr lang="en-US" altLang="en-US" sz="800" baseline="-25000"/>
                    <a:t>3</a:t>
                  </a:r>
                  <a:r>
                    <a:rPr lang="en-US" altLang="en-US" sz="800" baseline="30000"/>
                    <a:t>–</a:t>
                  </a:r>
                  <a:endParaRPr lang="en-US" altLang="en-US" sz="800"/>
                </a:p>
                <a:p>
                  <a:r>
                    <a:rPr lang="en-US" altLang="en-US" sz="800"/>
                    <a:t>H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  <a:p>
                  <a:r>
                    <a:rPr lang="en-US" altLang="en-US" sz="800"/>
                    <a:t>Urea</a:t>
                  </a:r>
                </a:p>
                <a:p>
                  <a:r>
                    <a:rPr lang="en-US" altLang="en-US" sz="800"/>
                    <a:t>Glucose; amino acids</a:t>
                  </a:r>
                </a:p>
                <a:p>
                  <a:r>
                    <a:rPr lang="en-US" altLang="en-US" sz="800"/>
                    <a:t>Some drugs</a:t>
                  </a:r>
                </a:p>
              </p:txBody>
            </p:sp>
            <p:sp>
              <p:nvSpPr>
                <p:cNvPr id="9472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370" y="3311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 b="1"/>
                    <a:t>Key</a:t>
                  </a:r>
                </a:p>
              </p:txBody>
            </p:sp>
            <p:sp>
              <p:nvSpPr>
                <p:cNvPr id="9472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147" y="3447"/>
                  <a:ext cx="61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Active transport</a:t>
                  </a:r>
                </a:p>
                <a:p>
                  <a:endParaRPr lang="en-US" altLang="en-US" sz="800"/>
                </a:p>
              </p:txBody>
            </p:sp>
            <p:sp>
              <p:nvSpPr>
                <p:cNvPr id="9472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44" y="3540"/>
                  <a:ext cx="613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Passive transport</a:t>
                  </a:r>
                </a:p>
              </p:txBody>
            </p:sp>
            <p:sp>
              <p:nvSpPr>
                <p:cNvPr id="94721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6" y="2274"/>
                  <a:ext cx="383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CORTEX</a:t>
                  </a:r>
                </a:p>
              </p:txBody>
            </p:sp>
            <p:sp>
              <p:nvSpPr>
                <p:cNvPr id="94721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19" y="2845"/>
                  <a:ext cx="41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OUTER</a:t>
                  </a:r>
                </a:p>
                <a:p>
                  <a:r>
                    <a:rPr lang="en-US" altLang="en-US" sz="800"/>
                    <a:t>MEDULLA</a:t>
                  </a:r>
                </a:p>
              </p:txBody>
            </p:sp>
            <p:sp>
              <p:nvSpPr>
                <p:cNvPr id="9472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315" y="3568"/>
                  <a:ext cx="41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INNER</a:t>
                  </a:r>
                </a:p>
                <a:p>
                  <a:r>
                    <a:rPr lang="en-US" altLang="en-US" sz="800"/>
                    <a:t>MEDULLA</a:t>
                  </a:r>
                </a:p>
              </p:txBody>
            </p:sp>
            <p:sp>
              <p:nvSpPr>
                <p:cNvPr id="94721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563" y="2404"/>
                  <a:ext cx="591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Descending limb</a:t>
                  </a:r>
                </a:p>
                <a:p>
                  <a:r>
                    <a:rPr lang="en-US" altLang="en-US" sz="800"/>
                    <a:t>of loop of</a:t>
                  </a:r>
                </a:p>
                <a:p>
                  <a:r>
                    <a:rPr lang="en-US" altLang="en-US" sz="800"/>
                    <a:t>Henle</a:t>
                  </a:r>
                </a:p>
              </p:txBody>
            </p:sp>
            <p:sp>
              <p:nvSpPr>
                <p:cNvPr id="94721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564" y="2403"/>
                  <a:ext cx="534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Thick segment</a:t>
                  </a:r>
                </a:p>
                <a:p>
                  <a:r>
                    <a:rPr lang="en-US" altLang="en-US" sz="800"/>
                    <a:t>of ascending</a:t>
                  </a:r>
                </a:p>
                <a:p>
                  <a:r>
                    <a:rPr lang="en-US" altLang="en-US" sz="800"/>
                    <a:t>limb</a:t>
                  </a:r>
                </a:p>
              </p:txBody>
            </p:sp>
            <p:sp>
              <p:nvSpPr>
                <p:cNvPr id="94722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566" y="3036"/>
                  <a:ext cx="506" cy="2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Thin segment</a:t>
                  </a:r>
                </a:p>
                <a:p>
                  <a:r>
                    <a:rPr lang="en-US" altLang="en-US" sz="800"/>
                    <a:t>of ascending</a:t>
                  </a:r>
                </a:p>
                <a:p>
                  <a:r>
                    <a:rPr lang="en-US" altLang="en-US" sz="800"/>
                    <a:t>limb</a:t>
                  </a:r>
                </a:p>
              </p:txBody>
            </p:sp>
            <p:sp>
              <p:nvSpPr>
                <p:cNvPr id="9472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219" y="3045"/>
                  <a:ext cx="39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r>
                    <a:rPr lang="en-US" altLang="en-US" sz="800"/>
                    <a:t>Collecting</a:t>
                  </a:r>
                </a:p>
                <a:p>
                  <a:r>
                    <a:rPr lang="en-US" altLang="en-US" sz="800"/>
                    <a:t>duct</a:t>
                  </a:r>
                </a:p>
              </p:txBody>
            </p:sp>
            <p:sp>
              <p:nvSpPr>
                <p:cNvPr id="94722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247" y="2864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2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564" y="2677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564" y="3428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2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633" y="1496"/>
                  <a:ext cx="470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Distal tubule</a:t>
                  </a:r>
                </a:p>
              </p:txBody>
            </p:sp>
            <p:sp>
              <p:nvSpPr>
                <p:cNvPr id="94722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541" y="1608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760" y="1608"/>
                  <a:ext cx="373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Nutrients</a:t>
                  </a:r>
                </a:p>
              </p:txBody>
            </p:sp>
            <p:sp>
              <p:nvSpPr>
                <p:cNvPr id="94722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77" y="3318"/>
                  <a:ext cx="255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Urea</a:t>
                  </a:r>
                </a:p>
              </p:txBody>
            </p:sp>
            <p:sp>
              <p:nvSpPr>
                <p:cNvPr id="94722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82" y="3439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</p:txBody>
            </p:sp>
            <p:sp>
              <p:nvSpPr>
                <p:cNvPr id="94723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545" y="1685"/>
                  <a:ext cx="258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NaCl</a:t>
                  </a:r>
                </a:p>
              </p:txBody>
            </p:sp>
            <p:sp>
              <p:nvSpPr>
                <p:cNvPr id="94723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716" y="1608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</p:txBody>
            </p:sp>
            <p:sp>
              <p:nvSpPr>
                <p:cNvPr id="9472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79" y="1679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</p:txBody>
            </p:sp>
            <p:sp>
              <p:nvSpPr>
                <p:cNvPr id="94723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391" y="1673"/>
                  <a:ext cx="30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HCO</a:t>
                  </a:r>
                  <a:r>
                    <a:rPr lang="en-US" altLang="en-US" sz="800" baseline="-25000"/>
                    <a:t>3</a:t>
                  </a:r>
                  <a:r>
                    <a:rPr lang="en-US" altLang="en-US" sz="800" baseline="30000"/>
                    <a:t></a:t>
                  </a:r>
                </a:p>
              </p:txBody>
            </p:sp>
            <p:sp>
              <p:nvSpPr>
                <p:cNvPr id="94723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33" y="1680"/>
                  <a:ext cx="18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K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</p:txBody>
            </p:sp>
            <p:sp>
              <p:nvSpPr>
                <p:cNvPr id="94723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635" y="2020"/>
                  <a:ext cx="185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</p:txBody>
            </p:sp>
            <p:sp>
              <p:nvSpPr>
                <p:cNvPr id="94723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27" y="2031"/>
                  <a:ext cx="230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NH</a:t>
                  </a:r>
                  <a:r>
                    <a:rPr lang="en-US" altLang="en-US" sz="800" baseline="-25000"/>
                    <a:t>3</a:t>
                  </a:r>
                  <a:endParaRPr lang="en-US" altLang="en-US" sz="800"/>
                </a:p>
              </p:txBody>
            </p:sp>
            <p:sp>
              <p:nvSpPr>
                <p:cNvPr id="9472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833" y="1685"/>
                  <a:ext cx="30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HCO</a:t>
                  </a:r>
                  <a:r>
                    <a:rPr lang="en-US" altLang="en-US" sz="800" baseline="-25000"/>
                    <a:t>3</a:t>
                  </a:r>
                  <a:r>
                    <a:rPr lang="en-US" altLang="en-US" sz="800" baseline="30000"/>
                    <a:t></a:t>
                  </a:r>
                  <a:endParaRPr lang="en-US" altLang="en-US" sz="800"/>
                </a:p>
              </p:txBody>
            </p:sp>
            <p:sp>
              <p:nvSpPr>
                <p:cNvPr id="9472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685" y="2020"/>
                  <a:ext cx="18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K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</p:txBody>
            </p:sp>
            <p:sp>
              <p:nvSpPr>
                <p:cNvPr id="94723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857" y="2027"/>
                  <a:ext cx="185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30000"/>
                    <a:t>+</a:t>
                  </a:r>
                  <a:endParaRPr lang="en-US" altLang="en-US" sz="800"/>
                </a:p>
              </p:txBody>
            </p:sp>
            <p:sp>
              <p:nvSpPr>
                <p:cNvPr id="94724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71" y="2756"/>
                  <a:ext cx="234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/>
                  <a:r>
                    <a:rPr lang="en-US" altLang="en-US" sz="800"/>
                    <a:t>H</a:t>
                  </a:r>
                  <a:r>
                    <a:rPr lang="en-US" altLang="en-US" sz="800" baseline="-25000"/>
                    <a:t>2</a:t>
                  </a:r>
                  <a:r>
                    <a:rPr lang="en-US" altLang="en-US" sz="800"/>
                    <a:t>O</a:t>
                  </a:r>
                </a:p>
              </p:txBody>
            </p:sp>
          </p:grpSp>
          <p:grpSp>
            <p:nvGrpSpPr>
              <p:cNvPr id="947254" name="Group 54"/>
              <p:cNvGrpSpPr>
                <a:grpSpLocks/>
              </p:cNvGrpSpPr>
              <p:nvPr/>
            </p:nvGrpSpPr>
            <p:grpSpPr bwMode="auto">
              <a:xfrm>
                <a:off x="2467" y="1530"/>
                <a:ext cx="1785" cy="1616"/>
                <a:chOff x="2467" y="1530"/>
                <a:chExt cx="1785" cy="1616"/>
              </a:xfrm>
            </p:grpSpPr>
            <p:sp>
              <p:nvSpPr>
                <p:cNvPr id="947242" name="Oval 42"/>
                <p:cNvSpPr>
                  <a:spLocks noChangeArrowheads="1"/>
                </p:cNvSpPr>
                <p:nvPr/>
              </p:nvSpPr>
              <p:spPr bwMode="auto">
                <a:xfrm>
                  <a:off x="2467" y="1536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1</a:t>
                  </a:r>
                </a:p>
              </p:txBody>
            </p:sp>
            <p:sp>
              <p:nvSpPr>
                <p:cNvPr id="947243" name="Oval 43"/>
                <p:cNvSpPr>
                  <a:spLocks noChangeArrowheads="1"/>
                </p:cNvSpPr>
                <p:nvPr/>
              </p:nvSpPr>
              <p:spPr bwMode="auto">
                <a:xfrm>
                  <a:off x="3598" y="1530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4</a:t>
                  </a:r>
                </a:p>
              </p:txBody>
            </p:sp>
            <p:sp>
              <p:nvSpPr>
                <p:cNvPr id="947244" name="Oval 44"/>
                <p:cNvSpPr>
                  <a:spLocks noChangeArrowheads="1"/>
                </p:cNvSpPr>
                <p:nvPr/>
              </p:nvSpPr>
              <p:spPr bwMode="auto">
                <a:xfrm>
                  <a:off x="3523" y="2441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  <p:sp>
              <p:nvSpPr>
                <p:cNvPr id="947245" name="Oval 45"/>
                <p:cNvSpPr>
                  <a:spLocks noChangeArrowheads="1"/>
                </p:cNvSpPr>
                <p:nvPr/>
              </p:nvSpPr>
              <p:spPr bwMode="auto">
                <a:xfrm>
                  <a:off x="2510" y="2438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  <p:sp>
              <p:nvSpPr>
                <p:cNvPr id="947246" name="Oval 46"/>
                <p:cNvSpPr>
                  <a:spLocks noChangeArrowheads="1"/>
                </p:cNvSpPr>
                <p:nvPr/>
              </p:nvSpPr>
              <p:spPr bwMode="auto">
                <a:xfrm>
                  <a:off x="3512" y="3074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  <p:sp>
              <p:nvSpPr>
                <p:cNvPr id="947247" name="Oval 47"/>
                <p:cNvSpPr>
                  <a:spLocks noChangeArrowheads="1"/>
                </p:cNvSpPr>
                <p:nvPr/>
              </p:nvSpPr>
              <p:spPr bwMode="auto">
                <a:xfrm>
                  <a:off x="4183" y="3086"/>
                  <a:ext cx="69" cy="60"/>
                </a:xfrm>
                <a:prstGeom prst="ellipse">
                  <a:avLst/>
                </a:prstGeom>
                <a:solidFill>
                  <a:srgbClr val="00CCFF"/>
                </a:solidFill>
                <a:ln w="25400">
                  <a:solidFill>
                    <a:srgbClr val="00CC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altLang="en-US" sz="800" b="1">
                      <a:solidFill>
                        <a:schemeClr val="bg1"/>
                      </a:solidFill>
                    </a:rPr>
                    <a:t>5</a:t>
                  </a:r>
                </a:p>
              </p:txBody>
            </p:sp>
          </p:grpSp>
        </p:grpSp>
        <p:sp>
          <p:nvSpPr>
            <p:cNvPr id="947248" name="Line 48"/>
            <p:cNvSpPr>
              <a:spLocks noChangeShapeType="1"/>
            </p:cNvSpPr>
            <p:nvPr/>
          </p:nvSpPr>
          <p:spPr bwMode="auto">
            <a:xfrm flipH="1">
              <a:off x="1887" y="2006"/>
              <a:ext cx="533" cy="4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Blood Filtrate to Urine: A Closer Look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773238"/>
          </a:xfrm>
          <a:noFill/>
          <a:ln/>
        </p:spPr>
        <p:txBody>
          <a:bodyPr/>
          <a:lstStyle/>
          <a:p>
            <a:r>
              <a:rPr lang="en-US" altLang="en-US"/>
              <a:t>Filtrate becomes urine</a:t>
            </a:r>
          </a:p>
          <a:p>
            <a:pPr marL="990600" lvl="1"/>
            <a:r>
              <a:rPr lang="en-US" altLang="en-US"/>
              <a:t>As it flows through the mammalian nephron and collecting duct</a:t>
            </a:r>
          </a:p>
        </p:txBody>
      </p:sp>
      <p:sp>
        <p:nvSpPr>
          <p:cNvPr id="947204" name="Text Box 4"/>
          <p:cNvSpPr txBox="1">
            <a:spLocks noChangeArrowheads="1"/>
          </p:cNvSpPr>
          <p:nvPr/>
        </p:nvSpPr>
        <p:spPr bwMode="auto">
          <a:xfrm>
            <a:off x="1296988" y="6245225"/>
            <a:ext cx="1370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/>
              <a:t>Figure 44.14</a:t>
            </a:r>
          </a:p>
        </p:txBody>
      </p:sp>
    </p:spTree>
    <p:extLst>
      <p:ext uri="{BB962C8B-B14F-4D97-AF65-F5344CB8AC3E}">
        <p14:creationId xmlns:p14="http://schemas.microsoft.com/office/powerpoint/2010/main" val="97383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6eActiveLectureQuestions">
  <a:themeElements>
    <a:clrScheme name="C6eActiveLectureQuestions 14">
      <a:dk1>
        <a:srgbClr val="000000"/>
      </a:dk1>
      <a:lt1>
        <a:srgbClr val="FFFFFF"/>
      </a:lt1>
      <a:dk2>
        <a:srgbClr val="333399"/>
      </a:dk2>
      <a:lt2>
        <a:srgbClr val="000000"/>
      </a:lt2>
      <a:accent1>
        <a:srgbClr val="B7DAB8"/>
      </a:accent1>
      <a:accent2>
        <a:srgbClr val="005472"/>
      </a:accent2>
      <a:accent3>
        <a:srgbClr val="FFFFFF"/>
      </a:accent3>
      <a:accent4>
        <a:srgbClr val="000000"/>
      </a:accent4>
      <a:accent5>
        <a:srgbClr val="D8EAD8"/>
      </a:accent5>
      <a:accent6>
        <a:srgbClr val="004B67"/>
      </a:accent6>
      <a:hlink>
        <a:srgbClr val="009999"/>
      </a:hlink>
      <a:folHlink>
        <a:srgbClr val="99CC00"/>
      </a:folHlink>
    </a:clrScheme>
    <a:fontScheme name="C6eActiveLectureQuestion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</a14:hiddenFill>
          </a:ext>
          <a:ext uri="{91240B29-F687-4F45-9708-019B960494DF}">
            <a14:hiddenLine xmlns:a14="http://schemas.microsoft.com/office/drawing/2010/main"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sym typeface="Symbol" panose="05050102010706020507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</a14:hiddenFill>
          </a:ext>
          <a:ext uri="{91240B29-F687-4F45-9708-019B960494DF}">
            <a14:hiddenLine xmlns:a14="http://schemas.microsoft.com/office/drawing/2010/main"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sym typeface="Symbol" panose="05050102010706020507" pitchFamily="18" charset="2"/>
          </a:defRPr>
        </a:defPPr>
      </a:lstStyle>
    </a:lnDef>
  </a:objectDefaults>
  <a:extraClrSchemeLst>
    <a:extraClrScheme>
      <a:clrScheme name="C6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411</Words>
  <Application>Microsoft Office PowerPoint</Application>
  <PresentationFormat>On-screen Show (4:3)</PresentationFormat>
  <Paragraphs>168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C6eActiveLectureQuestions</vt:lpstr>
      <vt:lpstr>FUNCTIONAL UNITS</vt:lpstr>
      <vt:lpstr>Absorption of Nutrients</vt:lpstr>
      <vt:lpstr>PowerPoint Presentation</vt:lpstr>
      <vt:lpstr>PowerPoint Presentation</vt:lpstr>
      <vt:lpstr>Mammalian Respiratory Systems: A Closer Look</vt:lpstr>
      <vt:lpstr>PowerPoint Presentation</vt:lpstr>
      <vt:lpstr>Structure and Function of the Nephron and Associated Structures</vt:lpstr>
      <vt:lpstr>PowerPoint Presentation</vt:lpstr>
      <vt:lpstr>From Blood Filtrate to Urine: A Closer Look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UNITS</dc:title>
  <dc:creator>Barksdale, Rachael</dc:creator>
  <cp:lastModifiedBy>Barksdale, Rachael</cp:lastModifiedBy>
  <cp:revision>2</cp:revision>
  <dcterms:created xsi:type="dcterms:W3CDTF">2017-02-13T22:14:23Z</dcterms:created>
  <dcterms:modified xsi:type="dcterms:W3CDTF">2017-02-13T22:23:33Z</dcterms:modified>
</cp:coreProperties>
</file>