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matic SC" panose="020B0604020202020204" charset="0"/>
      <p:regular r:id="rId10"/>
      <p:bold r:id="rId11"/>
    </p:embeddedFont>
    <p:embeddedFont>
      <p:font typeface="Source Code Pro" panose="020B0604020202020204"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hemophilia.ca/en/bleeding-disords/hemophilia-a-and-b/the-history-of-hemophilia/"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2526525" y="399100"/>
            <a:ext cx="8520600" cy="2690400"/>
          </a:xfrm>
          <a:prstGeom prst="rect">
            <a:avLst/>
          </a:prstGeom>
        </p:spPr>
        <p:txBody>
          <a:bodyPr lIns="91425" tIns="91425" rIns="91425" bIns="91425" anchor="ctr" anchorCtr="0">
            <a:noAutofit/>
          </a:bodyPr>
          <a:lstStyle/>
          <a:p>
            <a:pPr lvl="0">
              <a:spcBef>
                <a:spcPts val="0"/>
              </a:spcBef>
              <a:buNone/>
            </a:pPr>
            <a:r>
              <a:rPr lang="en"/>
              <a:t>Hemophilia</a:t>
            </a:r>
          </a:p>
        </p:txBody>
      </p:sp>
      <p:sp>
        <p:nvSpPr>
          <p:cNvPr id="57" name="Shape 57"/>
          <p:cNvSpPr txBox="1">
            <a:spLocks noGrp="1"/>
          </p:cNvSpPr>
          <p:nvPr>
            <p:ph type="subTitle" idx="1"/>
          </p:nvPr>
        </p:nvSpPr>
        <p:spPr>
          <a:xfrm>
            <a:off x="-2888700" y="3890400"/>
            <a:ext cx="8520600" cy="706200"/>
          </a:xfrm>
          <a:prstGeom prst="rect">
            <a:avLst/>
          </a:prstGeom>
        </p:spPr>
        <p:txBody>
          <a:bodyPr lIns="91425" tIns="91425" rIns="91425" bIns="91425" anchor="ctr" anchorCtr="0">
            <a:noAutofit/>
          </a:bodyPr>
          <a:lstStyle/>
          <a:p>
            <a:pPr lvl="0">
              <a:spcBef>
                <a:spcPts val="0"/>
              </a:spcBef>
              <a:buNone/>
            </a:pPr>
            <a:r>
              <a:rPr lang="en">
                <a:solidFill>
                  <a:srgbClr val="FFFFFF"/>
                </a:solidFill>
              </a:rPr>
              <a:t>Brandon Vilorio</a:t>
            </a:r>
          </a:p>
        </p:txBody>
      </p:sp>
      <p:pic>
        <p:nvPicPr>
          <p:cNvPr id="58" name="Shape 58" descr="Image result for hemophilia" title="View source image"/>
          <p:cNvPicPr preferRelativeResize="0"/>
          <p:nvPr/>
        </p:nvPicPr>
        <p:blipFill>
          <a:blip r:embed="rId3">
            <a:alphaModFix/>
          </a:blip>
          <a:stretch>
            <a:fillRect/>
          </a:stretch>
        </p:blipFill>
        <p:spPr>
          <a:xfrm>
            <a:off x="4164950" y="1256524"/>
            <a:ext cx="2896625" cy="2172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Intro to Hemophilia</a:t>
            </a:r>
          </a:p>
        </p:txBody>
      </p:sp>
      <p:sp>
        <p:nvSpPr>
          <p:cNvPr id="64" name="Shape 6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a:spcBef>
                <a:spcPts val="0"/>
              </a:spcBef>
              <a:buClr>
                <a:srgbClr val="FFFFFF"/>
              </a:buClr>
            </a:pPr>
            <a:r>
              <a:rPr lang="en">
                <a:solidFill>
                  <a:srgbClr val="FFFFFF"/>
                </a:solidFill>
              </a:rPr>
              <a:t>Hemophilia was discovered in 1828.</a:t>
            </a:r>
          </a:p>
          <a:p>
            <a:pPr marL="457200" lvl="0" indent="-228600">
              <a:spcBef>
                <a:spcPts val="0"/>
              </a:spcBef>
              <a:buClr>
                <a:srgbClr val="FFFFFF"/>
              </a:buClr>
            </a:pPr>
            <a:r>
              <a:rPr lang="en">
                <a:solidFill>
                  <a:srgbClr val="FFFFFF"/>
                </a:solidFill>
              </a:rPr>
              <a:t>It does not seem to affect one </a:t>
            </a:r>
          </a:p>
          <a:p>
            <a:pPr lvl="0" indent="457200">
              <a:spcBef>
                <a:spcPts val="0"/>
              </a:spcBef>
              <a:buNone/>
            </a:pPr>
            <a:r>
              <a:rPr lang="en">
                <a:solidFill>
                  <a:srgbClr val="FFFFFF"/>
                </a:solidFill>
              </a:rPr>
              <a:t>population more than another.</a:t>
            </a:r>
          </a:p>
          <a:p>
            <a:pPr marL="457200" lvl="0" indent="-228600">
              <a:spcBef>
                <a:spcPts val="0"/>
              </a:spcBef>
              <a:buClr>
                <a:srgbClr val="FFFFFF"/>
              </a:buClr>
            </a:pPr>
            <a:r>
              <a:rPr lang="en">
                <a:solidFill>
                  <a:srgbClr val="FFFFFF"/>
                </a:solidFill>
              </a:rPr>
              <a:t>About 400 cases of hemophilia</a:t>
            </a:r>
          </a:p>
          <a:p>
            <a:pPr lvl="0" indent="457200">
              <a:spcBef>
                <a:spcPts val="0"/>
              </a:spcBef>
              <a:buNone/>
            </a:pPr>
            <a:r>
              <a:rPr lang="en">
                <a:solidFill>
                  <a:srgbClr val="FFFFFF"/>
                </a:solidFill>
              </a:rPr>
              <a:t>arise each year.</a:t>
            </a:r>
          </a:p>
          <a:p>
            <a:pPr lvl="0">
              <a:spcBef>
                <a:spcPts val="0"/>
              </a:spcBef>
              <a:buNone/>
            </a:pPr>
            <a:endParaRPr>
              <a:solidFill>
                <a:srgbClr val="FFFFFF"/>
              </a:solidFill>
            </a:endParaRPr>
          </a:p>
          <a:p>
            <a:pPr lvl="0">
              <a:spcBef>
                <a:spcPts val="0"/>
              </a:spcBef>
              <a:buNone/>
            </a:pP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Description Of HemoPhilia</a:t>
            </a:r>
          </a:p>
        </p:txBody>
      </p:sp>
      <p:sp>
        <p:nvSpPr>
          <p:cNvPr id="70" name="Shape 7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Clr>
                <a:srgbClr val="FFFFFF"/>
              </a:buClr>
            </a:pPr>
            <a:r>
              <a:rPr lang="en">
                <a:solidFill>
                  <a:srgbClr val="FFFFFF"/>
                </a:solidFill>
              </a:rPr>
              <a:t>The Symptoms of Hemophilia are:</a:t>
            </a:r>
          </a:p>
          <a:p>
            <a:pPr lvl="0" indent="457200" rtl="0">
              <a:lnSpc>
                <a:spcPct val="100000"/>
              </a:lnSpc>
              <a:spcBef>
                <a:spcPts val="0"/>
              </a:spcBef>
              <a:buNone/>
            </a:pPr>
            <a:r>
              <a:rPr lang="en">
                <a:solidFill>
                  <a:srgbClr val="FFFFFF"/>
                </a:solidFill>
              </a:rPr>
              <a:t>Bruising, Nosebleeds, Bleeding </a:t>
            </a:r>
          </a:p>
          <a:p>
            <a:pPr lvl="0" indent="457200" rtl="0">
              <a:lnSpc>
                <a:spcPct val="100000"/>
              </a:lnSpc>
              <a:spcBef>
                <a:spcPts val="0"/>
              </a:spcBef>
              <a:buNone/>
            </a:pPr>
            <a:r>
              <a:rPr lang="en">
                <a:solidFill>
                  <a:srgbClr val="FFFFFF"/>
                </a:solidFill>
              </a:rPr>
              <a:t>Into joints with pain or swelling.</a:t>
            </a:r>
          </a:p>
          <a:p>
            <a:pPr marL="457200" lvl="0" indent="-228600" rtl="0">
              <a:lnSpc>
                <a:spcPct val="100000"/>
              </a:lnSpc>
              <a:spcBef>
                <a:spcPts val="0"/>
              </a:spcBef>
              <a:buClr>
                <a:srgbClr val="FFFFFF"/>
              </a:buClr>
            </a:pPr>
            <a:r>
              <a:rPr lang="en">
                <a:solidFill>
                  <a:srgbClr val="FFFFFF"/>
                </a:solidFill>
              </a:rPr>
              <a:t>The main sign of hemophilia is </a:t>
            </a:r>
          </a:p>
          <a:p>
            <a:pPr lvl="0" indent="457200" rtl="0">
              <a:lnSpc>
                <a:spcPct val="100000"/>
              </a:lnSpc>
              <a:spcBef>
                <a:spcPts val="0"/>
              </a:spcBef>
              <a:buNone/>
            </a:pPr>
            <a:r>
              <a:rPr lang="en">
                <a:solidFill>
                  <a:srgbClr val="FFFFFF"/>
                </a:solidFill>
              </a:rPr>
              <a:t>Excessive bleeding</a:t>
            </a:r>
          </a:p>
          <a:p>
            <a:pPr marL="457200" lvl="0" indent="-228600">
              <a:lnSpc>
                <a:spcPct val="100000"/>
              </a:lnSpc>
              <a:spcBef>
                <a:spcPts val="0"/>
              </a:spcBef>
              <a:buClr>
                <a:srgbClr val="FFFFFF"/>
              </a:buClr>
            </a:pPr>
            <a:r>
              <a:rPr lang="en">
                <a:solidFill>
                  <a:srgbClr val="FFFFFF"/>
                </a:solidFill>
              </a:rPr>
              <a:t>The all-cause mortality is 21%.</a:t>
            </a:r>
            <a:r>
              <a:rPr lang="en">
                <a:solidFill>
                  <a:srgbClr val="000000"/>
                </a:solidFill>
              </a:rPr>
              <a:t> </a:t>
            </a:r>
          </a:p>
        </p:txBody>
      </p:sp>
      <p:pic>
        <p:nvPicPr>
          <p:cNvPr id="71" name="Shape 71" descr="Image result for hemophilia" title="View source image"/>
          <p:cNvPicPr preferRelativeResize="0"/>
          <p:nvPr/>
        </p:nvPicPr>
        <p:blipFill>
          <a:blip r:embed="rId3">
            <a:alphaModFix/>
          </a:blip>
          <a:stretch>
            <a:fillRect/>
          </a:stretch>
        </p:blipFill>
        <p:spPr>
          <a:xfrm>
            <a:off x="5359124" y="612975"/>
            <a:ext cx="3600900" cy="2700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Inheritance of Hemophilia</a:t>
            </a:r>
          </a:p>
        </p:txBody>
      </p:sp>
      <p:sp>
        <p:nvSpPr>
          <p:cNvPr id="77" name="Shape 77"/>
          <p:cNvSpPr txBox="1">
            <a:spLocks noGrp="1"/>
          </p:cNvSpPr>
          <p:nvPr>
            <p:ph type="body" idx="1"/>
          </p:nvPr>
        </p:nvSpPr>
        <p:spPr>
          <a:xfrm>
            <a:off x="83100" y="1228675"/>
            <a:ext cx="7103400" cy="3340200"/>
          </a:xfrm>
          <a:prstGeom prst="rect">
            <a:avLst/>
          </a:prstGeom>
        </p:spPr>
        <p:txBody>
          <a:bodyPr lIns="91425" tIns="91425" rIns="91425" bIns="91425" anchor="t" anchorCtr="0">
            <a:noAutofit/>
          </a:bodyPr>
          <a:lstStyle/>
          <a:p>
            <a:pPr marL="457200" lvl="0" indent="-228600" rtl="0">
              <a:spcBef>
                <a:spcPts val="0"/>
              </a:spcBef>
              <a:buClr>
                <a:srgbClr val="FFFFFF"/>
              </a:buClr>
            </a:pPr>
            <a:r>
              <a:rPr lang="en">
                <a:solidFill>
                  <a:srgbClr val="FFFFFF"/>
                </a:solidFill>
              </a:rPr>
              <a:t>Hemophilia is a sex linked disorder                   where the F8 and F9 chromosomes mutate.</a:t>
            </a:r>
            <a:br>
              <a:rPr lang="en">
                <a:solidFill>
                  <a:srgbClr val="FFFFFF"/>
                </a:solidFill>
              </a:rPr>
            </a:br>
            <a:endParaRPr lang="en">
              <a:solidFill>
                <a:srgbClr val="FFFFFF"/>
              </a:solidFill>
            </a:endParaRPr>
          </a:p>
          <a:p>
            <a:pPr marL="457200" lvl="0" indent="-228600" rtl="0">
              <a:spcBef>
                <a:spcPts val="0"/>
              </a:spcBef>
              <a:buClr>
                <a:srgbClr val="FFFFFF"/>
              </a:buClr>
            </a:pPr>
            <a:r>
              <a:rPr lang="en">
                <a:solidFill>
                  <a:srgbClr val="FFFFFF"/>
                </a:solidFill>
              </a:rPr>
              <a:t>Hemophilia A is caused by a mutation in the gene for factor VIII, so there is deficiency of this clotting factor. Hemophilia B (also called Christmas disease) results from a deficiency of factor IX due to a mutation in the corresponding gene.  </a:t>
            </a:r>
          </a:p>
          <a:p>
            <a:pPr lvl="0" rtl="0">
              <a:spcBef>
                <a:spcPts val="0"/>
              </a:spcBef>
              <a:buNone/>
            </a:pPr>
            <a:r>
              <a:rPr lang="en">
                <a:solidFill>
                  <a:srgbClr val="FFFFFF"/>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Treatment of hemophilia</a:t>
            </a:r>
          </a:p>
        </p:txBody>
      </p:sp>
      <p:sp>
        <p:nvSpPr>
          <p:cNvPr id="83" name="Shape 83"/>
          <p:cNvSpPr txBox="1">
            <a:spLocks noGrp="1"/>
          </p:cNvSpPr>
          <p:nvPr>
            <p:ph type="body" idx="1"/>
          </p:nvPr>
        </p:nvSpPr>
        <p:spPr>
          <a:xfrm>
            <a:off x="311700" y="1228675"/>
            <a:ext cx="5242800" cy="3340200"/>
          </a:xfrm>
          <a:prstGeom prst="rect">
            <a:avLst/>
          </a:prstGeom>
        </p:spPr>
        <p:txBody>
          <a:bodyPr lIns="91425" tIns="91425" rIns="91425" bIns="91425" anchor="t" anchorCtr="0">
            <a:noAutofit/>
          </a:bodyPr>
          <a:lstStyle/>
          <a:p>
            <a:pPr marL="457200" lvl="0" indent="-298450" rtl="0">
              <a:spcBef>
                <a:spcPts val="0"/>
              </a:spcBef>
              <a:buClr>
                <a:srgbClr val="FFFFFF"/>
              </a:buClr>
              <a:buSzPct val="100000"/>
            </a:pPr>
            <a:r>
              <a:rPr lang="en" sz="1100">
                <a:solidFill>
                  <a:srgbClr val="FFFFFF"/>
                </a:solidFill>
              </a:rPr>
              <a:t>There is </a:t>
            </a:r>
            <a:r>
              <a:rPr lang="en" sz="1100" b="1">
                <a:solidFill>
                  <a:srgbClr val="FFFFFF"/>
                </a:solidFill>
              </a:rPr>
              <a:t>no cure</a:t>
            </a:r>
            <a:r>
              <a:rPr lang="en" sz="1100">
                <a:solidFill>
                  <a:srgbClr val="FFFFFF"/>
                </a:solidFill>
              </a:rPr>
              <a:t> for hemophilia                       however  there are many forms of                     treatment.</a:t>
            </a:r>
          </a:p>
          <a:p>
            <a:pPr marL="457200" lvl="0" indent="-298450" rtl="0">
              <a:spcBef>
                <a:spcPts val="0"/>
              </a:spcBef>
              <a:buClr>
                <a:srgbClr val="FFFFFF"/>
              </a:buClr>
              <a:buSzPct val="100000"/>
            </a:pPr>
            <a:r>
              <a:rPr lang="en" sz="1100" b="1">
                <a:solidFill>
                  <a:srgbClr val="FFFFFF"/>
                </a:solidFill>
              </a:rPr>
              <a:t>Replacement therapy:</a:t>
            </a:r>
            <a:r>
              <a:rPr lang="en" sz="1100">
                <a:solidFill>
                  <a:srgbClr val="FFFFFF"/>
                </a:solidFill>
              </a:rPr>
              <a:t> Certain blood products, called factor concentrates, may be given to your child. They replace the missing clotting factor the blood. Replacement clotting factor is given so that the blood will be able to clot and to stop any bleeding. Clotting factor can come from human blood or be artificial. </a:t>
            </a:r>
          </a:p>
          <a:p>
            <a:pPr marL="457200" lvl="0" indent="-298450" rtl="0">
              <a:spcBef>
                <a:spcPts val="0"/>
              </a:spcBef>
              <a:buClr>
                <a:srgbClr val="FFFFFF"/>
              </a:buClr>
              <a:buSzPct val="100000"/>
            </a:pPr>
            <a:r>
              <a:rPr lang="en" sz="1100" b="1">
                <a:solidFill>
                  <a:srgbClr val="FFFFFF"/>
                </a:solidFill>
              </a:rPr>
              <a:t>Demand therapy:</a:t>
            </a:r>
            <a:r>
              <a:rPr lang="en" sz="1100">
                <a:solidFill>
                  <a:srgbClr val="FFFFFF"/>
                </a:solidFill>
              </a:rPr>
              <a:t> receive clotting factor to stop a bleeding episode</a:t>
            </a:r>
          </a:p>
          <a:p>
            <a:pPr marL="457200" lvl="0" indent="-298450" rtl="0">
              <a:spcBef>
                <a:spcPts val="0"/>
              </a:spcBef>
              <a:buClr>
                <a:srgbClr val="FFFFFF"/>
              </a:buClr>
              <a:buSzPct val="100000"/>
            </a:pPr>
            <a:r>
              <a:rPr lang="en" sz="1100">
                <a:solidFill>
                  <a:srgbClr val="FFFFFF"/>
                </a:solidFill>
              </a:rPr>
              <a:t>Desmopressin: Medicine used to treat Hemophilia A which adds clotting factor to the blood.</a:t>
            </a:r>
          </a:p>
          <a:p>
            <a:pPr lvl="0">
              <a:spcBef>
                <a:spcPts val="0"/>
              </a:spcBef>
              <a:buNone/>
            </a:pPr>
            <a:endParaRPr sz="1100">
              <a:solidFill>
                <a:srgbClr val="FFFFFF"/>
              </a:solidFill>
              <a:latin typeface="Arial"/>
              <a:ea typeface="Arial"/>
              <a:cs typeface="Arial"/>
              <a:sym typeface="Arial"/>
            </a:endParaRPr>
          </a:p>
        </p:txBody>
      </p:sp>
      <p:pic>
        <p:nvPicPr>
          <p:cNvPr id="84" name="Shape 84" descr="Image result for hemophilia" title="View source image"/>
          <p:cNvPicPr preferRelativeResize="0"/>
          <p:nvPr/>
        </p:nvPicPr>
        <p:blipFill>
          <a:blip r:embed="rId3">
            <a:alphaModFix/>
          </a:blip>
          <a:stretch>
            <a:fillRect/>
          </a:stretch>
        </p:blipFill>
        <p:spPr>
          <a:xfrm>
            <a:off x="5758961" y="3226777"/>
            <a:ext cx="3254737" cy="179373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Prevention	</a:t>
            </a:r>
          </a:p>
        </p:txBody>
      </p:sp>
      <p:sp>
        <p:nvSpPr>
          <p:cNvPr id="90" name="Shape 90"/>
          <p:cNvSpPr txBox="1">
            <a:spLocks noGrp="1"/>
          </p:cNvSpPr>
          <p:nvPr>
            <p:ph type="body" idx="1"/>
          </p:nvPr>
        </p:nvSpPr>
        <p:spPr>
          <a:xfrm>
            <a:off x="311700" y="1228675"/>
            <a:ext cx="3868800" cy="3340200"/>
          </a:xfrm>
          <a:prstGeom prst="rect">
            <a:avLst/>
          </a:prstGeom>
        </p:spPr>
        <p:txBody>
          <a:bodyPr lIns="91425" tIns="91425" rIns="91425" bIns="91425" anchor="t" anchorCtr="0">
            <a:noAutofit/>
          </a:bodyPr>
          <a:lstStyle/>
          <a:p>
            <a:pPr marL="457200" lvl="0" indent="-228600" rtl="0">
              <a:spcBef>
                <a:spcPts val="0"/>
              </a:spcBef>
              <a:buClr>
                <a:srgbClr val="FFFFFF"/>
              </a:buClr>
            </a:pPr>
            <a:r>
              <a:rPr lang="en">
                <a:solidFill>
                  <a:srgbClr val="FFFFFF"/>
                </a:solidFill>
              </a:rPr>
              <a:t>There is no simple way to prevent hemophilia.</a:t>
            </a:r>
          </a:p>
          <a:p>
            <a:pPr marL="457200" lvl="0" indent="-228600">
              <a:spcBef>
                <a:spcPts val="0"/>
              </a:spcBef>
              <a:buClr>
                <a:srgbClr val="FFFFFF"/>
              </a:buClr>
            </a:pPr>
            <a:r>
              <a:rPr lang="en">
                <a:solidFill>
                  <a:srgbClr val="FFFFFF"/>
                </a:solidFill>
              </a:rPr>
              <a:t>Types of screenings are: CBC’s (Complete Blood Count), APTT Tests (Show how long it takes blood to clot.)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Sources</a:t>
            </a:r>
          </a:p>
        </p:txBody>
      </p:sp>
      <p:sp>
        <p:nvSpPr>
          <p:cNvPr id="96" name="Shape 96"/>
          <p:cNvSpPr txBox="1">
            <a:spLocks noGrp="1"/>
          </p:cNvSpPr>
          <p:nvPr>
            <p:ph type="body" idx="1"/>
          </p:nvPr>
        </p:nvSpPr>
        <p:spPr>
          <a:xfrm>
            <a:off x="311700" y="1228675"/>
            <a:ext cx="5970900" cy="3340200"/>
          </a:xfrm>
          <a:prstGeom prst="rect">
            <a:avLst/>
          </a:prstGeom>
        </p:spPr>
        <p:txBody>
          <a:bodyPr lIns="91425" tIns="91425" rIns="91425" bIns="91425" anchor="t" anchorCtr="0">
            <a:noAutofit/>
          </a:bodyPr>
          <a:lstStyle/>
          <a:p>
            <a:pPr marL="457200" lvl="0" indent="-304800" rtl="0">
              <a:spcBef>
                <a:spcPts val="0"/>
              </a:spcBef>
              <a:buClr>
                <a:srgbClr val="FFFFFF"/>
              </a:buClr>
              <a:buSzPct val="100000"/>
            </a:pPr>
            <a:r>
              <a:rPr lang="en" sz="1200" dirty="0">
                <a:solidFill>
                  <a:schemeClr val="bg1"/>
                </a:solidFill>
              </a:rPr>
              <a:t>The history of hemophilia. (n.d.). Retrieved November 15, 2016, from http://www.hemophilia.ca/en/bleeding-disords/hemophilia-a-and-b/the-history-of-hemophilia</a:t>
            </a:r>
            <a:r>
              <a:rPr lang="en" sz="1200" dirty="0">
                <a:solidFill>
                  <a:srgbClr val="FFFFFF"/>
                </a:solidFill>
              </a:rPr>
              <a:t>/</a:t>
            </a:r>
            <a:endParaRPr lang="en" sz="1200" dirty="0">
              <a:solidFill>
                <a:srgbClr val="FFFFFF"/>
              </a:solidFill>
              <a:hlinkClick r:id="rId3"/>
            </a:endParaRPr>
          </a:p>
          <a:p>
            <a:pPr marL="457200" lvl="0" indent="-228600" rtl="0">
              <a:spcBef>
                <a:spcPts val="0"/>
              </a:spcBef>
              <a:buClr>
                <a:srgbClr val="FFFFFF"/>
              </a:buClr>
            </a:pPr>
            <a:r>
              <a:rPr lang="en" dirty="0">
                <a:solidFill>
                  <a:srgbClr val="FFFFFF"/>
                </a:solidFill>
              </a:rPr>
              <a:t>Data &amp; Statistics. (2016). Retrieved November 15, 2016, from http://www.cdc.gov/ncbddd/hemophilia/data.html</a:t>
            </a:r>
          </a:p>
          <a:p>
            <a:pPr marL="457200" lvl="0" indent="-228600" rtl="0">
              <a:spcBef>
                <a:spcPts val="0"/>
              </a:spcBef>
              <a:buClr>
                <a:srgbClr val="FFFFFF"/>
              </a:buClr>
            </a:pPr>
            <a:r>
              <a:rPr lang="en" dirty="0">
                <a:solidFill>
                  <a:srgbClr val="FFFFFF"/>
                </a:solidFill>
              </a:rPr>
              <a:t>What is hemophilia? (n.d.). Retrieved November 15, 2016, from http://www.wfh.org/en/page.aspx?pid=646</a:t>
            </a:r>
          </a:p>
          <a:p>
            <a:pPr lvl="0" rtl="0">
              <a:spcBef>
                <a:spcPts val="0"/>
              </a:spcBef>
              <a:buNone/>
            </a:pPr>
            <a:endParaRPr dirty="0">
              <a:solidFill>
                <a:srgbClr val="FFFFFF"/>
              </a:solidFill>
            </a:endParaRPr>
          </a:p>
          <a:p>
            <a:pPr lvl="0">
              <a:spcBef>
                <a:spcPts val="0"/>
              </a:spcBef>
              <a:buNone/>
            </a:pPr>
            <a:endParaRPr dirty="0">
              <a:solidFill>
                <a:srgbClr val="FFFFFF"/>
              </a:solidFill>
            </a:endParaRPr>
          </a:p>
        </p:txBody>
      </p:sp>
    </p:spTree>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274</Words>
  <Application>Microsoft Office PowerPoint</Application>
  <PresentationFormat>On-screen Show (16:9)</PresentationFormat>
  <Paragraphs>31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Amatic SC</vt:lpstr>
      <vt:lpstr>Source Code Pro</vt:lpstr>
      <vt:lpstr>beach-day</vt:lpstr>
      <vt:lpstr>Hemophilia</vt:lpstr>
      <vt:lpstr>Intro to Hemophilia</vt:lpstr>
      <vt:lpstr>Description Of HemoPhilia</vt:lpstr>
      <vt:lpstr>Inheritance of Hemophilia</vt:lpstr>
      <vt:lpstr>Treatment of hemophilia</vt:lpstr>
      <vt:lpstr>Prevention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Hemophilia</dc:title>
  <dc:creator>Barksdale, Rachael</dc:creator>
  <cp:lastModifiedBy>Barksdale, Rachael</cp:lastModifiedBy>
  <cp:revision>2</cp:revision>
  <dcterms:modified xsi:type="dcterms:W3CDTF">2016-11-16T14:46:05Z</dcterms:modified>
</cp:coreProperties>
</file>