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553D6DD-803E-42D1-91A1-CDA1D9FB87E2}" type="datetimeFigureOut">
              <a:rPr lang="en-US" smtClean="0"/>
              <a:t>11/13/2016</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2F061031-6CA1-4AFB-9F77-BFA66ABF339C}" type="slidenum">
              <a:rPr lang="en-US" smtClean="0"/>
              <a:t>‹#›</a:t>
            </a:fld>
            <a:endParaRPr lang="en-US"/>
          </a:p>
        </p:txBody>
      </p:sp>
    </p:spTree>
    <p:extLst>
      <p:ext uri="{BB962C8B-B14F-4D97-AF65-F5344CB8AC3E}">
        <p14:creationId xmlns:p14="http://schemas.microsoft.com/office/powerpoint/2010/main" val="72875663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53D6DD-803E-42D1-91A1-CDA1D9FB87E2}"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61031-6CA1-4AFB-9F77-BFA66ABF339C}" type="slidenum">
              <a:rPr lang="en-US" smtClean="0"/>
              <a:t>‹#›</a:t>
            </a:fld>
            <a:endParaRPr lang="en-US"/>
          </a:p>
        </p:txBody>
      </p:sp>
    </p:spTree>
    <p:extLst>
      <p:ext uri="{BB962C8B-B14F-4D97-AF65-F5344CB8AC3E}">
        <p14:creationId xmlns:p14="http://schemas.microsoft.com/office/powerpoint/2010/main" val="4200960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553D6DD-803E-42D1-91A1-CDA1D9FB87E2}" type="datetimeFigureOut">
              <a:rPr lang="en-US" smtClean="0"/>
              <a:t>11/13/2016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F061031-6CA1-4AFB-9F77-BFA66ABF339C}" type="slidenum">
              <a:rPr lang="en-US" smtClean="0"/>
              <a:t>‹#›</a:t>
            </a:fld>
            <a:endParaRPr lang="en-US"/>
          </a:p>
        </p:txBody>
      </p:sp>
    </p:spTree>
    <p:extLst>
      <p:ext uri="{BB962C8B-B14F-4D97-AF65-F5344CB8AC3E}">
        <p14:creationId xmlns:p14="http://schemas.microsoft.com/office/powerpoint/2010/main" val="879633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553D6DD-803E-42D1-91A1-CDA1D9FB87E2}" type="datetimeFigureOut">
              <a:rPr lang="en-US" smtClean="0"/>
              <a:t>11/13/2016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F061031-6CA1-4AFB-9F77-BFA66ABF339C}"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19833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553D6DD-803E-42D1-91A1-CDA1D9FB87E2}" type="datetimeFigureOut">
              <a:rPr lang="en-US" smtClean="0"/>
              <a:t>11/13/2016</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F061031-6CA1-4AFB-9F77-BFA66ABF339C}" type="slidenum">
              <a:rPr lang="en-US" smtClean="0"/>
              <a:t>‹#›</a:t>
            </a:fld>
            <a:endParaRPr lang="en-US"/>
          </a:p>
        </p:txBody>
      </p:sp>
    </p:spTree>
    <p:extLst>
      <p:ext uri="{BB962C8B-B14F-4D97-AF65-F5344CB8AC3E}">
        <p14:creationId xmlns:p14="http://schemas.microsoft.com/office/powerpoint/2010/main" val="916763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553D6DD-803E-42D1-91A1-CDA1D9FB87E2}"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061031-6CA1-4AFB-9F77-BFA66ABF339C}" type="slidenum">
              <a:rPr lang="en-US" smtClean="0"/>
              <a:t>‹#›</a:t>
            </a:fld>
            <a:endParaRPr lang="en-US"/>
          </a:p>
        </p:txBody>
      </p:sp>
    </p:spTree>
    <p:extLst>
      <p:ext uri="{BB962C8B-B14F-4D97-AF65-F5344CB8AC3E}">
        <p14:creationId xmlns:p14="http://schemas.microsoft.com/office/powerpoint/2010/main" val="2398063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553D6DD-803E-42D1-91A1-CDA1D9FB87E2}"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061031-6CA1-4AFB-9F77-BFA66ABF339C}" type="slidenum">
              <a:rPr lang="en-US" smtClean="0"/>
              <a:t>‹#›</a:t>
            </a:fld>
            <a:endParaRPr lang="en-US"/>
          </a:p>
        </p:txBody>
      </p:sp>
    </p:spTree>
    <p:extLst>
      <p:ext uri="{BB962C8B-B14F-4D97-AF65-F5344CB8AC3E}">
        <p14:creationId xmlns:p14="http://schemas.microsoft.com/office/powerpoint/2010/main" val="1811312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53D6DD-803E-42D1-91A1-CDA1D9FB87E2}"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61031-6CA1-4AFB-9F77-BFA66ABF339C}" type="slidenum">
              <a:rPr lang="en-US" smtClean="0"/>
              <a:t>‹#›</a:t>
            </a:fld>
            <a:endParaRPr lang="en-US"/>
          </a:p>
        </p:txBody>
      </p:sp>
    </p:spTree>
    <p:extLst>
      <p:ext uri="{BB962C8B-B14F-4D97-AF65-F5344CB8AC3E}">
        <p14:creationId xmlns:p14="http://schemas.microsoft.com/office/powerpoint/2010/main" val="840031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553D6DD-803E-42D1-91A1-CDA1D9FB87E2}" type="datetimeFigureOut">
              <a:rPr lang="en-US" smtClean="0"/>
              <a:t>11/13/2016</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2F061031-6CA1-4AFB-9F77-BFA66ABF339C}" type="slidenum">
              <a:rPr lang="en-US" smtClean="0"/>
              <a:t>‹#›</a:t>
            </a:fld>
            <a:endParaRPr lang="en-US"/>
          </a:p>
        </p:txBody>
      </p:sp>
    </p:spTree>
    <p:extLst>
      <p:ext uri="{BB962C8B-B14F-4D97-AF65-F5344CB8AC3E}">
        <p14:creationId xmlns:p14="http://schemas.microsoft.com/office/powerpoint/2010/main" val="3863960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53D6DD-803E-42D1-91A1-CDA1D9FB87E2}"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61031-6CA1-4AFB-9F77-BFA66ABF339C}" type="slidenum">
              <a:rPr lang="en-US" smtClean="0"/>
              <a:t>‹#›</a:t>
            </a:fld>
            <a:endParaRPr lang="en-US"/>
          </a:p>
        </p:txBody>
      </p:sp>
    </p:spTree>
    <p:extLst>
      <p:ext uri="{BB962C8B-B14F-4D97-AF65-F5344CB8AC3E}">
        <p14:creationId xmlns:p14="http://schemas.microsoft.com/office/powerpoint/2010/main" val="115919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553D6DD-803E-42D1-91A1-CDA1D9FB87E2}" type="datetimeFigureOut">
              <a:rPr lang="en-US" smtClean="0"/>
              <a:t>11/13/2016</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2F061031-6CA1-4AFB-9F77-BFA66ABF339C}" type="slidenum">
              <a:rPr lang="en-US" smtClean="0"/>
              <a:t>‹#›</a:t>
            </a:fld>
            <a:endParaRPr lang="en-US"/>
          </a:p>
        </p:txBody>
      </p:sp>
    </p:spTree>
    <p:extLst>
      <p:ext uri="{BB962C8B-B14F-4D97-AF65-F5344CB8AC3E}">
        <p14:creationId xmlns:p14="http://schemas.microsoft.com/office/powerpoint/2010/main" val="1653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53D6DD-803E-42D1-91A1-CDA1D9FB87E2}"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61031-6CA1-4AFB-9F77-BFA66ABF339C}" type="slidenum">
              <a:rPr lang="en-US" smtClean="0"/>
              <a:t>‹#›</a:t>
            </a:fld>
            <a:endParaRPr lang="en-US"/>
          </a:p>
        </p:txBody>
      </p:sp>
    </p:spTree>
    <p:extLst>
      <p:ext uri="{BB962C8B-B14F-4D97-AF65-F5344CB8AC3E}">
        <p14:creationId xmlns:p14="http://schemas.microsoft.com/office/powerpoint/2010/main" val="128178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53D6DD-803E-42D1-91A1-CDA1D9FB87E2}"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061031-6CA1-4AFB-9F77-BFA66ABF339C}" type="slidenum">
              <a:rPr lang="en-US" smtClean="0"/>
              <a:t>‹#›</a:t>
            </a:fld>
            <a:endParaRPr lang="en-US"/>
          </a:p>
        </p:txBody>
      </p:sp>
    </p:spTree>
    <p:extLst>
      <p:ext uri="{BB962C8B-B14F-4D97-AF65-F5344CB8AC3E}">
        <p14:creationId xmlns:p14="http://schemas.microsoft.com/office/powerpoint/2010/main" val="1776697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53D6DD-803E-42D1-91A1-CDA1D9FB87E2}"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061031-6CA1-4AFB-9F77-BFA66ABF339C}" type="slidenum">
              <a:rPr lang="en-US" smtClean="0"/>
              <a:t>‹#›</a:t>
            </a:fld>
            <a:endParaRPr lang="en-US"/>
          </a:p>
        </p:txBody>
      </p:sp>
    </p:spTree>
    <p:extLst>
      <p:ext uri="{BB962C8B-B14F-4D97-AF65-F5344CB8AC3E}">
        <p14:creationId xmlns:p14="http://schemas.microsoft.com/office/powerpoint/2010/main" val="425810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3D6DD-803E-42D1-91A1-CDA1D9FB87E2}"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061031-6CA1-4AFB-9F77-BFA66ABF339C}" type="slidenum">
              <a:rPr lang="en-US" smtClean="0"/>
              <a:t>‹#›</a:t>
            </a:fld>
            <a:endParaRPr lang="en-US"/>
          </a:p>
        </p:txBody>
      </p:sp>
    </p:spTree>
    <p:extLst>
      <p:ext uri="{BB962C8B-B14F-4D97-AF65-F5344CB8AC3E}">
        <p14:creationId xmlns:p14="http://schemas.microsoft.com/office/powerpoint/2010/main" val="14477346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53D6DD-803E-42D1-91A1-CDA1D9FB87E2}"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61031-6CA1-4AFB-9F77-BFA66ABF339C}" type="slidenum">
              <a:rPr lang="en-US" smtClean="0"/>
              <a:t>‹#›</a:t>
            </a:fld>
            <a:endParaRPr lang="en-US"/>
          </a:p>
        </p:txBody>
      </p:sp>
    </p:spTree>
    <p:extLst>
      <p:ext uri="{BB962C8B-B14F-4D97-AF65-F5344CB8AC3E}">
        <p14:creationId xmlns:p14="http://schemas.microsoft.com/office/powerpoint/2010/main" val="366628135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53D6DD-803E-42D1-91A1-CDA1D9FB87E2}"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61031-6CA1-4AFB-9F77-BFA66ABF339C}" type="slidenum">
              <a:rPr lang="en-US" smtClean="0"/>
              <a:t>‹#›</a:t>
            </a:fld>
            <a:endParaRPr lang="en-US"/>
          </a:p>
        </p:txBody>
      </p:sp>
    </p:spTree>
    <p:extLst>
      <p:ext uri="{BB962C8B-B14F-4D97-AF65-F5344CB8AC3E}">
        <p14:creationId xmlns:p14="http://schemas.microsoft.com/office/powerpoint/2010/main" val="65745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553D6DD-803E-42D1-91A1-CDA1D9FB87E2}" type="datetimeFigureOut">
              <a:rPr lang="en-US" smtClean="0"/>
              <a:t>11/13/2016</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F061031-6CA1-4AFB-9F77-BFA66ABF339C}" type="slidenum">
              <a:rPr lang="en-US" smtClean="0"/>
              <a:t>‹#›</a:t>
            </a:fld>
            <a:endParaRPr lang="en-US"/>
          </a:p>
        </p:txBody>
      </p:sp>
    </p:spTree>
    <p:extLst>
      <p:ext uri="{BB962C8B-B14F-4D97-AF65-F5344CB8AC3E}">
        <p14:creationId xmlns:p14="http://schemas.microsoft.com/office/powerpoint/2010/main" val="302608683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ayoclinic.org/diseases-conditions/huntingtons-disease/basics/symptoms/CON-20030685" TargetMode="External"/><Relationship Id="rId2" Type="http://schemas.openxmlformats.org/officeDocument/2006/relationships/hyperlink" Target="http://www.huntingtonsnsw.org.au/information/hd-facts/histor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2167" y="2015961"/>
            <a:ext cx="9448800" cy="1825096"/>
          </a:xfrm>
        </p:spPr>
        <p:txBody>
          <a:bodyPr/>
          <a:lstStyle/>
          <a:p>
            <a:r>
              <a:rPr lang="en-US" dirty="0" smtClean="0"/>
              <a:t>Huntington’s Disease</a:t>
            </a:r>
            <a:endParaRPr lang="en-US" dirty="0"/>
          </a:p>
        </p:txBody>
      </p:sp>
      <p:sp>
        <p:nvSpPr>
          <p:cNvPr id="3" name="Subtitle 2"/>
          <p:cNvSpPr>
            <a:spLocks noGrp="1"/>
          </p:cNvSpPr>
          <p:nvPr>
            <p:ph type="subTitle" idx="1"/>
          </p:nvPr>
        </p:nvSpPr>
        <p:spPr/>
        <p:txBody>
          <a:bodyPr/>
          <a:lstStyle/>
          <a:p>
            <a:r>
              <a:rPr lang="en-US" dirty="0" smtClean="0"/>
              <a:t>Brett McCraw</a:t>
            </a:r>
            <a:endParaRPr lang="en-US" dirty="0"/>
          </a:p>
        </p:txBody>
      </p:sp>
      <p:pic>
        <p:nvPicPr>
          <p:cNvPr id="2050" name="Picture 2" descr="Image result for punnett square for huntingt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9915" y="3791889"/>
            <a:ext cx="4259571" cy="27725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huntington's dise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432" y="115980"/>
            <a:ext cx="3815177" cy="25394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huntington's dise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6620" y="434309"/>
            <a:ext cx="224790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6301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a:bodyPr>
          <a:lstStyle/>
          <a:p>
            <a:r>
              <a:rPr lang="en-US" b="1" dirty="0" smtClean="0"/>
              <a:t>No treatments alter the course of Huntington’s, but they can lessen the symptoms.</a:t>
            </a:r>
          </a:p>
          <a:p>
            <a:r>
              <a:rPr lang="en-US" dirty="0" err="1" smtClean="0"/>
              <a:t>Tetrabenazine</a:t>
            </a:r>
            <a:r>
              <a:rPr lang="en-US" dirty="0" smtClean="0"/>
              <a:t>- suppresses involuntary jerking and writhing</a:t>
            </a:r>
          </a:p>
          <a:p>
            <a:r>
              <a:rPr lang="en-US" dirty="0" smtClean="0"/>
              <a:t>Antidepressants</a:t>
            </a:r>
          </a:p>
          <a:p>
            <a:r>
              <a:rPr lang="en-US" dirty="0" smtClean="0"/>
              <a:t>Mood-Stabilizing drugs- helps prevent bipolar outbursts</a:t>
            </a:r>
          </a:p>
          <a:p>
            <a:r>
              <a:rPr lang="en-US" dirty="0" smtClean="0"/>
              <a:t>Speech therapy- helps with clear speech or other ways of communication</a:t>
            </a:r>
          </a:p>
          <a:p>
            <a:r>
              <a:rPr lang="en-US" dirty="0" smtClean="0"/>
              <a:t>Physical therapy- can enhance strength, flexibility, balance, and coordination</a:t>
            </a:r>
          </a:p>
          <a:p>
            <a:r>
              <a:rPr lang="en-US" b="1" dirty="0" smtClean="0"/>
              <a:t>NO CURE</a:t>
            </a:r>
            <a:endParaRPr lang="en-US" b="1" dirty="0"/>
          </a:p>
        </p:txBody>
      </p:sp>
    </p:spTree>
    <p:extLst>
      <p:ext uri="{BB962C8B-B14F-4D97-AF65-F5344CB8AC3E}">
        <p14:creationId xmlns:p14="http://schemas.microsoft.com/office/powerpoint/2010/main" val="3422676298"/>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normAutofit/>
          </a:bodyPr>
          <a:lstStyle/>
          <a:p>
            <a:r>
              <a:rPr lang="en-US" dirty="0" smtClean="0"/>
              <a:t>Genetic testing or Family planning give options to </a:t>
            </a:r>
            <a:r>
              <a:rPr lang="en-US" smtClean="0"/>
              <a:t>prevent having </a:t>
            </a:r>
            <a:r>
              <a:rPr lang="en-US" dirty="0" smtClean="0"/>
              <a:t>offspring with Huntington’s</a:t>
            </a:r>
          </a:p>
          <a:p>
            <a:r>
              <a:rPr lang="en-US" dirty="0" smtClean="0"/>
              <a:t>Vitro fertilization- the embryos are tested in a lab and negative ones are placed back in uterus</a:t>
            </a:r>
          </a:p>
          <a:p>
            <a:r>
              <a:rPr lang="en-US" dirty="0" smtClean="0"/>
              <a:t>Donor sperm/egg</a:t>
            </a:r>
          </a:p>
          <a:p>
            <a:r>
              <a:rPr lang="en-US" dirty="0" smtClean="0"/>
              <a:t>Predictive testing- personal and prenatal</a:t>
            </a:r>
          </a:p>
          <a:p>
            <a:r>
              <a:rPr lang="en-US" dirty="0" smtClean="0"/>
              <a:t>Brain imaging and function (MRI)</a:t>
            </a:r>
          </a:p>
          <a:p>
            <a:r>
              <a:rPr lang="en-US" b="1" dirty="0" smtClean="0"/>
              <a:t>There is no way to prevent yourself from getting Huntington’s if you have it in your genetic code, but there are ways to prevent you from passing the terrible disease down to your children.</a:t>
            </a:r>
            <a:endParaRPr lang="en-US" b="1" dirty="0"/>
          </a:p>
        </p:txBody>
      </p:sp>
      <p:pic>
        <p:nvPicPr>
          <p:cNvPr id="3074" name="Picture 2" descr="Image result for huntington's dise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0"/>
            <a:ext cx="3558654" cy="2125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0369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p:txBody>
          <a:bodyPr/>
          <a:lstStyle/>
          <a:p>
            <a:r>
              <a:rPr lang="en-US" dirty="0"/>
              <a:t>Huntington's New South Wales. (</a:t>
            </a:r>
            <a:r>
              <a:rPr lang="en-US" dirty="0" err="1"/>
              <a:t>n.d.</a:t>
            </a:r>
            <a:r>
              <a:rPr lang="en-US" dirty="0"/>
              <a:t>). Retrieved November 14, 2016, from </a:t>
            </a:r>
            <a:r>
              <a:rPr lang="en-US" dirty="0">
                <a:hlinkClick r:id="rId2"/>
              </a:rPr>
              <a:t>http://</a:t>
            </a:r>
            <a:r>
              <a:rPr lang="en-US" dirty="0" smtClean="0">
                <a:hlinkClick r:id="rId2"/>
              </a:rPr>
              <a:t>www.huntingtonsnsw.org.au/information/hd-facts/history</a:t>
            </a:r>
            <a:endParaRPr lang="en-US" dirty="0" smtClean="0"/>
          </a:p>
          <a:p>
            <a:r>
              <a:rPr lang="en-US" dirty="0"/>
              <a:t>Huntington's disease. (</a:t>
            </a:r>
            <a:r>
              <a:rPr lang="en-US" dirty="0" err="1"/>
              <a:t>n.d.</a:t>
            </a:r>
            <a:r>
              <a:rPr lang="en-US" dirty="0"/>
              <a:t>). Retrieved November 14, 2016, from </a:t>
            </a:r>
            <a:r>
              <a:rPr lang="en-US" dirty="0">
                <a:hlinkClick r:id="rId3"/>
              </a:rPr>
              <a:t>http://</a:t>
            </a:r>
            <a:r>
              <a:rPr lang="en-US" dirty="0" smtClean="0">
                <a:hlinkClick r:id="rId3"/>
              </a:rPr>
              <a:t>www.mayoclinic.org/diseases-conditions/huntingtons-disease/basics/symptoms/CON-20030685</a:t>
            </a:r>
            <a:endParaRPr lang="en-US" dirty="0" smtClean="0"/>
          </a:p>
          <a:p>
            <a:r>
              <a:rPr lang="en-US" dirty="0"/>
              <a:t>Huntington disease | Genetic and Rare Diseases Information Center(GARD) – an NCATS Program. (</a:t>
            </a:r>
            <a:r>
              <a:rPr lang="en-US" dirty="0" err="1"/>
              <a:t>n.d.</a:t>
            </a:r>
            <a:r>
              <a:rPr lang="en-US" dirty="0"/>
              <a:t>). Retrieved November 14, 2016, from https://rarediseases.info.nih.gov/diseases/6677/huntington-disease/cases/53692</a:t>
            </a:r>
            <a:endParaRPr lang="en-US" dirty="0"/>
          </a:p>
        </p:txBody>
      </p:sp>
    </p:spTree>
    <p:extLst>
      <p:ext uri="{BB962C8B-B14F-4D97-AF65-F5344CB8AC3E}">
        <p14:creationId xmlns:p14="http://schemas.microsoft.com/office/powerpoint/2010/main" val="19688588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a:t>
            </a:r>
            <a:endParaRPr lang="en-US" dirty="0"/>
          </a:p>
        </p:txBody>
      </p:sp>
      <p:sp>
        <p:nvSpPr>
          <p:cNvPr id="3" name="Content Placeholder 2"/>
          <p:cNvSpPr>
            <a:spLocks noGrp="1"/>
          </p:cNvSpPr>
          <p:nvPr>
            <p:ph idx="1"/>
          </p:nvPr>
        </p:nvSpPr>
        <p:spPr/>
        <p:txBody>
          <a:bodyPr/>
          <a:lstStyle/>
          <a:p>
            <a:r>
              <a:rPr lang="en-US" dirty="0" smtClean="0"/>
              <a:t>Huntington’s was first recognized as an inherited disease in 1872 by the 22 year old George Huntington.</a:t>
            </a:r>
          </a:p>
          <a:p>
            <a:r>
              <a:rPr lang="en-US" dirty="0" smtClean="0"/>
              <a:t>It became known as Huntington’s Chorea (quick movements in Greek)</a:t>
            </a:r>
          </a:p>
          <a:p>
            <a:r>
              <a:rPr lang="en-US" dirty="0" smtClean="0"/>
              <a:t>Scientists discovered the specific gene in 1993</a:t>
            </a:r>
          </a:p>
          <a:p>
            <a:pPr marL="0" indent="0">
              <a:buNone/>
            </a:pPr>
            <a:endParaRPr lang="en-US" dirty="0"/>
          </a:p>
        </p:txBody>
      </p:sp>
      <p:pic>
        <p:nvPicPr>
          <p:cNvPr id="4098" name="Picture 2" descr="Image result for huntington's disease chromos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581" y="3780691"/>
            <a:ext cx="3454784" cy="2575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92669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a:t>
            </a:r>
            <a:endParaRPr lang="en-US" dirty="0"/>
          </a:p>
        </p:txBody>
      </p:sp>
      <p:sp>
        <p:nvSpPr>
          <p:cNvPr id="3" name="Content Placeholder 2"/>
          <p:cNvSpPr>
            <a:spLocks noGrp="1"/>
          </p:cNvSpPr>
          <p:nvPr>
            <p:ph idx="1"/>
          </p:nvPr>
        </p:nvSpPr>
        <p:spPr/>
        <p:txBody>
          <a:bodyPr/>
          <a:lstStyle/>
          <a:p>
            <a:r>
              <a:rPr lang="en-US" dirty="0" smtClean="0"/>
              <a:t>Huntington’s usually appears in a victim in their 30s or 40s</a:t>
            </a:r>
          </a:p>
          <a:p>
            <a:r>
              <a:rPr lang="en-US" dirty="0" smtClean="0"/>
              <a:t>It is most common in people of European ancestry and very uncommon to Asian and African people</a:t>
            </a:r>
          </a:p>
          <a:p>
            <a:r>
              <a:rPr lang="en-US" dirty="0" smtClean="0"/>
              <a:t>Affects both genders</a:t>
            </a:r>
          </a:p>
          <a:p>
            <a:r>
              <a:rPr lang="en-US" dirty="0" smtClean="0"/>
              <a:t>In North America, 7 out of 100,000 people are affected per year</a:t>
            </a:r>
            <a:endParaRPr lang="en-US" dirty="0"/>
          </a:p>
        </p:txBody>
      </p:sp>
    </p:spTree>
    <p:extLst>
      <p:ext uri="{BB962C8B-B14F-4D97-AF65-F5344CB8AC3E}">
        <p14:creationId xmlns:p14="http://schemas.microsoft.com/office/powerpoint/2010/main" val="360735352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Huntington’s</a:t>
            </a:r>
            <a:endParaRPr lang="en-US" dirty="0"/>
          </a:p>
        </p:txBody>
      </p:sp>
      <p:sp>
        <p:nvSpPr>
          <p:cNvPr id="3" name="Content Placeholder 2"/>
          <p:cNvSpPr>
            <a:spLocks noGrp="1"/>
          </p:cNvSpPr>
          <p:nvPr>
            <p:ph idx="1"/>
          </p:nvPr>
        </p:nvSpPr>
        <p:spPr/>
        <p:txBody>
          <a:bodyPr/>
          <a:lstStyle/>
          <a:p>
            <a:r>
              <a:rPr lang="en-US" dirty="0" smtClean="0"/>
              <a:t>Huntington’s disease is a progressive brain disorder that causes uncontrolled movements, emotional problems, and loss of cognition due to the degeneration of brain cells.</a:t>
            </a:r>
          </a:p>
        </p:txBody>
      </p:sp>
      <p:pic>
        <p:nvPicPr>
          <p:cNvPr id="5122" name="Picture 2" descr="Image result for people with huntington's disease before and af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819" y="3010484"/>
            <a:ext cx="2643683" cy="352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11511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a:t>
            </a:r>
            <a:endParaRPr lang="en-US" dirty="0"/>
          </a:p>
        </p:txBody>
      </p:sp>
      <p:sp>
        <p:nvSpPr>
          <p:cNvPr id="3" name="Content Placeholder 2"/>
          <p:cNvSpPr>
            <a:spLocks noGrp="1"/>
          </p:cNvSpPr>
          <p:nvPr>
            <p:ph idx="1"/>
          </p:nvPr>
        </p:nvSpPr>
        <p:spPr/>
        <p:txBody>
          <a:bodyPr/>
          <a:lstStyle/>
          <a:p>
            <a:r>
              <a:rPr lang="en-US" dirty="0" smtClean="0"/>
              <a:t>Muscle rigidity or contracture</a:t>
            </a:r>
          </a:p>
          <a:p>
            <a:r>
              <a:rPr lang="en-US" dirty="0" smtClean="0"/>
              <a:t>Difficulty organizing, focusing, or prioritizing</a:t>
            </a:r>
          </a:p>
          <a:p>
            <a:r>
              <a:rPr lang="en-US" dirty="0" smtClean="0"/>
              <a:t>Irritability</a:t>
            </a:r>
          </a:p>
          <a:p>
            <a:r>
              <a:rPr lang="en-US" dirty="0" smtClean="0"/>
              <a:t>Lack of awareness of behavior</a:t>
            </a:r>
          </a:p>
          <a:p>
            <a:r>
              <a:rPr lang="en-US" dirty="0" smtClean="0"/>
              <a:t>Fatigue or loss of energy</a:t>
            </a:r>
            <a:endParaRPr lang="en-US" dirty="0"/>
          </a:p>
        </p:txBody>
      </p:sp>
      <p:pic>
        <p:nvPicPr>
          <p:cNvPr id="6146" name="Picture 2" descr="Image result for signs of huntington's dise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085" y="2057401"/>
            <a:ext cx="3697732" cy="387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1086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a:xfrm>
            <a:off x="838200" y="1825625"/>
            <a:ext cx="5330588" cy="4351338"/>
          </a:xfrm>
        </p:spPr>
        <p:txBody>
          <a:bodyPr/>
          <a:lstStyle/>
          <a:p>
            <a:r>
              <a:rPr lang="en-US" dirty="0" smtClean="0"/>
              <a:t>Movement</a:t>
            </a:r>
          </a:p>
          <a:p>
            <a:pPr lvl="1"/>
            <a:r>
              <a:rPr lang="en-US" dirty="0" smtClean="0"/>
              <a:t>Involuntary jerking or writhing</a:t>
            </a:r>
          </a:p>
          <a:p>
            <a:pPr lvl="1"/>
            <a:r>
              <a:rPr lang="en-US" dirty="0" smtClean="0"/>
              <a:t>Slow or abnormal eye movements</a:t>
            </a:r>
          </a:p>
          <a:p>
            <a:pPr lvl="1"/>
            <a:r>
              <a:rPr lang="en-US" dirty="0" smtClean="0"/>
              <a:t>Impaired gait, posture, or balance</a:t>
            </a:r>
          </a:p>
          <a:p>
            <a:pPr lvl="1"/>
            <a:r>
              <a:rPr lang="en-US" dirty="0" smtClean="0"/>
              <a:t>Difficulty speaking and swallowing</a:t>
            </a:r>
            <a:endParaRPr lang="en-US" dirty="0"/>
          </a:p>
          <a:p>
            <a:r>
              <a:rPr lang="en-US" dirty="0" smtClean="0"/>
              <a:t>Cognitive</a:t>
            </a:r>
          </a:p>
          <a:p>
            <a:pPr lvl="1"/>
            <a:r>
              <a:rPr lang="en-US" dirty="0" smtClean="0"/>
              <a:t>Lack of flexibility in tasks</a:t>
            </a:r>
          </a:p>
          <a:p>
            <a:pPr lvl="1"/>
            <a:r>
              <a:rPr lang="en-US" dirty="0" smtClean="0"/>
              <a:t>Lack of impulse control</a:t>
            </a:r>
          </a:p>
          <a:p>
            <a:pPr lvl="1"/>
            <a:r>
              <a:rPr lang="en-US" dirty="0" smtClean="0"/>
              <a:t>Slow in finding words</a:t>
            </a:r>
          </a:p>
          <a:p>
            <a:pPr lvl="1"/>
            <a:r>
              <a:rPr lang="en-US" dirty="0" smtClean="0"/>
              <a:t>Difficulty learning</a:t>
            </a:r>
            <a:endParaRPr lang="en-US" dirty="0"/>
          </a:p>
        </p:txBody>
      </p:sp>
      <p:sp>
        <p:nvSpPr>
          <p:cNvPr id="4" name="TextBox 3"/>
          <p:cNvSpPr txBox="1"/>
          <p:nvPr/>
        </p:nvSpPr>
        <p:spPr>
          <a:xfrm>
            <a:off x="6960358" y="1825625"/>
            <a:ext cx="4572000" cy="280076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Psychiatric</a:t>
            </a:r>
          </a:p>
          <a:p>
            <a:pPr marL="742950" lvl="1" indent="-285750">
              <a:buFont typeface="Arial" panose="020B0604020202020204" pitchFamily="34" charset="0"/>
              <a:buChar char="•"/>
            </a:pPr>
            <a:r>
              <a:rPr lang="en-US" sz="2400" dirty="0" smtClean="0"/>
              <a:t>DEPRESSION&gt;Suicidal thoughts</a:t>
            </a:r>
          </a:p>
          <a:p>
            <a:pPr marL="742950" lvl="1" indent="-285750">
              <a:buFont typeface="Arial" panose="020B0604020202020204" pitchFamily="34" charset="0"/>
              <a:buChar char="•"/>
            </a:pPr>
            <a:r>
              <a:rPr lang="en-US" sz="2400" dirty="0" smtClean="0"/>
              <a:t>Withdrawal</a:t>
            </a:r>
          </a:p>
          <a:p>
            <a:pPr marL="742950" lvl="1" indent="-285750">
              <a:buFont typeface="Arial" panose="020B0604020202020204" pitchFamily="34" charset="0"/>
              <a:buChar char="•"/>
            </a:pPr>
            <a:r>
              <a:rPr lang="en-US" sz="2400" dirty="0" smtClean="0"/>
              <a:t>Insomnia</a:t>
            </a:r>
          </a:p>
          <a:p>
            <a:pPr marL="742950" lvl="1" indent="-285750">
              <a:buFont typeface="Arial" panose="020B0604020202020204" pitchFamily="34" charset="0"/>
              <a:buChar char="•"/>
            </a:pPr>
            <a:r>
              <a:rPr lang="en-US" sz="2400" dirty="0" smtClean="0"/>
              <a:t>OCD, Mania, Bipolar disorder</a:t>
            </a:r>
          </a:p>
          <a:p>
            <a:pPr marL="742950" lvl="1"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380872401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en-US" dirty="0"/>
          </a:p>
        </p:txBody>
      </p:sp>
      <p:sp>
        <p:nvSpPr>
          <p:cNvPr id="3" name="Content Placeholder 2"/>
          <p:cNvSpPr>
            <a:spLocks noGrp="1"/>
          </p:cNvSpPr>
          <p:nvPr>
            <p:ph idx="1"/>
          </p:nvPr>
        </p:nvSpPr>
        <p:spPr/>
        <p:txBody>
          <a:bodyPr/>
          <a:lstStyle/>
          <a:p>
            <a:r>
              <a:rPr lang="en-US" dirty="0" smtClean="0"/>
              <a:t>Huntington’s is incurable</a:t>
            </a:r>
          </a:p>
          <a:p>
            <a:r>
              <a:rPr lang="en-US" dirty="0" smtClean="0"/>
              <a:t>Time of death ranges from 10 to 30 years after symptoms first occur, but depends on the level of medication being received to slow symptoms and environmental factors.</a:t>
            </a:r>
          </a:p>
          <a:p>
            <a:r>
              <a:rPr lang="en-US" dirty="0" smtClean="0"/>
              <a:t>Cause of death is usually heart failure, pneumonia, or complication with symptoms such as the inability to swallow.</a:t>
            </a:r>
            <a:endParaRPr lang="en-US" dirty="0"/>
          </a:p>
        </p:txBody>
      </p:sp>
    </p:spTree>
    <p:extLst>
      <p:ext uri="{BB962C8B-B14F-4D97-AF65-F5344CB8AC3E}">
        <p14:creationId xmlns:p14="http://schemas.microsoft.com/office/powerpoint/2010/main" val="34334229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a:t>
            </a:r>
            <a:endParaRPr lang="en-US" dirty="0"/>
          </a:p>
        </p:txBody>
      </p:sp>
      <p:sp>
        <p:nvSpPr>
          <p:cNvPr id="3" name="Content Placeholder 2"/>
          <p:cNvSpPr>
            <a:spLocks noGrp="1"/>
          </p:cNvSpPr>
          <p:nvPr>
            <p:ph idx="1"/>
          </p:nvPr>
        </p:nvSpPr>
        <p:spPr/>
        <p:txBody>
          <a:bodyPr>
            <a:normAutofit lnSpcReduction="10000"/>
          </a:bodyPr>
          <a:lstStyle/>
          <a:p>
            <a:r>
              <a:rPr lang="en-US" dirty="0" smtClean="0"/>
              <a:t>The mutated Huntington’s gene is a </a:t>
            </a:r>
            <a:r>
              <a:rPr lang="en-US" b="1" dirty="0" smtClean="0"/>
              <a:t>dominant gene </a:t>
            </a:r>
            <a:r>
              <a:rPr lang="en-US" dirty="0" smtClean="0"/>
              <a:t>on the </a:t>
            </a:r>
            <a:r>
              <a:rPr lang="en-US" b="1" dirty="0" smtClean="0"/>
              <a:t>autosomal chromosome </a:t>
            </a:r>
            <a:r>
              <a:rPr lang="en-US" dirty="0" smtClean="0"/>
              <a:t>number 4. This means that you only need one mutated allele to be affected.</a:t>
            </a:r>
          </a:p>
          <a:p>
            <a:r>
              <a:rPr lang="en-US" dirty="0" smtClean="0"/>
              <a:t>HTT gene- instructions for making a protein called huntingtin. It contains a DNA segment called CAG trinucleotide repeat. A normal amount of repeats is 10 to 35 times.</a:t>
            </a:r>
          </a:p>
          <a:p>
            <a:r>
              <a:rPr lang="en-US" dirty="0" smtClean="0"/>
              <a:t>The altered HTT gene increases the size of CAG trinucleotide repeats, which is called anticipation (40 to 50 repeats). This makes Huntington’s a duplication mutation type.</a:t>
            </a:r>
          </a:p>
          <a:p>
            <a:r>
              <a:rPr lang="en-US" dirty="0" smtClean="0"/>
              <a:t>If a parent with one defective Huntington’s gene has children, the child has a 50% chance of inheritance. If they have two, then it is inevitable that the child will have Huntington’s.</a:t>
            </a:r>
            <a:endParaRPr lang="en-US" dirty="0"/>
          </a:p>
        </p:txBody>
      </p:sp>
    </p:spTree>
    <p:extLst>
      <p:ext uri="{BB962C8B-B14F-4D97-AF65-F5344CB8AC3E}">
        <p14:creationId xmlns:p14="http://schemas.microsoft.com/office/powerpoint/2010/main" val="422180366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punnett square for huntingt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547" y="192401"/>
            <a:ext cx="6230629" cy="46867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unnett square for huntingt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391" y="1985995"/>
            <a:ext cx="5686996" cy="4251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19768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2879</TotalTime>
  <Words>569</Words>
  <Application>Microsoft Office PowerPoint</Application>
  <PresentationFormat>Widescreen</PresentationFormat>
  <Paragraphs>63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Century Gothic</vt:lpstr>
      <vt:lpstr>Vapor Trail</vt:lpstr>
      <vt:lpstr>Huntington’s Disease</vt:lpstr>
      <vt:lpstr>Discovery</vt:lpstr>
      <vt:lpstr>Frequency</vt:lpstr>
      <vt:lpstr>What is Huntington’s</vt:lpstr>
      <vt:lpstr>Signs</vt:lpstr>
      <vt:lpstr>Symptoms</vt:lpstr>
      <vt:lpstr>Prognosis</vt:lpstr>
      <vt:lpstr>Inheritance</vt:lpstr>
      <vt:lpstr>PowerPoint Presentation</vt:lpstr>
      <vt:lpstr>Treatment</vt:lpstr>
      <vt:lpstr>Prevention</vt:lpstr>
      <vt:lpstr>Citations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Huntington’s Disease</dc:title>
  <dc:creator>Mark McCraw</dc:creator>
  <cp:lastModifiedBy>Mark McCraw</cp:lastModifiedBy>
  <cp:revision>13</cp:revision>
  <dcterms:created xsi:type="dcterms:W3CDTF">2016-11-14T03:16:19Z</dcterms:created>
  <dcterms:modified xsi:type="dcterms:W3CDTF">2016-11-16T03:15:24Z</dcterms:modified>
</cp:coreProperties>
</file>