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24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8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7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4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8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9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2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B9841B-752A-44FF-8863-3FAE5AB2B45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0F28F7-0AFB-4C07-BEDF-ADC255304C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cps.desire2learn.com/d2l/lor/viewer/viewFile.d2lfile/6605/15361/TreeofLi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7"/>
          <a:stretch/>
        </p:blipFill>
        <p:spPr bwMode="auto">
          <a:xfrm>
            <a:off x="2311253" y="0"/>
            <a:ext cx="6832748" cy="62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61474" y="2546267"/>
            <a:ext cx="7543800" cy="35655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Intro to Classification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022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Dichotomous Key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simple system to differentiate between different organisms/items.</a:t>
            </a:r>
          </a:p>
          <a:p>
            <a:r>
              <a:rPr lang="en-US" sz="3600" dirty="0" smtClean="0"/>
              <a:t>Give the user two descriptions and asks them to make a choice.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0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3367" y="123077"/>
            <a:ext cx="6240379" cy="61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QRJahUwcpBovbBOOzswAabLMngA7UV-3Rwrl7ZCt1bmLJyWkK8uhd9Kt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1790700" cy="2552700"/>
          </a:xfrm>
          <a:prstGeom prst="rect">
            <a:avLst/>
          </a:prstGeom>
          <a:noFill/>
        </p:spPr>
      </p:pic>
      <p:pic>
        <p:nvPicPr>
          <p:cNvPr id="3" name="Picture 4" descr="http://www.nhptv.org/natureworks/graphics/whitetaileddeer1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343150" cy="1752600"/>
          </a:xfrm>
          <a:prstGeom prst="rect">
            <a:avLst/>
          </a:prstGeom>
          <a:noFill/>
        </p:spPr>
      </p:pic>
      <p:pic>
        <p:nvPicPr>
          <p:cNvPr id="4" name="Picture 6" descr="http://www.productwiki.com/upload/images/mug_root_be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"/>
            <a:ext cx="1752600" cy="3376962"/>
          </a:xfrm>
          <a:prstGeom prst="rect">
            <a:avLst/>
          </a:prstGeom>
          <a:noFill/>
        </p:spPr>
      </p:pic>
      <p:pic>
        <p:nvPicPr>
          <p:cNvPr id="5" name="Picture 8" descr="http://sb.westfordk12.us/pages/6gweb/6gss/wtravel10/B/bandrew/images/atlas%20bik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294" y="2493303"/>
            <a:ext cx="3200773" cy="1990726"/>
          </a:xfrm>
          <a:prstGeom prst="rect">
            <a:avLst/>
          </a:prstGeom>
          <a:noFill/>
        </p:spPr>
      </p:pic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CTALEDASIAAhEBAxEB/8QAGwAAAgMBAQEAAAAAAAAAAAAAAwQAAgUBBgf/xAA6EAACAQMDAgQEBAUDAwUAAAABAgMABBESITEFQRMiUWEUcYGRBjJCsSOhweHwFVLRFjPxJGOCktL/xAAZAQADAQEBAAAAAAAAAAAAAAAAAQIDBAX/xAAiEQEBAAICAgICAwAAAAAAAAAAAQIRITESQQMiQlETcZH/2gAMAwEAAhEDEQA/APl9pCqjinl4AoSrgbCiqp9KrDHxjz11oyDahoKOoqzEUVfnahjmiLQHVTejKCKqvNEUUDS47Vq9Fk1TvC2wljIAHqNxWWAMe9M2khhlSQcqQecZp4jT1p+AksOm3FzIsU8BMDRwqurR77ZycfKsKZka4aUJoBHkUtqA+f8Anatnp1nFL8VhUkmCh4E0tuDkkk9+3pzWX1OfXPI7rHC6t5wq40HHGM8j0qMJI0ym5s/Bc29tZWsaRq2p2Z5Yo9ToxOM+YlQSATjnAp2e+WKwkv5biND4KqsAzHPcKFGnOc4yNOfXSKy7UPJZyeSH+AQzIwwXB2+Z53xtg0v1rw5p0MKxqGjHlhTQFPpjJ37bbbCspPtpW74u9YtL17KyurxAJ5LdWLCPRqbnsd9iBk4rPRg4DLnBGdzxW1FHPfa3ZhKIlw3iuS0aYJ8voMjivP2ymOS6g82YpjpyP0ncfua3x44Z5c3ZnGa7j02roXFTFWnTmD3Oa4VB549KtipigaLSWiF/EQlX9QcVALpAcTswPOe9NAZqEZ7VUuhoL4y9/wDb/wDrUq+ipT8qNFf+n+lTAeBezITvuua7J+Em8JZYb2Pw32RpEKgkds8ZrLVnVmYP5tW5IrRsLqWUraG6KDdlDElQ3YegJrHLUMvP+HepWylmtmkQba4jqFJeGeCMEcivVx39iqr4bXtnMkJ8QvhhJLtttwOftvXGuIb5Al/awy+XIlQFX+hApTkV5QIQaIorWuulDQ0vT5BOgOXTGJFB9u42rOCbE7fSnYHFogriiiAZpBF596Mmc4IGKEooqUTsN7pV7NDFF4EphYL4MjquSqN3+g/ag9UsfhLhQ8yXIlBkWZJC2saiPucbj3pSzmMb8Fs/mA/etq2u7WS2ltL+MgEKyTpGNWrYb7bjBP2+058ZbkV60RtA0k2kpAxcHCzbIu2c+nOaZvy08sTTShpWiUyqdI0nsPLsCABttzRpbCKCWBJIGeLwDKXQ+KrkK4DKSPynIyN8fSkzZz2oia7icGWASqBjLZz789t6Jl5Zbh61FIHnMjfxwEZCrKOdGO+diOP8NZjDR1RsxspuItRYjJypH/67ela1rFCrSMxUZHDYwSO2ew2H2rK6oBFe9OfSFDXBQhRucq39v5VpO0GQPcn3Peu49wPnXQO45rtMKEYqdqvXDVBUbVM10DeuUBM1KlSgErrpHhRlorxJHwkngqj6jnYjJGAQex9dqespb42UVrcShbCM7qkIc6uwYDBIyfXNROpyLKBOfC8LGuEEp4yn9JKnI7HY52qW99f9Rd7aFoQbjTENcYOVU6lUsACfn3rmy8vaspjOmdblmvIxcHxI9WCO+O+x+fetVEMV283TpzGvgySRgyKHAA3VgeNu3OO1W6n0+2e+dbCKTxpZgqW0cTnWNJLNlskEN29Kt1bp9vddPg8aEWzeAhjiUGQzYbDH5gAkincuqcxBs5YL+7f/AE3XGgxpEsmGBx37bkHGO1B6jbpcO8iI0c6gBlwMNj5d/fvWr/oosOmf+nhkZynjaiwACbZJOcE57dqzRMFXPhgEZBI+fBPerl/SbNMgA4zgjfG9WFFu0MN0RKcLKCyY3Hyx61XTg4pk6oq4FcQb0xHEdiQMGkHEB/8AFNRSsZERmwf05O31NUSIlGdRlVO5HautGrx4dhpPCg5JxVA/HOp6d8Ivi+KG0W+WOhEb84IG51EDY/Sr2nTG6lci9DTpCyq4RpizRD9QJwANwTj0IrHS4eMhbghYyCEnIwp+foa17GQSslrJdtDaScsWJUnkZ9AfXBwO1T465Vv0NHBaNDctM8oaMjwEzq1nIH7YP0NZv4sjtI77owge5aSeTxcSQCNdIyQV28w5Gcn37U3dNE8LeDLJIGmOhdGwX1JzuSew/tWFLM191yMO5kSzhfGpidDNsAPQc7Cibtl9DbQ78k+5qVF44roFWTlcNWO1coJyqmrg1w1QVyaldxUoDOvLiG4nVo4/hyVw7vuMj0qwZbVIJ7SWNnU6mQjdDnv/AGpFcySMsIaNxucscAD1ztRoenyqNUmFTGcjYH5H61noeRkyT3l2WPlZ23IYqqAnnO2B9a9EWNnaxJG8QVpvCuJLdYz4jRHyspznIAyCRvvXmooERTHnSCckahx2+9HEUelgFJLKCdtIA7b+n19Km4bVjncWz1GJbTqTXAcyzrMHbxowVkGActgkcncDHY9sUFILcRteXETfCMG8PwJBqjfkEqd9HtzUturWtpY3NvNy0QVGjkKqmPzDnzats42rBvOofFSv8NGscbbgAeVflk/5mlhjfZ3KK9auA9zbQJh5Q+W2PlUZ/wCaKu3z70tbWulmIIZ25Y8nemxGc57VfaBINIzrr0nRrCCO0bqd8C6EkQxYyGI5Leoztj515+BcD8mqvT9VCiOztUwI4IkBDE5JA3z9T/Omar9fu5XZopPCi2AVW4GeMcfbFAe5juwfi4vDdjoEkYwW+eOd880S0WANqvIpZ9CAaEfSHOTnUx9vQAVyS7Et5GptFbIDssA0rpP7en0o3yfrZG5tPDUs5E0WMB8ZyfTHA+vpWRJZvbvnps2nI80Ui5Tnhe4/b2r0rhIY9cJjKElWhdtT47ZA2+w9aHPbx7tCSxHMbDdfcetPeyrzM111MIYxZAvxlJRoGcZ2PyH2ovSrN7eJ3mIa4lbVIew7YHsK0ZIgWyNwNs4xmppx2pckgXFTFQmuZphw1yumuUBDVajc1w0w7mpVKlMPP2kHV7ttENu82eCIth9adX8P/iJwXlt40J4Ek6LtwMjVmtC6vbjSqNcIpYcRsRt8sV1o4IYZPEupGu9iFIzn2x2x71nbouCsXQOtNnxZbWMk5wZlxn05NMSfhjqOgeN1awiOcgGYknjnb5Uyl0twvhzoAUIAcbADI2IGfmflW5D0e0knhj8RpWkBMRVAqOAQS5JIOnfA981N+WY9tMcdvP234WtI2Etz1+wc86lR5MZ7dv3p9Oj9HiwLjq80o5Vbe00ZB92Y/tTfUksJLdnt7a1s5ouEjl1mQ53wTvp4Iz/Wkp5rJrZFW1kS7QDXJHJ4gfBOdjxyP2p45eQymjMEP4cRS8S9RYIfzeIuD8sL+1d+C6KRoWS+gYZy0hWXjnOw/ejTWSdPljivYRIZW1xJBKWd1xjSNI2IOG49aViTwCYVR1Kjvnjtt9Scc8em9SgK6s1tmBR/GXYDT5eeMjtT9wfFMUi7F0ByCecDv9KUvgTaO6qviNvnHYc8jn5f3rtpcrc9LtmjbxHEeWLbafYHvz6U70TbhtpbSze5uIIHto5PBDMOMElmHc53GRvxRFu36ddGWeyXXcIrysIiHBwV078ZAySf5dlHZ/Agni6g4gWURCKTCaQMHGeDtkeu+dqWuWjaUC1j8zZCL4hcj3OrfG+B9PSsZ9suWu5MejQdpXuiII9IUN/FYa1bPI/3H29P5huLG6t4/jIoUSJ2whV8BWK/l9jyd65qnhs7YSKEJfxPFQ4bGMEgAYA+wyKkdzcRa0dVm8Rd9R8gY/qXtnfkc4p2XG7iP7J6Y7kHB0yjh8eV/f8ArSzRMhKkNkcgjj/mtK6jtzCng+bYBjnlsDyjPvyeDVZ43iJguxq098YI+Q7jatccpYnrhlMMVTvTc1u0eeCO2O9LMMUyVqVKlInDVTVjVDTDlSpUoBK3eFSDa2cUbE4U6nkcdtskj0353rQhjtICs07CeQvhoS+cnI3z6b1l27CNCibjABUbaj6/LfvvvV2JjkHhKgzlg+MBeeNvf3rK47E1HsTf9IVYILQwxqwaUksVMbnGN8H252pN7iWACa3u7iLJ8WJZoI3aVgBuSoAA277d687DK6qTGGAODlRhsDJHHHFM/E5iSPfAGwPBzyfl8qifHJeV/wAl6XkfQQsfivI7nlBgZO/HzH86ikIxeQ4ABdgDjbO3Hbb+VE+GhFokqShZG/MhHA37dqFDAshUmLEbHIdkJyfXA29O1aTVRo3a/wAN1C7SgZBAAKfY87fSn769ub6Xxrkh5yoRSTgKoPO313oRvZPhpLVvDMLP+tF8hzyDsfbvWJe9cigJhg1XE7DPhqRgdsmnJ7Po51/qEdtYGGIsZ5l8ONU7+vfPep0c/DQxxHTpCKo9scf1rKt4JpJzdXjargroBH5Y17gf81ow+QjA+vrT36J6CwecQyrGEmLAFIpG3VjjDIP9wC/YUG4eOe5WRpVeSUgFhhcvsMDt9sb570K2ly4YSBcA7d89iD23/aj3XSrjrPVPipjHllUqisBpGAMY9ds/aok+y51oSeOOAW6XCiHy4mWJgXL+YnIznOw79qLPcO0XxCWJSTOFlKDU4zjcA4G6nirX1i3T54obSRURIh4kh83nJJ8uedsZ9zV2mgmi0OztGv8AEO5Amc5KgEbAbHc+h+hpU3sK2nZ5o5AiSaMqscq4Vj9CCeAeN9xQYYYxN4ctwyu+7zSRgBW3yMAnA7f0o0MS3s9vGJnUOJAiKv8A241ycg5xp57ZJPfs3F064kt4I2XKF2VAT5gw7t9s8HgUvKY0/G2Me48SJ1UoFVydQI5P149az2ClQykkHgkYrV67O4urWGQAklpZHdgdajuT3/al7iEOdaEaMDPnyfp69h6b1eOW5tnlNXTPO1Vq7gAnbAzgDNDNWlUneq101ymEzUqYqUAB18JxJkPq/J4mQSRyT/xsaWcEytgg43Yr6juTW/edRjnY3FxH4xlUhWlKs4bAGrA44/lSgiRlLTzx/EPFr0NFy2eC3GcEnI29ax871Tsk6ZwBwqeGQMAjcgsfUjfb/MihXxnEaLECzMMsV9Ow+tbEMXS3gle4aW3cBiJIMMGYY0jB7e+Kz5upJaFiugY41YAyPXvTl2WtGYLGdbJWuMYJwdWRnbj37Vx75UnSK0jmurvYLHCM432Axx9aTubu86/dxRW7SpakJGhkbDEnGw4wCe+OK9aslv8Ahy0Wy6SgSXH8Sdny7nPJJ39duKqaNmR/hTrF5AT1m7g6fAGJEfiecD5DO/zpq2/D3RrdfCtutwlSfMUtmbLD1IO/A+1KS6pNTzeJKxyRrOcnb2wD239Kftbe2WVo7ucCBNKiSJCxIPZMgbe9K5KnPTv/AE/kn4K9trnT+ZSxR8/Jtv50hcWk1q+i4haJjwrjB/v9K1bix8IRIjl5ZCB4CqwMZONIOe+425o0D3clsVVY57bBLJJg4wBnY7gj6cg705nLORqsONmXKqd/YVs9NuhGYUMbRRgnEkODKxOMlieQMbAY7elLyWUUy6+nFhnJ8KQ7/wDxPfG1JKGidVfKIW85bbG3/nmjLHcEuq2ri5S7nkNxO0qRq/w5VeXOG+xzvRbVpI7FrYXyxRwBZIom3Vj2Azj7VS0dJk1q0EfheZDLJs/G2BnPpUuYoFPmk/hvAMiA+Hu240574K53HfisbZxi07m17O4hikYBdAMY1lWKksSTt6YAxxirSz3F6S0es8HGQh9gCCD39aFNdWoucm2YJCcKipg44I9CMZ9c/KpDNZyRCULHAgUxOjxnW+f1+XGB3xyCTSsku9HLvqlOpWzBreYJKgaPGW3AUgjGfp/m1AskllmEdnl9DeeKPGr3LcU42pmmtsv4DsHkVCWVB2IUnfvt/Wlb60uNKR3QBVjldS6tuMkY/etcP0yy72X6g0qSM0yjfy50hQDjjcexpBs/r2Jp5yscSxoF0sWXyA77jOAPtmkipWR45SdSfl2/T2rSID5rmasRiuYqtBypXcVKNBjP1S3iUsJEGrG2c+9CbrCSSBYAZSM5KR7EemcUtHZ24ORCgPsvFOKB2UBf9vasSAebqN0eVgU4GSckD5Darw2CqVLsZXA/PJvg+wpiMAdqMvFMHbKQwMjRYBUgny7n61oNN8VI0gIIIwAOSeOf6CsYFseXY+tM28ssEiyh2ZyCCvGB6jFOhu2RijgMgl8TVIY2t40BdhpJByTnGrBON9vnVradY0ZGC3Uq4hWLSHRo8bFSBk4PGCN8c8HPUqUEisOAcqNB+9NWy3rWs6W0bMJGWNnAGFKnWAO4OwO3bc1ncd9tMcm31K58GO3t7RHmLxSI7sMHWcatQA3fKnI5yKz3eFrgmBrp44WUO0rEMEAA04/Qc7d9gRjjDdxcRxQw/DOxgDa/EgAZtl87ISdnBwCeCCCOSKz3tQk8TrJrfHiqzAjBycbn5Hfms9Szhc3sV3t1uYo5GdHZNasNgoBGxxyTvgc5HG9dnCzAi8/7rflZs5bYYB7nO/vTCzo5T4xElaJRoJOoDfURjGQd/rg1a6v7m5UxG4KOCiwaVCg5XI3JBBGrk1fx5f6VmmQp+Fm8C4jjXA1B3BDEemcbfP2ot2rPoPhLH4YzhTyCTpJB5PbOOBV5IY5leCXYKCFZNypBxn5Z/rQo3Nvdol6kcjKQxBJ/ir6r8/T5etaZSXlMpUySM41ZO/G4AogeRSodiePzbmqBlVgq4LKN99VdOWbVgKc5L9/YURNEE0vnUyFC3oDlffHr/wA0SSYSW0ReWV5lYoQ0mdtiMewAI774pXzsDjfbdj2z/hrmSVDFXKg4yBj/ADii487G9Ggq+H4plkGltK9h6nfueKz+oAoguAGLocnOd1/V+2dqeWFvhWnjmX+EwBiBxjVwQN/9ozS8sQSIatL6wQRnOO2Cvb+tOXVFKsy4ByN9xiq6hS1iXW3a3lz4ltIYSueANwfsR9qPitNpW1VKrmpRsMRRRFFMTWrwnDKMdjQ1Ws7LA6gog2qqjermkF0NGU43Gx9aEhoi70wJbssb6DvExGQO1bEU7ssdvCiLySCocM/Y4xgDZQM8fM1kAl1CY0qfzH1pq3AKHWQMeY5PA2496mzYl02oZUkQSy+IxihCTRqwUyBiQunuoG2RucGllgnecWgkibzKgfPK4yQCeBuc5xuKKklvLPCyKI1JzcIBpXWdtRI3UYwPLXILaSCITzSPGknkVfMTIp/Mcn8w9RnPG29RcZI08rTcco8PFmsauisRLNHhyDgjA9QMAcg7EbVy+uFu8vKXW5C6SoRQCp5II98j/il4QsYZIhnwpMJLpZCV4GdR4O21FublbizWOOKING+n+GmCQSefXO5HPIqbxlKrm42E/i0VHiMClWIw2WyN+2DzUlX4yNtWQy7xvk6lOw4FAu41hm8NMNGnDKNm996oCy4JzqGw9vlW036ZOW0i+OEuI1aSNtJhUnzbcg/5711yqj9JYnG55/vUubcXKGWNWjeIDdfbHrzxjFCgmZpnhlAWbYBGOMA9x8/2qvH3A6ZIzJ4RkjDqAxDyYwPkK6P4jaterfbSuRv/AEpro/SLV5bm6lkj0+IWdie2dsDvtVZriW4lLyOCexYY0jtt8qeglvMtvIcrG6ujRuko/MD/ADFRY5gZZNK+TBY6sE5IAx9xQ2QlsDDEHJX0FWWUwTuWWMvIgjDOpzGCQcr77dqnLc5gmt8sO2IHVepIm4zHKzaccgj+lN6aSQKfxN1Lw2LoIo8MeSMtgnsD7U/2rWcwWKaalWqUyDvWLRxFjnOx96Sf82O1SpWf4wItTvUqVNAqUY7IPmKlSiBZeBRIjw3cYwalSleg1bBRJcW8L5MTyAMoOAdwP6VfpU0lzDMk7mRRGpCtuF3HHp9KlSsfk7OGLU5uY0wMa9OQMHGGPPPPeuICkVndBnM/xhXWzkkDY439yalSj21/Eneuzys7Y1NISTjnc0DH5dzuN9/apUronTJeAAOANhvxSHUkVbCedRpliLNG42KnNSpV4gWylka1hLMSdAbJ9Tg/1p+3AeWMMMjXx9qlSpxGPcU6iBDd3EMQCxrcOAo424oMww8eCd2Gd/Y1KlO9DLt5/ort8d1Lfl0HHYD+5rVJJ5qVKeIrlSpUqyf/2Q=="/>
          <p:cNvSpPr>
            <a:spLocks noChangeAspect="1" noChangeArrowheads="1"/>
          </p:cNvSpPr>
          <p:nvPr/>
        </p:nvSpPr>
        <p:spPr bwMode="auto">
          <a:xfrm>
            <a:off x="63500" y="-522288"/>
            <a:ext cx="129540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BDAAkGBwgHBgkIBwgKCgkLDRYPDQwMDRsUFRAWIB0iIiAdHx8kKDQsJCYxJx8fLT0tMTU3Ojo6Iys/RD84QzQ5Ojf/2wBDAQoKCg0MDRoPDxo3JR8lNzc3Nzc3Nzc3Nzc3Nzc3Nzc3Nzc3Nzc3Nzc3Nzc3Nzc3Nzc3Nzc3Nzc3Nzc3Nzc3Nzf/wAARCACTALEDASIAAhEBAxEB/8QAGwAAAgMBAQEAAAAAAAAAAAAAAwQAAgUBBgf/xAA6EAACAQMDAgQEBAUDAwUAAAABAgMABBESITEFQRMiUWEUcYGRBjJCsSOhweHwFVLRFjPxJGOCktL/xAAZAQADAQEBAAAAAAAAAAAAAAAAAQIDBAX/xAAiEQEBAAICAgICAwAAAAAAAAAAAQIRITESQQMiQlETcZH/2gAMAwEAAhEDEQA/APl9pCqjinl4AoSrgbCiqp9KrDHxjz11oyDahoKOoqzEUVfnahjmiLQHVTejKCKqvNEUUDS47Vq9Fk1TvC2wljIAHqNxWWAMe9M2khhlSQcqQecZp4jT1p+AksOm3FzIsU8BMDRwqurR77ZycfKsKZka4aUJoBHkUtqA+f8Anatnp1nFL8VhUkmCh4E0tuDkkk9+3pzWX1OfXPI7rHC6t5wq40HHGM8j0qMJI0ym5s/Bc29tZWsaRq2p2Z5Yo9ToxOM+YlQSATjnAp2e+WKwkv5biND4KqsAzHPcKFGnOc4yNOfXSKy7UPJZyeSH+AQzIwwXB2+Z53xtg0v1rw5p0MKxqGjHlhTQFPpjJ37bbbCspPtpW74u9YtL17KyurxAJ5LdWLCPRqbnsd9iBk4rPRg4DLnBGdzxW1FHPfa3ZhKIlw3iuS0aYJ8voMjivP2ymOS6g82YpjpyP0ncfua3x44Z5c3ZnGa7j02roXFTFWnTmD3Oa4VB549KtipigaLSWiF/EQlX9QcVALpAcTswPOe9NAZqEZ7VUuhoL4y9/wDb/wDrUq+ipT8qNFf+n+lTAeBezITvuua7J+Em8JZYb2Pw32RpEKgkds8ZrLVnVmYP5tW5IrRsLqWUraG6KDdlDElQ3YegJrHLUMvP+HepWylmtmkQba4jqFJeGeCMEcivVx39iqr4bXtnMkJ8QvhhJLtttwOftvXGuIb5Al/awy+XIlQFX+hApTkV5QIQaIorWuulDQ0vT5BOgOXTGJFB9u42rOCbE7fSnYHFogriiiAZpBF596Mmc4IGKEooqUTsN7pV7NDFF4EphYL4MjquSqN3+g/ag9UsfhLhQ8yXIlBkWZJC2saiPucbj3pSzmMb8Fs/mA/etq2u7WS2ltL+MgEKyTpGNWrYb7bjBP2+058ZbkV60RtA0k2kpAxcHCzbIu2c+nOaZvy08sTTShpWiUyqdI0nsPLsCABttzRpbCKCWBJIGeLwDKXQ+KrkK4DKSPynIyN8fSkzZz2oia7icGWASqBjLZz789t6Jl5Zbh61FIHnMjfxwEZCrKOdGO+diOP8NZjDR1RsxspuItRYjJypH/67ela1rFCrSMxUZHDYwSO2ew2H2rK6oBFe9OfSFDXBQhRucq39v5VpO0GQPcn3Peu49wPnXQO45rtMKEYqdqvXDVBUbVM10DeuUBM1KlSgErrpHhRlorxJHwkngqj6jnYjJGAQex9dqespb42UVrcShbCM7qkIc6uwYDBIyfXNROpyLKBOfC8LGuEEp4yn9JKnI7HY52qW99f9Rd7aFoQbjTENcYOVU6lUsACfn3rmy8vaspjOmdblmvIxcHxI9WCO+O+x+fetVEMV283TpzGvgySRgyKHAA3VgeNu3OO1W6n0+2e+dbCKTxpZgqW0cTnWNJLNlskEN29Kt1bp9vddPg8aEWzeAhjiUGQzYbDH5gAkincuqcxBs5YL+7f/AE3XGgxpEsmGBx37bkHGO1B6jbpcO8iI0c6gBlwMNj5d/fvWr/oosOmf+nhkZynjaiwACbZJOcE57dqzRMFXPhgEZBI+fBPerl/SbNMgA4zgjfG9WFFu0MN0RKcLKCyY3Hyx61XTg4pk6oq4FcQb0xHEdiQMGkHEB/8AFNRSsZERmwf05O31NUSIlGdRlVO5HautGrx4dhpPCg5JxVA/HOp6d8Ivi+KG0W+WOhEb84IG51EDY/Sr2nTG6lci9DTpCyq4RpizRD9QJwANwTj0IrHS4eMhbghYyCEnIwp+foa17GQSslrJdtDaScsWJUnkZ9AfXBwO1T465Vv0NHBaNDctM8oaMjwEzq1nIH7YP0NZv4sjtI77owge5aSeTxcSQCNdIyQV28w5Gcn37U3dNE8LeDLJIGmOhdGwX1JzuSew/tWFLM191yMO5kSzhfGpidDNsAPQc7Cibtl9DbQ78k+5qVF44roFWTlcNWO1coJyqmrg1w1QVyaldxUoDOvLiG4nVo4/hyVw7vuMj0qwZbVIJ7SWNnU6mQjdDnv/AGpFcySMsIaNxucscAD1ztRoenyqNUmFTGcjYH5H61noeRkyT3l2WPlZ23IYqqAnnO2B9a9EWNnaxJG8QVpvCuJLdYz4jRHyspznIAyCRvvXmooERTHnSCckahx2+9HEUelgFJLKCdtIA7b+n19Km4bVjncWz1GJbTqTXAcyzrMHbxowVkGActgkcncDHY9sUFILcRteXETfCMG8PwJBqjfkEqd9HtzUturWtpY3NvNy0QVGjkKqmPzDnzats42rBvOofFSv8NGscbbgAeVflk/5mlhjfZ3KK9auA9zbQJh5Q+W2PlUZ/wCaKu3z70tbWulmIIZ25Y8nemxGc57VfaBINIzrr0nRrCCO0bqd8C6EkQxYyGI5Leoztj515+BcD8mqvT9VCiOztUwI4IkBDE5JA3z9T/Omar9fu5XZopPCi2AVW4GeMcfbFAe5juwfi4vDdjoEkYwW+eOd880S0WANqvIpZ9CAaEfSHOTnUx9vQAVyS7Et5GptFbIDssA0rpP7en0o3yfrZG5tPDUs5E0WMB8ZyfTHA+vpWRJZvbvnps2nI80Ui5Tnhe4/b2r0rhIY9cJjKElWhdtT47ZA2+w9aHPbx7tCSxHMbDdfcetPeyrzM111MIYxZAvxlJRoGcZ2PyH2ovSrN7eJ3mIa4lbVIew7YHsK0ZIgWyNwNs4xmppx2pckgXFTFQmuZphw1yumuUBDVajc1w0w7mpVKlMPP2kHV7ttENu82eCIth9adX8P/iJwXlt40J4Ek6LtwMjVmtC6vbjSqNcIpYcRsRt8sV1o4IYZPEupGu9iFIzn2x2x71nbouCsXQOtNnxZbWMk5wZlxn05NMSfhjqOgeN1awiOcgGYknjnb5Uyl0twvhzoAUIAcbADI2IGfmflW5D0e0knhj8RpWkBMRVAqOAQS5JIOnfA981N+WY9tMcdvP234WtI2Etz1+wc86lR5MZ7dv3p9Oj9HiwLjq80o5Vbe00ZB92Y/tTfUksJLdnt7a1s5ouEjl1mQ53wTvp4Iz/Wkp5rJrZFW1kS7QDXJHJ4gfBOdjxyP2p45eQymjMEP4cRS8S9RYIfzeIuD8sL+1d+C6KRoWS+gYZy0hWXjnOw/ejTWSdPljivYRIZW1xJBKWd1xjSNI2IOG49aViTwCYVR1Kjvnjtt9Scc8em9SgK6s1tmBR/GXYDT5eeMjtT9wfFMUi7F0ByCecDv9KUvgTaO6qviNvnHYc8jn5f3rtpcrc9LtmjbxHEeWLbafYHvz6U70TbhtpbSze5uIIHto5PBDMOMElmHc53GRvxRFu36ddGWeyXXcIrysIiHBwV078ZAySf5dlHZ/Agni6g4gWURCKTCaQMHGeDtkeu+dqWuWjaUC1j8zZCL4hcj3OrfG+B9PSsZ9suWu5MejQdpXuiII9IUN/FYa1bPI/3H29P5huLG6t4/jIoUSJ2whV8BWK/l9jyd65qnhs7YSKEJfxPFQ4bGMEgAYA+wyKkdzcRa0dVm8Rd9R8gY/qXtnfkc4p2XG7iP7J6Y7kHB0yjh8eV/f8ArSzRMhKkNkcgjj/mtK6jtzCng+bYBjnlsDyjPvyeDVZ43iJguxq098YI+Q7jatccpYnrhlMMVTvTc1u0eeCO2O9LMMUyVqVKlInDVTVjVDTDlSpUoBK3eFSDa2cUbE4U6nkcdtskj0353rQhjtICs07CeQvhoS+cnI3z6b1l27CNCibjABUbaj6/LfvvvV2JjkHhKgzlg+MBeeNvf3rK47E1HsTf9IVYILQwxqwaUksVMbnGN8H252pN7iWACa3u7iLJ8WJZoI3aVgBuSoAA277d687DK6qTGGAODlRhsDJHHHFM/E5iSPfAGwPBzyfl8qifHJeV/wAl6XkfQQsfivI7nlBgZO/HzH86ikIxeQ4ABdgDjbO3Hbb+VE+GhFokqShZG/MhHA37dqFDAshUmLEbHIdkJyfXA29O1aTVRo3a/wAN1C7SgZBAAKfY87fSn769ub6Xxrkh5yoRSTgKoPO313oRvZPhpLVvDMLP+tF8hzyDsfbvWJe9cigJhg1XE7DPhqRgdsmnJ7Po51/qEdtYGGIsZ5l8ONU7+vfPep0c/DQxxHTpCKo9scf1rKt4JpJzdXjargroBH5Y17gf81ow+QjA+vrT36J6CwecQyrGEmLAFIpG3VjjDIP9wC/YUG4eOe5WRpVeSUgFhhcvsMDt9sb570K2ly4YSBcA7d89iD23/aj3XSrjrPVPipjHllUqisBpGAMY9ds/aok+y51oSeOOAW6XCiHy4mWJgXL+YnIznOw79qLPcO0XxCWJSTOFlKDU4zjcA4G6nirX1i3T54obSRURIh4kh83nJJ8uedsZ9zV2mgmi0OztGv8AEO5Amc5KgEbAbHc+h+hpU3sK2nZ5o5AiSaMqscq4Vj9CCeAeN9xQYYYxN4ctwyu+7zSRgBW3yMAnA7f0o0MS3s9vGJnUOJAiKv8A241ycg5xp57ZJPfs3F064kt4I2XKF2VAT5gw7t9s8HgUvKY0/G2Me48SJ1UoFVydQI5P149az2ClQykkHgkYrV67O4urWGQAklpZHdgdajuT3/al7iEOdaEaMDPnyfp69h6b1eOW5tnlNXTPO1Vq7gAnbAzgDNDNWlUneq101ymEzUqYqUAB18JxJkPq/J4mQSRyT/xsaWcEytgg43Yr6juTW/edRjnY3FxH4xlUhWlKs4bAGrA44/lSgiRlLTzx/EPFr0NFy2eC3GcEnI29ax871Tsk6ZwBwqeGQMAjcgsfUjfb/MihXxnEaLECzMMsV9Ow+tbEMXS3gle4aW3cBiJIMMGYY0jB7e+Kz5upJaFiugY41YAyPXvTl2WtGYLGdbJWuMYJwdWRnbj37Vx75UnSK0jmurvYLHCM432Axx9aTubu86/dxRW7SpakJGhkbDEnGw4wCe+OK9aslv8Ahy0Wy6SgSXH8Sdny7nPJJ39duKqaNmR/hTrF5AT1m7g6fAGJEfiecD5DO/zpq2/D3RrdfCtutwlSfMUtmbLD1IO/A+1KS6pNTzeJKxyRrOcnb2wD239Kftbe2WVo7ucCBNKiSJCxIPZMgbe9K5KnPTv/AE/kn4K9trnT+ZSxR8/Jtv50hcWk1q+i4haJjwrjB/v9K1bix8IRIjl5ZCB4CqwMZONIOe+425o0D3clsVVY57bBLJJg4wBnY7gj6cg705nLORqsONmXKqd/YVs9NuhGYUMbRRgnEkODKxOMlieQMbAY7elLyWUUy6+nFhnJ8KQ7/wDxPfG1JKGidVfKIW85bbG3/nmjLHcEuq2ri5S7nkNxO0qRq/w5VeXOG+xzvRbVpI7FrYXyxRwBZIom3Vj2Azj7VS0dJk1q0EfheZDLJs/G2BnPpUuYoFPmk/hvAMiA+Hu240574K53HfisbZxi07m17O4hikYBdAMY1lWKksSTt6YAxxirSz3F6S0es8HGQh9gCCD39aFNdWoucm2YJCcKipg44I9CMZ9c/KpDNZyRCULHAgUxOjxnW+f1+XGB3xyCTSsku9HLvqlOpWzBreYJKgaPGW3AUgjGfp/m1AskllmEdnl9DeeKPGr3LcU42pmmtsv4DsHkVCWVB2IUnfvt/Wlb60uNKR3QBVjldS6tuMkY/etcP0yy72X6g0qSM0yjfy50hQDjjcexpBs/r2Jp5yscSxoF0sWXyA77jOAPtmkipWR45SdSfl2/T2rSID5rmasRiuYqtBypXcVKNBjP1S3iUsJEGrG2c+9CbrCSSBYAZSM5KR7EemcUtHZ24ORCgPsvFOKB2UBf9vasSAebqN0eVgU4GSckD5Darw2CqVLsZXA/PJvg+wpiMAdqMvFMHbKQwMjRYBUgny7n61oNN8VI0gIIIwAOSeOf6CsYFseXY+tM28ssEiyh2ZyCCvGB6jFOhu2RijgMgl8TVIY2t40BdhpJByTnGrBON9vnVradY0ZGC3Uq4hWLSHRo8bFSBk4PGCN8c8HPUqUEisOAcqNB+9NWy3rWs6W0bMJGWNnAGFKnWAO4OwO3bc1ncd9tMcm31K58GO3t7RHmLxSI7sMHWcatQA3fKnI5yKz3eFrgmBrp44WUO0rEMEAA04/Qc7d9gRjjDdxcRxQw/DOxgDa/EgAZtl87ISdnBwCeCCCOSKz3tQk8TrJrfHiqzAjBycbn5Hfms9Szhc3sV3t1uYo5GdHZNasNgoBGxxyTvgc5HG9dnCzAi8/7rflZs5bYYB7nO/vTCzo5T4xElaJRoJOoDfURjGQd/rg1a6v7m5UxG4KOCiwaVCg5XI3JBBGrk1fx5f6VmmQp+Fm8C4jjXA1B3BDEemcbfP2ot2rPoPhLH4YzhTyCTpJB5PbOOBV5IY5leCXYKCFZNypBxn5Z/rQo3Nvdol6kcjKQxBJ/ir6r8/T5etaZSXlMpUySM41ZO/G4AogeRSodiePzbmqBlVgq4LKN99VdOWbVgKc5L9/YURNEE0vnUyFC3oDlffHr/wA0SSYSW0ReWV5lYoQ0mdtiMewAI774pXzsDjfbdj2z/hrmSVDFXKg4yBj/ADii487G9Ggq+H4plkGltK9h6nfueKz+oAoguAGLocnOd1/V+2dqeWFvhWnjmX+EwBiBxjVwQN/9ozS8sQSIatL6wQRnOO2Cvb+tOXVFKsy4ByN9xiq6hS1iXW3a3lz4ltIYSueANwfsR9qPitNpW1VKrmpRsMRRRFFMTWrwnDKMdjQ1Ws7LA6gog2qqjermkF0NGU43Gx9aEhoi70wJbssb6DvExGQO1bEU7ssdvCiLySCocM/Y4xgDZQM8fM1kAl1CY0qfzH1pq3AKHWQMeY5PA2496mzYl02oZUkQSy+IxihCTRqwUyBiQunuoG2RucGllgnecWgkibzKgfPK4yQCeBuc5xuKKklvLPCyKI1JzcIBpXWdtRI3UYwPLXILaSCITzSPGknkVfMTIp/Mcn8w9RnPG29RcZI08rTcco8PFmsauisRLNHhyDgjA9QMAcg7EbVy+uFu8vKXW5C6SoRQCp5II98j/il4QsYZIhnwpMJLpZCV4GdR4O21FublbizWOOKING+n+GmCQSefXO5HPIqbxlKrm42E/i0VHiMClWIw2WyN+2DzUlX4yNtWQy7xvk6lOw4FAu41hm8NMNGnDKNm996oCy4JzqGw9vlW036ZOW0i+OEuI1aSNtJhUnzbcg/5711yqj9JYnG55/vUubcXKGWNWjeIDdfbHrzxjFCgmZpnhlAWbYBGOMA9x8/2qvH3A6ZIzJ4RkjDqAxDyYwPkK6P4jaterfbSuRv/AEpro/SLV5bm6lkj0+IWdie2dsDvtVZriW4lLyOCexYY0jtt8qeglvMtvIcrG6ujRuko/MD/ADFRY5gZZNK+TBY6sE5IAx9xQ2QlsDDEHJX0FWWUwTuWWMvIgjDOpzGCQcr77dqnLc5gmt8sO2IHVepIm4zHKzaccgj+lN6aSQKfxN1Lw2LoIo8MeSMtgnsD7U/2rWcwWKaalWqUyDvWLRxFjnOx96Sf82O1SpWf4wItTvUqVNAqUY7IPmKlSiBZeBRIjw3cYwalSleg1bBRJcW8L5MTyAMoOAdwP6VfpU0lzDMk7mRRGpCtuF3HHp9KlSsfk7OGLU5uY0wMa9OQMHGGPPPPeuICkVndBnM/xhXWzkkDY439yalSj21/Eneuzys7Y1NISTjnc0DH5dzuN9/apUronTJeAAOANhvxSHUkVbCedRpliLNG42KnNSpV4gWylka1hLMSdAbJ9Tg/1p+3AeWMMMjXx9qlSpxGPcU6iBDd3EMQCxrcOAo424oMww8eCd2Gd/Y1KlO9DLt5/ort8d1Lfl0HHYD+5rVJJ5qVKeIrlSpUqyf/2Q=="/>
          <p:cNvSpPr>
            <a:spLocks noChangeAspect="1" noChangeArrowheads="1"/>
          </p:cNvSpPr>
          <p:nvPr/>
        </p:nvSpPr>
        <p:spPr bwMode="auto">
          <a:xfrm>
            <a:off x="63500" y="-522288"/>
            <a:ext cx="129540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14" descr="http://101science.com/images/parameciumdrop9_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5999" y="4191000"/>
            <a:ext cx="2802591" cy="2324101"/>
          </a:xfrm>
          <a:prstGeom prst="rect">
            <a:avLst/>
          </a:prstGeom>
          <a:noFill/>
        </p:spPr>
      </p:pic>
      <p:pic>
        <p:nvPicPr>
          <p:cNvPr id="9" name="Picture 16" descr="http://sfappeal.com/news/images/mou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399" y="4495800"/>
            <a:ext cx="3033905" cy="2133600"/>
          </a:xfrm>
          <a:prstGeom prst="rect">
            <a:avLst/>
          </a:prstGeom>
          <a:noFill/>
        </p:spPr>
      </p:pic>
      <p:pic>
        <p:nvPicPr>
          <p:cNvPr id="10" name="Picture 18" descr="http://www.rocksforkids.com/images/geode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1"/>
            <a:ext cx="3712027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70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088482" y="2274127"/>
            <a:ext cx="5233737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Living OR Nonliving?</a:t>
            </a:r>
            <a:endParaRPr lang="en-US" dirty="0"/>
          </a:p>
        </p:txBody>
      </p:sp>
      <p:pic>
        <p:nvPicPr>
          <p:cNvPr id="12" name="Picture 2" descr="http://t2.gstatic.com/images?q=tbn:ANd9GcQRJahUwcpBovbBOOzswAabLMngA7UV-3Rwrl7ZCt1bmLJyWkK8uhd9Kt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1790700" cy="2552700"/>
          </a:xfrm>
          <a:prstGeom prst="rect">
            <a:avLst/>
          </a:prstGeom>
          <a:noFill/>
        </p:spPr>
      </p:pic>
      <p:pic>
        <p:nvPicPr>
          <p:cNvPr id="13" name="Picture 4" descr="http://www.nhptv.org/natureworks/graphics/whitetaileddeer1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343150" cy="1752600"/>
          </a:xfrm>
          <a:prstGeom prst="rect">
            <a:avLst/>
          </a:prstGeom>
          <a:noFill/>
        </p:spPr>
      </p:pic>
      <p:pic>
        <p:nvPicPr>
          <p:cNvPr id="14" name="Picture 6" descr="http://www.productwiki.com/upload/images/mug_root_be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0"/>
            <a:ext cx="1752600" cy="3376962"/>
          </a:xfrm>
          <a:prstGeom prst="rect">
            <a:avLst/>
          </a:prstGeom>
          <a:noFill/>
        </p:spPr>
      </p:pic>
      <p:pic>
        <p:nvPicPr>
          <p:cNvPr id="15" name="Picture 8" descr="http://sb.westfordk12.us/pages/6gweb/6gss/wtravel10/B/bandrew/images/atlas%20bik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3578" y="5029200"/>
            <a:ext cx="2940422" cy="1828800"/>
          </a:xfrm>
          <a:prstGeom prst="rect">
            <a:avLst/>
          </a:prstGeom>
          <a:noFill/>
        </p:spPr>
      </p:pic>
      <p:sp>
        <p:nvSpPr>
          <p:cNvPr id="16" name="AutoShape 10" descr="data:image/jpeg;base64,/9j/4AAQSkZJRgABAQAAAQABAAD/2wBDAAkGBwgHBgkIBwgKCgkLDRYPDQwMDRsUFRAWIB0iIiAdHx8kKDQsJCYxJx8fLT0tMTU3Ojo6Iys/RD84QzQ5Ojf/2wBDAQoKCg0MDRoPDxo3JR8lNzc3Nzc3Nzc3Nzc3Nzc3Nzc3Nzc3Nzc3Nzc3Nzc3Nzc3Nzc3Nzc3Nzc3Nzc3Nzc3Nzf/wAARCACTALEDASIAAhEBAxEB/8QAGwAAAgMBAQEAAAAAAAAAAAAAAwQAAgUBBgf/xAA6EAACAQMDAgQEBAUDAwUAAAABAgMABBESITEFQRMiUWEUcYGRBjJCsSOhweHwFVLRFjPxJGOCktL/xAAZAQADAQEBAAAAAAAAAAAAAAAAAQIDBAX/xAAiEQEBAAICAgICAwAAAAAAAAAAAQIRITESQQMiQlETcZH/2gAMAwEAAhEDEQA/APl9pCqjinl4AoSrgbCiqp9KrDHxjz11oyDahoKOoqzEUVfnahjmiLQHVTejKCKqvNEUUDS47Vq9Fk1TvC2wljIAHqNxWWAMe9M2khhlSQcqQecZp4jT1p+AksOm3FzIsU8BMDRwqurR77ZycfKsKZka4aUJoBHkUtqA+f8Anatnp1nFL8VhUkmCh4E0tuDkkk9+3pzWX1OfXPI7rHC6t5wq40HHGM8j0qMJI0ym5s/Bc29tZWsaRq2p2Z5Yo9ToxOM+YlQSATjnAp2e+WKwkv5biND4KqsAzHPcKFGnOc4yNOfXSKy7UPJZyeSH+AQzIwwXB2+Z53xtg0v1rw5p0MKxqGjHlhTQFPpjJ37bbbCspPtpW74u9YtL17KyurxAJ5LdWLCPRqbnsd9iBk4rPRg4DLnBGdzxW1FHPfa3ZhKIlw3iuS0aYJ8voMjivP2ymOS6g82YpjpyP0ncfua3x44Z5c3ZnGa7j02roXFTFWnTmD3Oa4VB549KtipigaLSWiF/EQlX9QcVALpAcTswPOe9NAZqEZ7VUuhoL4y9/wDb/wDrUq+ipT8qNFf+n+lTAeBezITvuua7J+Em8JZYb2Pw32RpEKgkds8ZrLVnVmYP5tW5IrRsLqWUraG6KDdlDElQ3YegJrHLUMvP+HepWylmtmkQba4jqFJeGeCMEcivVx39iqr4bXtnMkJ8QvhhJLtttwOftvXGuIb5Al/awy+XIlQFX+hApTkV5QIQaIorWuulDQ0vT5BOgOXTGJFB9u42rOCbE7fSnYHFogriiiAZpBF596Mmc4IGKEooqUTsN7pV7NDFF4EphYL4MjquSqN3+g/ag9UsfhLhQ8yXIlBkWZJC2saiPucbj3pSzmMb8Fs/mA/etq2u7WS2ltL+MgEKyTpGNWrYb7bjBP2+058ZbkV60RtA0k2kpAxcHCzbIu2c+nOaZvy08sTTShpWiUyqdI0nsPLsCABttzRpbCKCWBJIGeLwDKXQ+KrkK4DKSPynIyN8fSkzZz2oia7icGWASqBjLZz789t6Jl5Zbh61FIHnMjfxwEZCrKOdGO+diOP8NZjDR1RsxspuItRYjJypH/67ela1rFCrSMxUZHDYwSO2ew2H2rK6oBFe9OfSFDXBQhRucq39v5VpO0GQPcn3Peu49wPnXQO45rtMKEYqdqvXDVBUbVM10DeuUBM1KlSgErrpHhRlorxJHwkngqj6jnYjJGAQex9dqespb42UVrcShbCM7qkIc6uwYDBIyfXNROpyLKBOfC8LGuEEp4yn9JKnI7HY52qW99f9Rd7aFoQbjTENcYOVU6lUsACfn3rmy8vaspjOmdblmvIxcHxI9WCO+O+x+fetVEMV283TpzGvgySRgyKHAA3VgeNu3OO1W6n0+2e+dbCKTxpZgqW0cTnWNJLNlskEN29Kt1bp9vddPg8aEWzeAhjiUGQzYbDH5gAkincuqcxBs5YL+7f/AE3XGgxpEsmGBx37bkHGO1B6jbpcO8iI0c6gBlwMNj5d/fvWr/oosOmf+nhkZynjaiwACbZJOcE57dqzRMFXPhgEZBI+fBPerl/SbNMgA4zgjfG9WFFu0MN0RKcLKCyY3Hyx61XTg4pk6oq4FcQb0xHEdiQMGkHEB/8AFNRSsZERmwf05O31NUSIlGdRlVO5HautGrx4dhpPCg5JxVA/HOp6d8Ivi+KG0W+WOhEb84IG51EDY/Sr2nTG6lci9DTpCyq4RpizRD9QJwANwTj0IrHS4eMhbghYyCEnIwp+foa17GQSslrJdtDaScsWJUnkZ9AfXBwO1T465Vv0NHBaNDctM8oaMjwEzq1nIH7YP0NZv4sjtI77owge5aSeTxcSQCNdIyQV28w5Gcn37U3dNE8LeDLJIGmOhdGwX1JzuSew/tWFLM191yMO5kSzhfGpidDNsAPQc7Cibtl9DbQ78k+5qVF44roFWTlcNWO1coJyqmrg1w1QVyaldxUoDOvLiG4nVo4/hyVw7vuMj0qwZbVIJ7SWNnU6mQjdDnv/AGpFcySMsIaNxucscAD1ztRoenyqNUmFTGcjYH5H61noeRkyT3l2WPlZ23IYqqAnnO2B9a9EWNnaxJG8QVpvCuJLdYz4jRHyspznIAyCRvvXmooERTHnSCckahx2+9HEUelgFJLKCdtIA7b+n19Km4bVjncWz1GJbTqTXAcyzrMHbxowVkGActgkcncDHY9sUFILcRteXETfCMG8PwJBqjfkEqd9HtzUturWtpY3NvNy0QVGjkKqmPzDnzats42rBvOofFSv8NGscbbgAeVflk/5mlhjfZ3KK9auA9zbQJh5Q+W2PlUZ/wCaKu3z70tbWulmIIZ25Y8nemxGc57VfaBINIzrr0nRrCCO0bqd8C6EkQxYyGI5Leoztj515+BcD8mqvT9VCiOztUwI4IkBDE5JA3z9T/Omar9fu5XZopPCi2AVW4GeMcfbFAe5juwfi4vDdjoEkYwW+eOd880S0WANqvIpZ9CAaEfSHOTnUx9vQAVyS7Et5GptFbIDssA0rpP7en0o3yfrZG5tPDUs5E0WMB8ZyfTHA+vpWRJZvbvnps2nI80Ui5Tnhe4/b2r0rhIY9cJjKElWhdtT47ZA2+w9aHPbx7tCSxHMbDdfcetPeyrzM111MIYxZAvxlJRoGcZ2PyH2ovSrN7eJ3mIa4lbVIew7YHsK0ZIgWyNwNs4xmppx2pckgXFTFQmuZphw1yumuUBDVajc1w0w7mpVKlMPP2kHV7ttENu82eCIth9adX8P/iJwXlt40J4Ek6LtwMjVmtC6vbjSqNcIpYcRsRt8sV1o4IYZPEupGu9iFIzn2x2x71nbouCsXQOtNnxZbWMk5wZlxn05NMSfhjqOgeN1awiOcgGYknjnb5Uyl0twvhzoAUIAcbADI2IGfmflW5D0e0knhj8RpWkBMRVAqOAQS5JIOnfA981N+WY9tMcdvP234WtI2Etz1+wc86lR5MZ7dv3p9Oj9HiwLjq80o5Vbe00ZB92Y/tTfUksJLdnt7a1s5ouEjl1mQ53wTvp4Iz/Wkp5rJrZFW1kS7QDXJHJ4gfBOdjxyP2p45eQymjMEP4cRS8S9RYIfzeIuD8sL+1d+C6KRoWS+gYZy0hWXjnOw/ejTWSdPljivYRIZW1xJBKWd1xjSNI2IOG49aViTwCYVR1Kjvnjtt9Scc8em9SgK6s1tmBR/GXYDT5eeMjtT9wfFMUi7F0ByCecDv9KUvgTaO6qviNvnHYc8jn5f3rtpcrc9LtmjbxHEeWLbafYHvz6U70TbhtpbSze5uIIHto5PBDMOMElmHc53GRvxRFu36ddGWeyXXcIrysIiHBwV078ZAySf5dlHZ/Agni6g4gWURCKTCaQMHGeDtkeu+dqWuWjaUC1j8zZCL4hcj3OrfG+B9PSsZ9suWu5MejQdpXuiII9IUN/FYa1bPI/3H29P5huLG6t4/jIoUSJ2whV8BWK/l9jyd65qnhs7YSKEJfxPFQ4bGMEgAYA+wyKkdzcRa0dVm8Rd9R8gY/qXtnfkc4p2XG7iP7J6Y7kHB0yjh8eV/f8ArSzRMhKkNkcgjj/mtK6jtzCng+bYBjnlsDyjPvyeDVZ43iJguxq098YI+Q7jatccpYnrhlMMVTvTc1u0eeCO2O9LMMUyVqVKlInDVTVjVDTDlSpUoBK3eFSDa2cUbE4U6nkcdtskj0353rQhjtICs07CeQvhoS+cnI3z6b1l27CNCibjABUbaj6/LfvvvV2JjkHhKgzlg+MBeeNvf3rK47E1HsTf9IVYILQwxqwaUksVMbnGN8H252pN7iWACa3u7iLJ8WJZoI3aVgBuSoAA277d687DK6qTGGAODlRhsDJHHHFM/E5iSPfAGwPBzyfl8qifHJeV/wAl6XkfQQsfivI7nlBgZO/HzH86ikIxeQ4ABdgDjbO3Hbb+VE+GhFokqShZG/MhHA37dqFDAshUmLEbHIdkJyfXA29O1aTVRo3a/wAN1C7SgZBAAKfY87fSn769ub6Xxrkh5yoRSTgKoPO313oRvZPhpLVvDMLP+tF8hzyDsfbvWJe9cigJhg1XE7DPhqRgdsmnJ7Po51/qEdtYGGIsZ5l8ONU7+vfPep0c/DQxxHTpCKo9scf1rKt4JpJzdXjargroBH5Y17gf81ow+QjA+vrT36J6CwecQyrGEmLAFIpG3VjjDIP9wC/YUG4eOe5WRpVeSUgFhhcvsMDt9sb570K2ly4YSBcA7d89iD23/aj3XSrjrPVPipjHllUqisBpGAMY9ds/aok+y51oSeOOAW6XCiHy4mWJgXL+YnIznOw79qLPcO0XxCWJSTOFlKDU4zjcA4G6nirX1i3T54obSRURIh4kh83nJJ8uedsZ9zV2mgmi0OztGv8AEO5Amc5KgEbAbHc+h+hpU3sK2nZ5o5AiSaMqscq4Vj9CCeAeN9xQYYYxN4ctwyu+7zSRgBW3yMAnA7f0o0MS3s9vGJnUOJAiKv8A241ycg5xp57ZJPfs3F064kt4I2XKF2VAT5gw7t9s8HgUvKY0/G2Me48SJ1UoFVydQI5P149az2ClQykkHgkYrV67O4urWGQAklpZHdgdajuT3/al7iEOdaEaMDPnyfp69h6b1eOW5tnlNXTPO1Vq7gAnbAzgDNDNWlUneq101ymEzUqYqUAB18JxJkPq/J4mQSRyT/xsaWcEytgg43Yr6juTW/edRjnY3FxH4xlUhWlKs4bAGrA44/lSgiRlLTzx/EPFr0NFy2eC3GcEnI29ax871Tsk6ZwBwqeGQMAjcgsfUjfb/MihXxnEaLECzMMsV9Ow+tbEMXS3gle4aW3cBiJIMMGYY0jB7e+Kz5upJaFiugY41YAyPXvTl2WtGYLGdbJWuMYJwdWRnbj37Vx75UnSK0jmurvYLHCM432Axx9aTubu86/dxRW7SpakJGhkbDEnGw4wCe+OK9aslv8Ahy0Wy6SgSXH8Sdny7nPJJ39duKqaNmR/hTrF5AT1m7g6fAGJEfiecD5DO/zpq2/D3RrdfCtutwlSfMUtmbLD1IO/A+1KS6pNTzeJKxyRrOcnb2wD239Kftbe2WVo7ucCBNKiSJCxIPZMgbe9K5KnPTv/AE/kn4K9trnT+ZSxR8/Jtv50hcWk1q+i4haJjwrjB/v9K1bix8IRIjl5ZCB4CqwMZONIOe+425o0D3clsVVY57bBLJJg4wBnY7gj6cg705nLORqsONmXKqd/YVs9NuhGYUMbRRgnEkODKxOMlieQMbAY7elLyWUUy6+nFhnJ8KQ7/wDxPfG1JKGidVfKIW85bbG3/nmjLHcEuq2ri5S7nkNxO0qRq/w5VeXOG+xzvRbVpI7FrYXyxRwBZIom3Vj2Azj7VS0dJk1q0EfheZDLJs/G2BnPpUuYoFPmk/hvAMiA+Hu240574K53HfisbZxi07m17O4hikYBdAMY1lWKksSTt6YAxxirSz3F6S0es8HGQh9gCCD39aFNdWoucm2YJCcKipg44I9CMZ9c/KpDNZyRCULHAgUxOjxnW+f1+XGB3xyCTSsku9HLvqlOpWzBreYJKgaPGW3AUgjGfp/m1AskllmEdnl9DeeKPGr3LcU42pmmtsv4DsHkVCWVB2IUnfvt/Wlb60uNKR3QBVjldS6tuMkY/etcP0yy72X6g0qSM0yjfy50hQDjjcexpBs/r2Jp5yscSxoF0sWXyA77jOAPtmkipWR45SdSfl2/T2rSID5rmasRiuYqtBypXcVKNBjP1S3iUsJEGrG2c+9CbrCSSBYAZSM5KR7EemcUtHZ24ORCgPsvFOKB2UBf9vasSAebqN0eVgU4GSckD5Darw2CqVLsZXA/PJvg+wpiMAdqMvFMHbKQwMjRYBUgny7n61oNN8VI0gIIIwAOSeOf6CsYFseXY+tM28ssEiyh2ZyCCvGB6jFOhu2RijgMgl8TVIY2t40BdhpJByTnGrBON9vnVradY0ZGC3Uq4hWLSHRo8bFSBk4PGCN8c8HPUqUEisOAcqNB+9NWy3rWs6W0bMJGWNnAGFKnWAO4OwO3bc1ncd9tMcm31K58GO3t7RHmLxSI7sMHWcatQA3fKnI5yKz3eFrgmBrp44WUO0rEMEAA04/Qc7d9gRjjDdxcRxQw/DOxgDa/EgAZtl87ISdnBwCeCCCOSKz3tQk8TrJrfHiqzAjBycbn5Hfms9Szhc3sV3t1uYo5GdHZNasNgoBGxxyTvgc5HG9dnCzAi8/7rflZs5bYYB7nO/vTCzo5T4xElaJRoJOoDfURjGQd/rg1a6v7m5UxG4KOCiwaVCg5XI3JBBGrk1fx5f6VmmQp+Fm8C4jjXA1B3BDEemcbfP2ot2rPoPhLH4YzhTyCTpJB5PbOOBV5IY5leCXYKCFZNypBxn5Z/rQo3Nvdol6kcjKQxBJ/ir6r8/T5etaZSXlMpUySM41ZO/G4AogeRSodiePzbmqBlVgq4LKN99VdOWbVgKc5L9/YURNEE0vnUyFC3oDlffHr/wA0SSYSW0ReWV5lYoQ0mdtiMewAI774pXzsDjfbdj2z/hrmSVDFXKg4yBj/ADii487G9Ggq+H4plkGltK9h6nfueKz+oAoguAGLocnOd1/V+2dqeWFvhWnjmX+EwBiBxjVwQN/9ozS8sQSIatL6wQRnOO2Cvb+tOXVFKsy4ByN9xiq6hS1iXW3a3lz4ltIYSueANwfsR9qPitNpW1VKrmpRsMRRRFFMTWrwnDKMdjQ1Ws7LA6gog2qqjermkF0NGU43Gx9aEhoi70wJbssb6DvExGQO1bEU7ssdvCiLySCocM/Y4xgDZQM8fM1kAl1CY0qfzH1pq3AKHWQMeY5PA2496mzYl02oZUkQSy+IxihCTRqwUyBiQunuoG2RucGllgnecWgkibzKgfPK4yQCeBuc5xuKKklvLPCyKI1JzcIBpXWdtRI3UYwPLXILaSCITzSPGknkVfMTIp/Mcn8w9RnPG29RcZI08rTcco8PFmsauisRLNHhyDgjA9QMAcg7EbVy+uFu8vKXW5C6SoRQCp5II98j/il4QsYZIhnwpMJLpZCV4GdR4O21FublbizWOOKING+n+GmCQSefXO5HPIqbxlKrm42E/i0VHiMClWIw2WyN+2DzUlX4yNtWQy7xvk6lOw4FAu41hm8NMNGnDKNm996oCy4JzqGw9vlW036ZOW0i+OEuI1aSNtJhUnzbcg/5711yqj9JYnG55/vUubcXKGWNWjeIDdfbHrzxjFCgmZpnhlAWbYBGOMA9x8/2qvH3A6ZIzJ4RkjDqAxDyYwPkK6P4jaterfbSuRv/AEpro/SLV5bm6lkj0+IWdie2dsDvtVZriW4lLyOCexYY0jtt8qeglvMtvIcrG6ujRuko/MD/ADFRY5gZZNK+TBY6sE5IAx9xQ2QlsDDEHJX0FWWUwTuWWMvIgjDOpzGCQcr77dqnLc5gmt8sO2IHVepIm4zHKzaccgj+lN6aSQKfxN1Lw2LoIo8MeSMtgnsD7U/2rWcwWKaalWqUyDvWLRxFjnOx96Sf82O1SpWf4wItTvUqVNAqUY7IPmKlSiBZeBRIjw3cYwalSleg1bBRJcW8L5MTyAMoOAdwP6VfpU0lzDMk7mRRGpCtuF3HHp9KlSsfk7OGLU5uY0wMa9OQMHGGPPPPeuICkVndBnM/xhXWzkkDY439yalSj21/Eneuzys7Y1NISTjnc0DH5dzuN9/apUronTJeAAOANhvxSHUkVbCedRpliLNG42KnNSpV4gWylka1hLMSdAbJ9Tg/1p+3AeWMMMjXx9qlSpxGPcU6iBDd3EMQCxrcOAo424oMww8eCd2Gd/Y1KlO9DLt5/ort8d1Lfl0HHYD+5rVJJ5qVKeIrlSpUqyf/2Q=="/>
          <p:cNvSpPr>
            <a:spLocks noChangeAspect="1" noChangeArrowheads="1"/>
          </p:cNvSpPr>
          <p:nvPr/>
        </p:nvSpPr>
        <p:spPr bwMode="auto">
          <a:xfrm>
            <a:off x="63500" y="-522288"/>
            <a:ext cx="129540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2" descr="data:image/jpeg;base64,/9j/4AAQSkZJRgABAQAAAQABAAD/2wBDAAkGBwgHBgkIBwgKCgkLDRYPDQwMDRsUFRAWIB0iIiAdHx8kKDQsJCYxJx8fLT0tMTU3Ojo6Iys/RD84QzQ5Ojf/2wBDAQoKCg0MDRoPDxo3JR8lNzc3Nzc3Nzc3Nzc3Nzc3Nzc3Nzc3Nzc3Nzc3Nzc3Nzc3Nzc3Nzc3Nzc3Nzc3Nzc3Nzf/wAARCACTALEDASIAAhEBAxEB/8QAGwAAAgMBAQEAAAAAAAAAAAAAAwQAAgUBBgf/xAA6EAACAQMDAgQEBAUDAwUAAAABAgMABBESITEFQRMiUWEUcYGRBjJCsSOhweHwFVLRFjPxJGOCktL/xAAZAQADAQEBAAAAAAAAAAAAAAAAAQIDBAX/xAAiEQEBAAICAgICAwAAAAAAAAAAAQIRITESQQMiQlETcZH/2gAMAwEAAhEDEQA/APl9pCqjinl4AoSrgbCiqp9KrDHxjz11oyDahoKOoqzEUVfnahjmiLQHVTejKCKqvNEUUDS47Vq9Fk1TvC2wljIAHqNxWWAMe9M2khhlSQcqQecZp4jT1p+AksOm3FzIsU8BMDRwqurR77ZycfKsKZka4aUJoBHkUtqA+f8Anatnp1nFL8VhUkmCh4E0tuDkkk9+3pzWX1OfXPI7rHC6t5wq40HHGM8j0qMJI0ym5s/Bc29tZWsaRq2p2Z5Yo9ToxOM+YlQSATjnAp2e+WKwkv5biND4KqsAzHPcKFGnOc4yNOfXSKy7UPJZyeSH+AQzIwwXB2+Z53xtg0v1rw5p0MKxqGjHlhTQFPpjJ37bbbCspPtpW74u9YtL17KyurxAJ5LdWLCPRqbnsd9iBk4rPRg4DLnBGdzxW1FHPfa3ZhKIlw3iuS0aYJ8voMjivP2ymOS6g82YpjpyP0ncfua3x44Z5c3ZnGa7j02roXFTFWnTmD3Oa4VB549KtipigaLSWiF/EQlX9QcVALpAcTswPOe9NAZqEZ7VUuhoL4y9/wDb/wDrUq+ipT8qNFf+n+lTAeBezITvuua7J+Em8JZYb2Pw32RpEKgkds8ZrLVnVmYP5tW5IrRsLqWUraG6KDdlDElQ3YegJrHLUMvP+HepWylmtmkQba4jqFJeGeCMEcivVx39iqr4bXtnMkJ8QvhhJLtttwOftvXGuIb5Al/awy+XIlQFX+hApTkV5QIQaIorWuulDQ0vT5BOgOXTGJFB9u42rOCbE7fSnYHFogriiiAZpBF596Mmc4IGKEooqUTsN7pV7NDFF4EphYL4MjquSqN3+g/ag9UsfhLhQ8yXIlBkWZJC2saiPucbj3pSzmMb8Fs/mA/etq2u7WS2ltL+MgEKyTpGNWrYb7bjBP2+058ZbkV60RtA0k2kpAxcHCzbIu2c+nOaZvy08sTTShpWiUyqdI0nsPLsCABttzRpbCKCWBJIGeLwDKXQ+KrkK4DKSPynIyN8fSkzZz2oia7icGWASqBjLZz789t6Jl5Zbh61FIHnMjfxwEZCrKOdGO+diOP8NZjDR1RsxspuItRYjJypH/67ela1rFCrSMxUZHDYwSO2ew2H2rK6oBFe9OfSFDXBQhRucq39v5VpO0GQPcn3Peu49wPnXQO45rtMKEYqdqvXDVBUbVM10DeuUBM1KlSgErrpHhRlorxJHwkngqj6jnYjJGAQex9dqespb42UVrcShbCM7qkIc6uwYDBIyfXNROpyLKBOfC8LGuEEp4yn9JKnI7HY52qW99f9Rd7aFoQbjTENcYOVU6lUsACfn3rmy8vaspjOmdblmvIxcHxI9WCO+O+x+fetVEMV283TpzGvgySRgyKHAA3VgeNu3OO1W6n0+2e+dbCKTxpZgqW0cTnWNJLNlskEN29Kt1bp9vddPg8aEWzeAhjiUGQzYbDH5gAkincuqcxBs5YL+7f/AE3XGgxpEsmGBx37bkHGO1B6jbpcO8iI0c6gBlwMNj5d/fvWr/oosOmf+nhkZynjaiwACbZJOcE57dqzRMFXPhgEZBI+fBPerl/SbNMgA4zgjfG9WFFu0MN0RKcLKCyY3Hyx61XTg4pk6oq4FcQb0xHEdiQMGkHEB/8AFNRSsZERmwf05O31NUSIlGdRlVO5HautGrx4dhpPCg5JxVA/HOp6d8Ivi+KG0W+WOhEb84IG51EDY/Sr2nTG6lci9DTpCyq4RpizRD9QJwANwTj0IrHS4eMhbghYyCEnIwp+foa17GQSslrJdtDaScsWJUnkZ9AfXBwO1T465Vv0NHBaNDctM8oaMjwEzq1nIH7YP0NZv4sjtI77owge5aSeTxcSQCNdIyQV28w5Gcn37U3dNE8LeDLJIGmOhdGwX1JzuSew/tWFLM191yMO5kSzhfGpidDNsAPQc7Cibtl9DbQ78k+5qVF44roFWTlcNWO1coJyqmrg1w1QVyaldxUoDOvLiG4nVo4/hyVw7vuMj0qwZbVIJ7SWNnU6mQjdDnv/AGpFcySMsIaNxucscAD1ztRoenyqNUmFTGcjYH5H61noeRkyT3l2WPlZ23IYqqAnnO2B9a9EWNnaxJG8QVpvCuJLdYz4jRHyspznIAyCRvvXmooERTHnSCckahx2+9HEUelgFJLKCdtIA7b+n19Km4bVjncWz1GJbTqTXAcyzrMHbxowVkGActgkcncDHY9sUFILcRteXETfCMG8PwJBqjfkEqd9HtzUturWtpY3NvNy0QVGjkKqmPzDnzats42rBvOofFSv8NGscbbgAeVflk/5mlhjfZ3KK9auA9zbQJh5Q+W2PlUZ/wCaKu3z70tbWulmIIZ25Y8nemxGc57VfaBINIzrr0nRrCCO0bqd8C6EkQxYyGI5Leoztj515+BcD8mqvT9VCiOztUwI4IkBDE5JA3z9T/Omar9fu5XZopPCi2AVW4GeMcfbFAe5juwfi4vDdjoEkYwW+eOd880S0WANqvIpZ9CAaEfSHOTnUx9vQAVyS7Et5GptFbIDssA0rpP7en0o3yfrZG5tPDUs5E0WMB8ZyfTHA+vpWRJZvbvnps2nI80Ui5Tnhe4/b2r0rhIY9cJjKElWhdtT47ZA2+w9aHPbx7tCSxHMbDdfcetPeyrzM111MIYxZAvxlJRoGcZ2PyH2ovSrN7eJ3mIa4lbVIew7YHsK0ZIgWyNwNs4xmppx2pckgXFTFQmuZphw1yumuUBDVajc1w0w7mpVKlMPP2kHV7ttENu82eCIth9adX8P/iJwXlt40J4Ek6LtwMjVmtC6vbjSqNcIpYcRsRt8sV1o4IYZPEupGu9iFIzn2x2x71nbouCsXQOtNnxZbWMk5wZlxn05NMSfhjqOgeN1awiOcgGYknjnb5Uyl0twvhzoAUIAcbADI2IGfmflW5D0e0knhj8RpWkBMRVAqOAQS5JIOnfA981N+WY9tMcdvP234WtI2Etz1+wc86lR5MZ7dv3p9Oj9HiwLjq80o5Vbe00ZB92Y/tTfUksJLdnt7a1s5ouEjl1mQ53wTvp4Iz/Wkp5rJrZFW1kS7QDXJHJ4gfBOdjxyP2p45eQymjMEP4cRS8S9RYIfzeIuD8sL+1d+C6KRoWS+gYZy0hWXjnOw/ejTWSdPljivYRIZW1xJBKWd1xjSNI2IOG49aViTwCYVR1Kjvnjtt9Scc8em9SgK6s1tmBR/GXYDT5eeMjtT9wfFMUi7F0ByCecDv9KUvgTaO6qviNvnHYc8jn5f3rtpcrc9LtmjbxHEeWLbafYHvz6U70TbhtpbSze5uIIHto5PBDMOMElmHc53GRvxRFu36ddGWeyXXcIrysIiHBwV078ZAySf5dlHZ/Agni6g4gWURCKTCaQMHGeDtkeu+dqWuWjaUC1j8zZCL4hcj3OrfG+B9PSsZ9suWu5MejQdpXuiII9IUN/FYa1bPI/3H29P5huLG6t4/jIoUSJ2whV8BWK/l9jyd65qnhs7YSKEJfxPFQ4bGMEgAYA+wyKkdzcRa0dVm8Rd9R8gY/qXtnfkc4p2XG7iP7J6Y7kHB0yjh8eV/f8ArSzRMhKkNkcgjj/mtK6jtzCng+bYBjnlsDyjPvyeDVZ43iJguxq098YI+Q7jatccpYnrhlMMVTvTc1u0eeCO2O9LMMUyVqVKlInDVTVjVDTDlSpUoBK3eFSDa2cUbE4U6nkcdtskj0353rQhjtICs07CeQvhoS+cnI3z6b1l27CNCibjABUbaj6/LfvvvV2JjkHhKgzlg+MBeeNvf3rK47E1HsTf9IVYILQwxqwaUksVMbnGN8H252pN7iWACa3u7iLJ8WJZoI3aVgBuSoAA277d687DK6qTGGAODlRhsDJHHHFM/E5iSPfAGwPBzyfl8qifHJeV/wAl6XkfQQsfivI7nlBgZO/HzH86ikIxeQ4ABdgDjbO3Hbb+VE+GhFokqShZG/MhHA37dqFDAshUmLEbHIdkJyfXA29O1aTVRo3a/wAN1C7SgZBAAKfY87fSn769ub6Xxrkh5yoRSTgKoPO313oRvZPhpLVvDMLP+tF8hzyDsfbvWJe9cigJhg1XE7DPhqRgdsmnJ7Po51/qEdtYGGIsZ5l8ONU7+vfPep0c/DQxxHTpCKo9scf1rKt4JpJzdXjargroBH5Y17gf81ow+QjA+vrT36J6CwecQyrGEmLAFIpG3VjjDIP9wC/YUG4eOe5WRpVeSUgFhhcvsMDt9sb570K2ly4YSBcA7d89iD23/aj3XSrjrPVPipjHllUqisBpGAMY9ds/aok+y51oSeOOAW6XCiHy4mWJgXL+YnIznOw79qLPcO0XxCWJSTOFlKDU4zjcA4G6nirX1i3T54obSRURIh4kh83nJJ8uedsZ9zV2mgmi0OztGv8AEO5Amc5KgEbAbHc+h+hpU3sK2nZ5o5AiSaMqscq4Vj9CCeAeN9xQYYYxN4ctwyu+7zSRgBW3yMAnA7f0o0MS3s9vGJnUOJAiKv8A241ycg5xp57ZJPfs3F064kt4I2XKF2VAT5gw7t9s8HgUvKY0/G2Me48SJ1UoFVydQI5P149az2ClQykkHgkYrV67O4urWGQAklpZHdgdajuT3/al7iEOdaEaMDPnyfp69h6b1eOW5tnlNXTPO1Vq7gAnbAzgDNDNWlUneq101ymEzUqYqUAB18JxJkPq/J4mQSRyT/xsaWcEytgg43Yr6juTW/edRjnY3FxH4xlUhWlKs4bAGrA44/lSgiRlLTzx/EPFr0NFy2eC3GcEnI29ax871Tsk6ZwBwqeGQMAjcgsfUjfb/MihXxnEaLECzMMsV9Ow+tbEMXS3gle4aW3cBiJIMMGYY0jB7e+Kz5upJaFiugY41YAyPXvTl2WtGYLGdbJWuMYJwdWRnbj37Vx75UnSK0jmurvYLHCM432Axx9aTubu86/dxRW7SpakJGhkbDEnGw4wCe+OK9aslv8Ahy0Wy6SgSXH8Sdny7nPJJ39duKqaNmR/hTrF5AT1m7g6fAGJEfiecD5DO/zpq2/D3RrdfCtutwlSfMUtmbLD1IO/A+1KS6pNTzeJKxyRrOcnb2wD239Kftbe2WVo7ucCBNKiSJCxIPZMgbe9K5KnPTv/AE/kn4K9trnT+ZSxR8/Jtv50hcWk1q+i4haJjwrjB/v9K1bix8IRIjl5ZCB4CqwMZONIOe+425o0D3clsVVY57bBLJJg4wBnY7gj6cg705nLORqsONmXKqd/YVs9NuhGYUMbRRgnEkODKxOMlieQMbAY7elLyWUUy6+nFhnJ8KQ7/wDxPfG1JKGidVfKIW85bbG3/nmjLHcEuq2ri5S7nkNxO0qRq/w5VeXOG+xzvRbVpI7FrYXyxRwBZIom3Vj2Azj7VS0dJk1q0EfheZDLJs/G2BnPpUuYoFPmk/hvAMiA+Hu240574K53HfisbZxi07m17O4hikYBdAMY1lWKksSTt6YAxxirSz3F6S0es8HGQh9gCCD39aFNdWoucm2YJCcKipg44I9CMZ9c/KpDNZyRCULHAgUxOjxnW+f1+XGB3xyCTSsku9HLvqlOpWzBreYJKgaPGW3AUgjGfp/m1AskllmEdnl9DeeKPGr3LcU42pmmtsv4DsHkVCWVB2IUnfvt/Wlb60uNKR3QBVjldS6tuMkY/etcP0yy72X6g0qSM0yjfy50hQDjjcexpBs/r2Jp5yscSxoF0sWXyA77jOAPtmkipWR45SdSfl2/T2rSID5rmasRiuYqtBypXcVKNBjP1S3iUsJEGrG2c+9CbrCSSBYAZSM5KR7EemcUtHZ24ORCgPsvFOKB2UBf9vasSAebqN0eVgU4GSckD5Darw2CqVLsZXA/PJvg+wpiMAdqMvFMHbKQwMjRYBUgny7n61oNN8VI0gIIIwAOSeOf6CsYFseXY+tM28ssEiyh2ZyCCvGB6jFOhu2RijgMgl8TVIY2t40BdhpJByTnGrBON9vnVradY0ZGC3Uq4hWLSHRo8bFSBk4PGCN8c8HPUqUEisOAcqNB+9NWy3rWs6W0bMJGWNnAGFKnWAO4OwO3bc1ncd9tMcm31K58GO3t7RHmLxSI7sMHWcatQA3fKnI5yKz3eFrgmBrp44WUO0rEMEAA04/Qc7d9gRjjDdxcRxQw/DOxgDa/EgAZtl87ISdnBwCeCCCOSKz3tQk8TrJrfHiqzAjBycbn5Hfms9Szhc3sV3t1uYo5GdHZNasNgoBGxxyTvgc5HG9dnCzAi8/7rflZs5bYYB7nO/vTCzo5T4xElaJRoJOoDfURjGQd/rg1a6v7m5UxG4KOCiwaVCg5XI3JBBGrk1fx5f6VmmQp+Fm8C4jjXA1B3BDEemcbfP2ot2rPoPhLH4YzhTyCTpJB5PbOOBV5IY5leCXYKCFZNypBxn5Z/rQo3Nvdol6kcjKQxBJ/ir6r8/T5etaZSXlMpUySM41ZO/G4AogeRSodiePzbmqBlVgq4LKN99VdOWbVgKc5L9/YURNEE0vnUyFC3oDlffHr/wA0SSYSW0ReWV5lYoQ0mdtiMewAI774pXzsDjfbdj2z/hrmSVDFXKg4yBj/ADii487G9Ggq+H4plkGltK9h6nfueKz+oAoguAGLocnOd1/V+2dqeWFvhWnjmX+EwBiBxjVwQN/9ozS8sQSIatL6wQRnOO2Cvb+tOXVFKsy4ByN9xiq6hS1iXW3a3lz4ltIYSueANwfsR9qPitNpW1VKrmpRsMRRRFFMTWrwnDKMdjQ1Ws7LA6gog2qqjermkF0NGU43Gx9aEhoi70wJbssb6DvExGQO1bEU7ssdvCiLySCocM/Y4xgDZQM8fM1kAl1CY0qfzH1pq3AKHWQMeY5PA2496mzYl02oZUkQSy+IxihCTRqwUyBiQunuoG2RucGllgnecWgkibzKgfPK4yQCeBuc5xuKKklvLPCyKI1JzcIBpXWdtRI3UYwPLXILaSCITzSPGknkVfMTIp/Mcn8w9RnPG29RcZI08rTcco8PFmsauisRLNHhyDgjA9QMAcg7EbVy+uFu8vKXW5C6SoRQCp5II98j/il4QsYZIhnwpMJLpZCV4GdR4O21FublbizWOOKING+n+GmCQSefXO5HPIqbxlKrm42E/i0VHiMClWIw2WyN+2DzUlX4yNtWQy7xvk6lOw4FAu41hm8NMNGnDKNm996oCy4JzqGw9vlW036ZOW0i+OEuI1aSNtJhUnzbcg/5711yqj9JYnG55/vUubcXKGWNWjeIDdfbHrzxjFCgmZpnhlAWbYBGOMA9x8/2qvH3A6ZIzJ4RkjDqAxDyYwPkK6P4jaterfbSuRv/AEpro/SLV5bm6lkj0+IWdie2dsDvtVZriW4lLyOCexYY0jtt8qeglvMtvIcrG6ujRuko/MD/ADFRY5gZZNK+TBY6sE5IAx9xQ2QlsDDEHJX0FWWUwTuWWMvIgjDOpzGCQcr77dqnLc5gmt8sO2IHVepIm4zHKzaccgj+lN6aSQKfxN1Lw2LoIo8MeSMtgnsD7U/2rWcwWKaalWqUyDvWLRxFjnOx96Sf82O1SpWf4wItTvUqVNAqUY7IPmKlSiBZeBRIjw3cYwalSleg1bBRJcW8L5MTyAMoOAdwP6VfpU0lzDMk7mRRGpCtuF3HHp9KlSsfk7OGLU5uY0wMa9OQMHGGPPPPeuICkVndBnM/xhXWzkkDY439yalSj21/Eneuzys7Y1NISTjnc0DH5dzuN9/apUronTJeAAOANhvxSHUkVbCedRpliLNG42KnNSpV4gWylka1hLMSdAbJ9Tg/1p+3AeWMMMjXx9qlSpxGPcU6iBDd3EMQCxrcOAo424oMww8eCd2Gd/Y1KlO9DLt5/ort8d1Lfl0HHYD+5rVJJ5qVKeIrlSpUqyf/2Q=="/>
          <p:cNvSpPr>
            <a:spLocks noChangeAspect="1" noChangeArrowheads="1"/>
          </p:cNvSpPr>
          <p:nvPr/>
        </p:nvSpPr>
        <p:spPr bwMode="auto">
          <a:xfrm>
            <a:off x="63500" y="-522288"/>
            <a:ext cx="129540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4" descr="http://101science.com/images/parameciumdrop9_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581400"/>
            <a:ext cx="1905000" cy="1579757"/>
          </a:xfrm>
          <a:prstGeom prst="rect">
            <a:avLst/>
          </a:prstGeom>
          <a:noFill/>
        </p:spPr>
      </p:pic>
      <p:pic>
        <p:nvPicPr>
          <p:cNvPr id="19" name="Picture 16" descr="http://sfappeal.com/news/images/mou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089602"/>
            <a:ext cx="2514600" cy="1768398"/>
          </a:xfrm>
          <a:prstGeom prst="rect">
            <a:avLst/>
          </a:prstGeom>
          <a:noFill/>
        </p:spPr>
      </p:pic>
      <p:pic>
        <p:nvPicPr>
          <p:cNvPr id="20" name="Picture 18" descr="http://www.rocksforkids.com/images/geode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248890"/>
            <a:ext cx="2797627" cy="1780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130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with one group at 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1a. Organism is living…………… </a:t>
            </a:r>
          </a:p>
          <a:p>
            <a:pPr>
              <a:buNone/>
            </a:pPr>
            <a:r>
              <a:rPr lang="en-US" sz="2800" dirty="0" smtClean="0"/>
              <a:t>1b.  Organism is nonliving……. Go to 2.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2a. </a:t>
            </a:r>
          </a:p>
          <a:p>
            <a:pPr>
              <a:buNone/>
            </a:pPr>
            <a:r>
              <a:rPr lang="en-US" sz="2800" dirty="0" smtClean="0"/>
              <a:t>2b.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699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into 2 groups again!</a:t>
            </a:r>
            <a:endParaRPr lang="en-US" dirty="0"/>
          </a:p>
        </p:txBody>
      </p:sp>
      <p:pic>
        <p:nvPicPr>
          <p:cNvPr id="5" name="Picture 6" descr="http://www.productwiki.com/upload/images/mug_root_b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695" y="1860884"/>
            <a:ext cx="1067764" cy="2057400"/>
          </a:xfrm>
          <a:prstGeom prst="rect">
            <a:avLst/>
          </a:prstGeom>
          <a:noFill/>
        </p:spPr>
      </p:pic>
      <p:pic>
        <p:nvPicPr>
          <p:cNvPr id="6" name="Picture 8" descr="http://sb.westfordk12.us/pages/6gweb/6gss/wtravel10/B/bandrew/images/atlas%20bik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695" y="4527884"/>
            <a:ext cx="2940422" cy="1828800"/>
          </a:xfrm>
          <a:prstGeom prst="rect">
            <a:avLst/>
          </a:prstGeom>
          <a:noFill/>
        </p:spPr>
      </p:pic>
      <p:pic>
        <p:nvPicPr>
          <p:cNvPr id="7" name="Picture 18" descr="http://www.rocksforkids.com/images/geod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8895" y="2699084"/>
            <a:ext cx="2797627" cy="1780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10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into 2 groups again!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747210" y="2767264"/>
            <a:ext cx="3124200" cy="17526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Metallic?</a:t>
            </a:r>
          </a:p>
          <a:p>
            <a:r>
              <a:rPr lang="en-US" sz="3200" dirty="0" smtClean="0"/>
              <a:t>Nonmetallic?</a:t>
            </a:r>
            <a:endParaRPr lang="en-US" sz="3200" dirty="0"/>
          </a:p>
        </p:txBody>
      </p:sp>
      <p:pic>
        <p:nvPicPr>
          <p:cNvPr id="4" name="Picture 6" descr="http://www.productwiki.com/upload/images/mug_root_b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073" y="2045370"/>
            <a:ext cx="1067764" cy="2057400"/>
          </a:xfrm>
          <a:prstGeom prst="rect">
            <a:avLst/>
          </a:prstGeom>
          <a:noFill/>
        </p:spPr>
      </p:pic>
      <p:pic>
        <p:nvPicPr>
          <p:cNvPr id="5" name="Picture 8" descr="http://sb.westfordk12.us/pages/6gweb/6gss/wtravel10/B/bandrew/images/atlas%20bik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73" y="4102770"/>
            <a:ext cx="2940422" cy="1828800"/>
          </a:xfrm>
          <a:prstGeom prst="rect">
            <a:avLst/>
          </a:prstGeom>
          <a:noFill/>
        </p:spPr>
      </p:pic>
      <p:pic>
        <p:nvPicPr>
          <p:cNvPr id="6" name="Picture 18" descr="http://www.rocksforkids.com/images/geod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113548"/>
            <a:ext cx="2797627" cy="1780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361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9390" y="4090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1a. Organism is living…………… </a:t>
            </a:r>
          </a:p>
          <a:p>
            <a:pPr>
              <a:buNone/>
            </a:pPr>
            <a:r>
              <a:rPr lang="en-US" sz="2800" dirty="0" smtClean="0"/>
              <a:t>1b.  Organism is nonliving……. Go to 2.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2a.  Object is metallic……….. Go to 3.</a:t>
            </a:r>
          </a:p>
          <a:p>
            <a:pPr>
              <a:buNone/>
            </a:pPr>
            <a:r>
              <a:rPr lang="en-US" sz="2800" dirty="0" smtClean="0"/>
              <a:t>2b.  Object is nonmetallic…… Geode (a rock)</a:t>
            </a: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3a.</a:t>
            </a:r>
          </a:p>
          <a:p>
            <a:pPr>
              <a:buNone/>
            </a:pPr>
            <a:r>
              <a:rPr lang="en-US" sz="2800" dirty="0" smtClean="0"/>
              <a:t>3b.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333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into 2 groups again!</a:t>
            </a:r>
            <a:endParaRPr lang="en-US" dirty="0"/>
          </a:p>
        </p:txBody>
      </p:sp>
      <p:pic>
        <p:nvPicPr>
          <p:cNvPr id="7" name="Picture 6" descr="http://www.productwiki.com/upload/images/mug_root_b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26" y="2133600"/>
            <a:ext cx="1067764" cy="2057400"/>
          </a:xfrm>
          <a:prstGeom prst="rect">
            <a:avLst/>
          </a:prstGeom>
          <a:noFill/>
        </p:spPr>
      </p:pic>
      <p:pic>
        <p:nvPicPr>
          <p:cNvPr id="8" name="Picture 8" descr="http://sb.westfordk12.us/pages/6gweb/6gss/wtravel10/B/bandrew/images/atlas%20bik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926" y="3581400"/>
            <a:ext cx="2940422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57926" y="28956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Wheels or </a:t>
            </a:r>
          </a:p>
          <a:p>
            <a:r>
              <a:rPr lang="en-US" sz="4400" dirty="0" smtClean="0"/>
              <a:t>No Wheels?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9682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55033"/>
            <a:ext cx="8229600" cy="4650288"/>
          </a:xfrm>
          <a:ln w="76200"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1a. Organism is living…………… </a:t>
            </a:r>
          </a:p>
          <a:p>
            <a:pPr>
              <a:buNone/>
            </a:pPr>
            <a:r>
              <a:rPr lang="en-US" sz="2800" dirty="0" smtClean="0"/>
              <a:t>1b.  Organism is nonliving……. Go to 2.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2a.  Object is metallic……….. Go to 3.</a:t>
            </a:r>
          </a:p>
          <a:p>
            <a:pPr>
              <a:buNone/>
            </a:pPr>
            <a:r>
              <a:rPr lang="en-US" sz="2800" dirty="0" smtClean="0"/>
              <a:t>2b.  Object is nonmetallic…… Geode (a rock)</a:t>
            </a: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3a.  Object has wheels…….. Bike</a:t>
            </a:r>
          </a:p>
          <a:p>
            <a:pPr>
              <a:buNone/>
            </a:pPr>
            <a:r>
              <a:rPr lang="en-US" sz="2800" dirty="0" smtClean="0"/>
              <a:t>3b. Object does not have wheels….. Soda Can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0" y="838200"/>
            <a:ext cx="1524000" cy="609600"/>
          </a:xfrm>
          <a:prstGeom prst="straightConnector1">
            <a:avLst/>
          </a:prstGeom>
          <a:ln w="1143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0" y="228600"/>
            <a:ext cx="30480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Now Finish 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5396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6173"/>
            <a:ext cx="7543800" cy="977055"/>
          </a:xfrm>
        </p:spPr>
        <p:txBody>
          <a:bodyPr/>
          <a:lstStyle/>
          <a:p>
            <a:r>
              <a:rPr lang="en-US" dirty="0" smtClean="0"/>
              <a:t>The Kingdom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081328"/>
            <a:ext cx="7543801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Has become more complex as scientists gather new information about living things.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77128"/>
              </p:ext>
            </p:extLst>
          </p:nvPr>
        </p:nvGraphicFramePr>
        <p:xfrm>
          <a:off x="0" y="1781566"/>
          <a:ext cx="9144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34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1753</a:t>
                      </a: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Animalia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&amp; </a:t>
                      </a:r>
                      <a:r>
                        <a:rPr lang="en-US" sz="20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Plantae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1866</a:t>
                      </a: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Animalia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;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Plantae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;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Protista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1938</a:t>
                      </a: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Animalia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;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Plantae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;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Protista</a:t>
                      </a:r>
                      <a:endParaRPr lang="en-US" sz="20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Monera</a:t>
                      </a:r>
                      <a:endParaRPr lang="en-US" sz="20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1959</a:t>
                      </a: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Animalia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;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Plantae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;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Protista</a:t>
                      </a:r>
                      <a:endParaRPr lang="en-US" sz="20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Monera</a:t>
                      </a:r>
                      <a:endParaRPr lang="en-US" sz="20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Fungi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1977</a:t>
                      </a: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Animalia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;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Plantae</a:t>
                      </a: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;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Protista</a:t>
                      </a:r>
                      <a:endParaRPr lang="en-US" sz="20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Fungi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Bacteria</a:t>
                      </a:r>
                    </a:p>
                    <a:p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Archaea</a:t>
                      </a:r>
                      <a:endParaRPr lang="en-US" sz="20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04800" y="3488446"/>
            <a:ext cx="533400" cy="3810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0" y="3412246"/>
            <a:ext cx="457200" cy="3810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91200" y="3488446"/>
            <a:ext cx="457200" cy="3810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3564646"/>
            <a:ext cx="457200" cy="3810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3336046"/>
            <a:ext cx="381000" cy="3048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38200" y="3412246"/>
            <a:ext cx="609600" cy="45720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77200" y="3336046"/>
            <a:ext cx="609600" cy="45720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48400" y="3412246"/>
            <a:ext cx="609600" cy="45720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267200" y="3488446"/>
            <a:ext cx="609600" cy="45720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38400" y="3183646"/>
            <a:ext cx="609600" cy="45720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438400" y="3640846"/>
            <a:ext cx="838200" cy="76200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8001000" y="3793246"/>
            <a:ext cx="838200" cy="76200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248400" y="3869446"/>
            <a:ext cx="838200" cy="76200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267200" y="3945646"/>
            <a:ext cx="838200" cy="76200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267200" y="3945646"/>
            <a:ext cx="762000" cy="457200"/>
          </a:xfrm>
          <a:prstGeom prst="line">
            <a:avLst/>
          </a:prstGeom>
          <a:ln w="539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001000" y="3793246"/>
            <a:ext cx="762000" cy="533400"/>
          </a:xfrm>
          <a:prstGeom prst="line">
            <a:avLst/>
          </a:prstGeom>
          <a:ln w="539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248400" y="3869446"/>
            <a:ext cx="685800" cy="609600"/>
          </a:xfrm>
          <a:prstGeom prst="line">
            <a:avLst/>
          </a:prstGeom>
          <a:ln w="539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15200" y="3793246"/>
            <a:ext cx="762000" cy="609600"/>
          </a:xfrm>
          <a:prstGeom prst="line">
            <a:avLst/>
          </a:prstGeom>
          <a:ln w="539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77200" y="3793246"/>
            <a:ext cx="0" cy="838200"/>
          </a:xfrm>
          <a:prstGeom prst="line">
            <a:avLst/>
          </a:prstGeom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48400" y="3869446"/>
            <a:ext cx="0" cy="914400"/>
          </a:xfrm>
          <a:prstGeom prst="line">
            <a:avLst/>
          </a:prstGeom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ANOTHER 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need seven volunteers!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779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udy.com/cimages/multimages/16/diagramsixkingdo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222437"/>
            <a:ext cx="5730400" cy="62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222437"/>
            <a:ext cx="2400300" cy="1074020"/>
          </a:xfrm>
        </p:spPr>
        <p:txBody>
          <a:bodyPr/>
          <a:lstStyle/>
          <a:p>
            <a:r>
              <a:rPr lang="en-US" dirty="0" smtClean="0"/>
              <a:t>THE SIX KINGDOMS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" y="1668379"/>
            <a:ext cx="2400300" cy="46368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Organized by… </a:t>
            </a:r>
          </a:p>
          <a:p>
            <a:r>
              <a:rPr lang="en-US" sz="3200" dirty="0" smtClean="0"/>
              <a:t>1) Cell type</a:t>
            </a:r>
          </a:p>
          <a:p>
            <a:r>
              <a:rPr lang="en-US" sz="3200" dirty="0" smtClean="0"/>
              <a:t>2) Ability to obtain food </a:t>
            </a:r>
            <a:r>
              <a:rPr lang="en-US" sz="2000" dirty="0" smtClean="0"/>
              <a:t>(auto-/heterotroph)</a:t>
            </a:r>
          </a:p>
          <a:p>
            <a:r>
              <a:rPr lang="en-US" sz="3200" dirty="0" smtClean="0"/>
              <a:t>3) Number of cells</a:t>
            </a:r>
          </a:p>
          <a:p>
            <a:endParaRPr lang="en-US" sz="3200" dirty="0" smtClean="0"/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47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00927" y="3986791"/>
            <a:ext cx="2037347" cy="149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tudy.com/cimages/multimages/16/diagramsixkingdo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222437"/>
            <a:ext cx="5730400" cy="62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222437"/>
            <a:ext cx="2400300" cy="1074020"/>
          </a:xfrm>
        </p:spPr>
        <p:txBody>
          <a:bodyPr/>
          <a:lstStyle/>
          <a:p>
            <a:r>
              <a:rPr lang="en-US" dirty="0" smtClean="0"/>
              <a:t>THE SIX KINGDOMS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" y="1668379"/>
            <a:ext cx="2400300" cy="46368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EUBACTERIA:</a:t>
            </a:r>
          </a:p>
          <a:p>
            <a:r>
              <a:rPr lang="en-US" sz="3200" dirty="0" smtClean="0"/>
              <a:t>Prokaryotic</a:t>
            </a:r>
          </a:p>
          <a:p>
            <a:r>
              <a:rPr lang="en-US" sz="3200" dirty="0" smtClean="0"/>
              <a:t>Single-celled</a:t>
            </a:r>
          </a:p>
          <a:p>
            <a:r>
              <a:rPr lang="en-US" sz="2800" dirty="0" smtClean="0"/>
              <a:t>Autotrophic/ Heterotrophic</a:t>
            </a:r>
          </a:p>
          <a:p>
            <a:r>
              <a:rPr lang="en-US" sz="2800" dirty="0" smtClean="0"/>
              <a:t>EX: E.coli, Streptococcus, yogurt bacteria</a:t>
            </a:r>
          </a:p>
          <a:p>
            <a:endParaRPr lang="en-US" sz="3200" dirty="0" smtClean="0"/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  <p:pic>
        <p:nvPicPr>
          <p:cNvPr id="2050" name="Picture 2" descr="http://mayhewbiology.com/Biology%20notes/chapter_1_notes_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22" y="3986791"/>
            <a:ext cx="3429125" cy="22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06653" y="3088433"/>
            <a:ext cx="2037347" cy="149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tudy.com/cimages/multimages/16/diagramsixkingdo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222437"/>
            <a:ext cx="5730400" cy="62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222437"/>
            <a:ext cx="2400300" cy="1074020"/>
          </a:xfrm>
        </p:spPr>
        <p:txBody>
          <a:bodyPr/>
          <a:lstStyle/>
          <a:p>
            <a:r>
              <a:rPr lang="en-US" dirty="0" smtClean="0"/>
              <a:t>THE SIX KINGDOMS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" y="1668379"/>
            <a:ext cx="2400300" cy="463682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ARCHAE-BACTERIA:</a:t>
            </a:r>
          </a:p>
          <a:p>
            <a:r>
              <a:rPr lang="en-US" sz="3200" dirty="0" smtClean="0"/>
              <a:t>Prokaryotic</a:t>
            </a:r>
          </a:p>
          <a:p>
            <a:r>
              <a:rPr lang="en-US" sz="3200" dirty="0" smtClean="0"/>
              <a:t>Single-celled</a:t>
            </a:r>
          </a:p>
          <a:p>
            <a:r>
              <a:rPr lang="en-US" sz="2800" dirty="0" smtClean="0"/>
              <a:t>Autotrophic/ Heterotrophic</a:t>
            </a:r>
          </a:p>
          <a:p>
            <a:r>
              <a:rPr lang="en-US" sz="2800" dirty="0" smtClean="0"/>
              <a:t>Bacteria that are found in extreme habitats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  <p:pic>
        <p:nvPicPr>
          <p:cNvPr id="3074" name="Picture 2" descr="http://4.bp.blogspot.com/-gXx1UFelrYI/UXXBgnbmKWI/AAAAAAAAKl8/UIainwa29jk/s1600/Yellowstone+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75944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igures.boundless-cdn.com/13983/full/cow-female-black-whit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3661973"/>
            <a:ext cx="3790783" cy="25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96126" y="2286327"/>
            <a:ext cx="2037347" cy="149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tudy.com/cimages/multimages/16/diagramsixkingdo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222437"/>
            <a:ext cx="5730400" cy="62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222437"/>
            <a:ext cx="2400300" cy="1074020"/>
          </a:xfrm>
        </p:spPr>
        <p:txBody>
          <a:bodyPr/>
          <a:lstStyle/>
          <a:p>
            <a:r>
              <a:rPr lang="en-US" dirty="0" smtClean="0"/>
              <a:t>THE SIX KINGDOMS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" y="1668379"/>
            <a:ext cx="2400300" cy="463682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PROTISTA:</a:t>
            </a:r>
          </a:p>
          <a:p>
            <a:r>
              <a:rPr lang="en-US" sz="3200" i="1" dirty="0" smtClean="0"/>
              <a:t>Eukaryotic</a:t>
            </a:r>
          </a:p>
          <a:p>
            <a:r>
              <a:rPr lang="en-US" sz="3200" dirty="0" smtClean="0"/>
              <a:t>Single- (or multicellular)</a:t>
            </a:r>
          </a:p>
          <a:p>
            <a:r>
              <a:rPr lang="en-US" sz="2800" dirty="0" smtClean="0"/>
              <a:t>Autotrophic/ Heterotrophic</a:t>
            </a:r>
          </a:p>
          <a:p>
            <a:r>
              <a:rPr lang="en-US" sz="3200" dirty="0" smtClean="0"/>
              <a:t>Anything that is not a plant, animal or fungi!</a:t>
            </a:r>
            <a:endParaRPr lang="en-US" sz="3200" dirty="0"/>
          </a:p>
        </p:txBody>
      </p:sp>
      <p:pic>
        <p:nvPicPr>
          <p:cNvPr id="4098" name="Picture 2" descr="http://www.ric.edu/faculty/ptiskus/six_kingdoms/Index_files/image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82" y="222437"/>
            <a:ext cx="3768565" cy="37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wisegeek.com/algae-covered-roc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18" y="3674296"/>
            <a:ext cx="1641141" cy="22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689558" y="1668379"/>
            <a:ext cx="2037347" cy="149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tudy.com/cimages/multimages/16/diagramsixkingdo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222437"/>
            <a:ext cx="5730400" cy="62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222437"/>
            <a:ext cx="2400300" cy="1074020"/>
          </a:xfrm>
        </p:spPr>
        <p:txBody>
          <a:bodyPr/>
          <a:lstStyle/>
          <a:p>
            <a:r>
              <a:rPr lang="en-US" dirty="0" smtClean="0"/>
              <a:t>THE SIX KINGDOMS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" y="1668379"/>
            <a:ext cx="2400300" cy="46368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PLANTAE:</a:t>
            </a:r>
          </a:p>
          <a:p>
            <a:r>
              <a:rPr lang="en-US" sz="3200" dirty="0" smtClean="0"/>
              <a:t>Eukaryotic</a:t>
            </a:r>
          </a:p>
          <a:p>
            <a:r>
              <a:rPr lang="en-US" sz="3200" dirty="0" smtClean="0"/>
              <a:t>Multicellular</a:t>
            </a:r>
          </a:p>
          <a:p>
            <a:r>
              <a:rPr lang="en-US" sz="3200" i="1" dirty="0" smtClean="0"/>
              <a:t>Autotrophic</a:t>
            </a:r>
          </a:p>
          <a:p>
            <a:r>
              <a:rPr lang="en-US" sz="3200" dirty="0" smtClean="0"/>
              <a:t>Ex: trees, moss, flowers, etc.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 rot="20304811">
            <a:off x="6455053" y="1315451"/>
            <a:ext cx="156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largest!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41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81137" y="550499"/>
            <a:ext cx="2037347" cy="149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tudy.com/cimages/multimages/16/diagramsixkingdo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174311"/>
            <a:ext cx="5730400" cy="62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222437"/>
            <a:ext cx="2400300" cy="1074020"/>
          </a:xfrm>
        </p:spPr>
        <p:txBody>
          <a:bodyPr/>
          <a:lstStyle/>
          <a:p>
            <a:r>
              <a:rPr lang="en-US" dirty="0" smtClean="0"/>
              <a:t>THE SIX KINGDOMS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" y="1668379"/>
            <a:ext cx="2400300" cy="46368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FUNGI:</a:t>
            </a:r>
          </a:p>
          <a:p>
            <a:r>
              <a:rPr lang="en-US" sz="3200" dirty="0" smtClean="0"/>
              <a:t>Eukaryotic</a:t>
            </a:r>
          </a:p>
          <a:p>
            <a:r>
              <a:rPr lang="en-US" sz="3200" dirty="0" smtClean="0"/>
              <a:t>Multicellular</a:t>
            </a:r>
          </a:p>
          <a:p>
            <a:r>
              <a:rPr lang="en-US" sz="2800" i="1" dirty="0" smtClean="0"/>
              <a:t>Heterotrophic –decomposers, parasites</a:t>
            </a:r>
          </a:p>
          <a:p>
            <a:r>
              <a:rPr lang="en-US" sz="3200" dirty="0" smtClean="0"/>
              <a:t>Different life cycle from animals.</a:t>
            </a:r>
            <a:endParaRPr lang="en-US" sz="3200" dirty="0"/>
          </a:p>
        </p:txBody>
      </p:sp>
      <p:pic>
        <p:nvPicPr>
          <p:cNvPr id="5122" name="Picture 2" descr="http://theforagerpress.com/bookstore/mushrooms/images/tp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2221832"/>
            <a:ext cx="4000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566611" y="0"/>
            <a:ext cx="2037347" cy="149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tudy.com/cimages/multimages/16/diagramsixkingdo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7" y="126185"/>
            <a:ext cx="5730400" cy="62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222437"/>
            <a:ext cx="2400300" cy="1074020"/>
          </a:xfrm>
        </p:spPr>
        <p:txBody>
          <a:bodyPr/>
          <a:lstStyle/>
          <a:p>
            <a:r>
              <a:rPr lang="en-US" dirty="0" smtClean="0"/>
              <a:t>THE SIX KINGDOMS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" y="1668379"/>
            <a:ext cx="2400300" cy="46368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ANIMALIA:</a:t>
            </a:r>
          </a:p>
          <a:p>
            <a:r>
              <a:rPr lang="en-US" sz="3200" dirty="0" smtClean="0"/>
              <a:t>Eukaryotic</a:t>
            </a:r>
          </a:p>
          <a:p>
            <a:r>
              <a:rPr lang="en-US" sz="3200" dirty="0" smtClean="0"/>
              <a:t>Multicellular</a:t>
            </a:r>
          </a:p>
          <a:p>
            <a:r>
              <a:rPr lang="en-US" sz="2800" dirty="0" smtClean="0"/>
              <a:t>Heterotrophic </a:t>
            </a:r>
          </a:p>
          <a:p>
            <a:endParaRPr lang="en-US" sz="2800" dirty="0"/>
          </a:p>
          <a:p>
            <a:r>
              <a:rPr lang="en-US" sz="3200" dirty="0" smtClean="0"/>
              <a:t>EX: You, me, insects, dogs, fish, etc.</a:t>
            </a:r>
          </a:p>
        </p:txBody>
      </p:sp>
      <p:sp>
        <p:nvSpPr>
          <p:cNvPr id="7" name="TextBox 6"/>
          <p:cNvSpPr txBox="1"/>
          <p:nvPr/>
        </p:nvSpPr>
        <p:spPr>
          <a:xfrm rot="1367448">
            <a:off x="7453236" y="434411"/>
            <a:ext cx="168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largest!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5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267</TotalTime>
  <Words>393</Words>
  <Application>Microsoft Office PowerPoint</Application>
  <PresentationFormat>On-screen Show (4:3)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Intro to Classification</vt:lpstr>
      <vt:lpstr>The Kingdom System</vt:lpstr>
      <vt:lpstr>THE SIX KINGDOMS</vt:lpstr>
      <vt:lpstr>THE SIX KINGDOMS</vt:lpstr>
      <vt:lpstr>THE SIX KINGDOMS</vt:lpstr>
      <vt:lpstr>THE SIX KINGDOMS</vt:lpstr>
      <vt:lpstr>THE SIX KINGDOMS</vt:lpstr>
      <vt:lpstr>THE SIX KINGDOMS</vt:lpstr>
      <vt:lpstr>THE SIX KINGDOMS</vt:lpstr>
      <vt:lpstr>Dichotomous Key</vt:lpstr>
      <vt:lpstr>PowerPoint Presentation</vt:lpstr>
      <vt:lpstr>PowerPoint Presentation</vt:lpstr>
      <vt:lpstr>PowerPoint Presentation</vt:lpstr>
      <vt:lpstr>Deal with one group at a time</vt:lpstr>
      <vt:lpstr>Divide into 2 groups again!</vt:lpstr>
      <vt:lpstr>Divide into 2 groups again!</vt:lpstr>
      <vt:lpstr>PowerPoint Presentation</vt:lpstr>
      <vt:lpstr>Divide into 2 groups again!</vt:lpstr>
      <vt:lpstr>PowerPoint Presentation</vt:lpstr>
      <vt:lpstr>LET’S TRY ANOTHER ONE!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Classification</dc:title>
  <dc:creator>Rachael Barksdale</dc:creator>
  <cp:lastModifiedBy>Barksdale, Rachael</cp:lastModifiedBy>
  <cp:revision>59</cp:revision>
  <dcterms:created xsi:type="dcterms:W3CDTF">2016-04-22T14:09:19Z</dcterms:created>
  <dcterms:modified xsi:type="dcterms:W3CDTF">2017-03-13T18:36:12Z</dcterms:modified>
</cp:coreProperties>
</file>