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691"/>
  </p:normalViewPr>
  <p:slideViewPr>
    <p:cSldViewPr snapToGrid="0" snapToObjects="1">
      <p:cViewPr varScale="1">
        <p:scale>
          <a:sx n="41" d="100"/>
          <a:sy n="41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094A-E590-CD41-B445-B2D479EF1FEC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3358-E7BA-2A45-8781-DEAB525145D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53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094A-E590-CD41-B445-B2D479EF1FEC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3358-E7BA-2A45-8781-DEAB52514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3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094A-E590-CD41-B445-B2D479EF1FEC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3358-E7BA-2A45-8781-DEAB52514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5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094A-E590-CD41-B445-B2D479EF1FEC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3358-E7BA-2A45-8781-DEAB52514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094A-E590-CD41-B445-B2D479EF1FEC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3358-E7BA-2A45-8781-DEAB525145D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629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094A-E590-CD41-B445-B2D479EF1FEC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3358-E7BA-2A45-8781-DEAB52514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5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094A-E590-CD41-B445-B2D479EF1FEC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3358-E7BA-2A45-8781-DEAB52514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1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094A-E590-CD41-B445-B2D479EF1FEC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3358-E7BA-2A45-8781-DEAB52514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9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094A-E590-CD41-B445-B2D479EF1FEC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3358-E7BA-2A45-8781-DEAB52514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4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8DD094A-E590-CD41-B445-B2D479EF1FEC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F83358-E7BA-2A45-8781-DEAB52514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9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094A-E590-CD41-B445-B2D479EF1FEC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3358-E7BA-2A45-8781-DEAB52514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8DD094A-E590-CD41-B445-B2D479EF1FEC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CF83358-E7BA-2A45-8781-DEAB525145D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16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Lipids &amp; </a:t>
            </a:r>
            <a:br>
              <a:rPr lang="en-US" sz="6600" dirty="0" smtClean="0"/>
            </a:br>
            <a:r>
              <a:rPr lang="en-US" sz="6600" dirty="0" smtClean="0"/>
              <a:t>Carbohydrates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878" y="1403349"/>
            <a:ext cx="2767160" cy="415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2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Monosaccharide</a:t>
            </a:r>
          </a:p>
          <a:p>
            <a:pPr lvl="1"/>
            <a:r>
              <a:rPr lang="en-US" sz="3600" dirty="0"/>
              <a:t>Mono- = one</a:t>
            </a:r>
          </a:p>
          <a:p>
            <a:pPr lvl="1"/>
            <a:r>
              <a:rPr lang="en-US" sz="3600" dirty="0"/>
              <a:t>-saccharide = sugar</a:t>
            </a:r>
          </a:p>
          <a:p>
            <a:r>
              <a:rPr lang="en-US" sz="3600" dirty="0"/>
              <a:t>Example: glucose</a:t>
            </a:r>
          </a:p>
          <a:p>
            <a:pPr lvl="1"/>
            <a:r>
              <a:rPr lang="en-US" sz="3600" dirty="0"/>
              <a:t>Carbon ring</a:t>
            </a: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5" t="44771"/>
          <a:stretch>
            <a:fillRect/>
          </a:stretch>
        </p:blipFill>
        <p:spPr bwMode="auto">
          <a:xfrm>
            <a:off x="3629464" y="4384081"/>
            <a:ext cx="1996679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6166338" y="3376247"/>
            <a:ext cx="2200422" cy="2170630"/>
          </a:xfrm>
          <a:prstGeom prst="wedgeRectCallout">
            <a:avLst>
              <a:gd name="adj1" fmla="val -93725"/>
              <a:gd name="adj2" fmla="val 12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-</a:t>
            </a:r>
            <a:r>
              <a:rPr lang="en-US" sz="3600" dirty="0" err="1">
                <a:solidFill>
                  <a:schemeClr val="tx1"/>
                </a:solidFill>
              </a:rPr>
              <a:t>ose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signifies a sugar molecule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2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19996"/>
            <a:ext cx="3725594" cy="3017520"/>
          </a:xfrm>
        </p:spPr>
        <p:txBody>
          <a:bodyPr>
            <a:noAutofit/>
          </a:bodyPr>
          <a:lstStyle/>
          <a:p>
            <a:r>
              <a:rPr lang="en-US" sz="3200" dirty="0"/>
              <a:t>Disaccharide</a:t>
            </a:r>
          </a:p>
          <a:p>
            <a:pPr lvl="1"/>
            <a:r>
              <a:rPr lang="en-US" sz="3200" dirty="0"/>
              <a:t>Di- = two</a:t>
            </a:r>
          </a:p>
          <a:p>
            <a:pPr lvl="1"/>
            <a:r>
              <a:rPr lang="en-US" sz="3200" dirty="0"/>
              <a:t>-saccharide = sugar</a:t>
            </a:r>
          </a:p>
          <a:p>
            <a:r>
              <a:rPr lang="en-US" sz="3200" dirty="0"/>
              <a:t>Example: sucrose</a:t>
            </a:r>
          </a:p>
          <a:p>
            <a:pPr lvl="1"/>
            <a:r>
              <a:rPr lang="en-US" sz="3200" dirty="0"/>
              <a:t>2 different sugar molecules linked together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291" y="4033936"/>
            <a:ext cx="4762500" cy="1885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484" y="2549416"/>
            <a:ext cx="1604376" cy="16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5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 structure</a:t>
            </a:r>
            <a:endParaRPr lang="en-US" dirty="0"/>
          </a:p>
        </p:txBody>
      </p:sp>
      <p:sp>
        <p:nvSpPr>
          <p:cNvPr id="8" name="Hexagon 7"/>
          <p:cNvSpPr>
            <a:spLocks noChangeArrowheads="1"/>
          </p:cNvSpPr>
          <p:nvPr/>
        </p:nvSpPr>
        <p:spPr bwMode="auto">
          <a:xfrm>
            <a:off x="4739879" y="3041583"/>
            <a:ext cx="747713" cy="594122"/>
          </a:xfrm>
          <a:prstGeom prst="hexagon">
            <a:avLst>
              <a:gd name="adj" fmla="val 25001"/>
              <a:gd name="vf" fmla="val 115470"/>
            </a:avLst>
          </a:prstGeom>
          <a:solidFill>
            <a:srgbClr val="F9C19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050" b="1" dirty="0"/>
              <a:t>Sugar</a:t>
            </a:r>
          </a:p>
        </p:txBody>
      </p:sp>
      <p:sp>
        <p:nvSpPr>
          <p:cNvPr id="9" name="Hexagon 8"/>
          <p:cNvSpPr>
            <a:spLocks noChangeArrowheads="1"/>
          </p:cNvSpPr>
          <p:nvPr/>
        </p:nvSpPr>
        <p:spPr bwMode="auto">
          <a:xfrm>
            <a:off x="5487592" y="3041583"/>
            <a:ext cx="747713" cy="594122"/>
          </a:xfrm>
          <a:prstGeom prst="hexagon">
            <a:avLst>
              <a:gd name="adj" fmla="val 25001"/>
              <a:gd name="vf" fmla="val 115470"/>
            </a:avLst>
          </a:prstGeom>
          <a:solidFill>
            <a:srgbClr val="F9C19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050" b="1" dirty="0"/>
              <a:t>Sugar</a:t>
            </a:r>
          </a:p>
        </p:txBody>
      </p:sp>
      <p:sp>
        <p:nvSpPr>
          <p:cNvPr id="10" name="Hexagon 9"/>
          <p:cNvSpPr>
            <a:spLocks noChangeArrowheads="1"/>
          </p:cNvSpPr>
          <p:nvPr/>
        </p:nvSpPr>
        <p:spPr bwMode="auto">
          <a:xfrm>
            <a:off x="6235304" y="3041583"/>
            <a:ext cx="747713" cy="594122"/>
          </a:xfrm>
          <a:prstGeom prst="hexagon">
            <a:avLst>
              <a:gd name="adj" fmla="val 25001"/>
              <a:gd name="vf" fmla="val 115470"/>
            </a:avLst>
          </a:prstGeom>
          <a:solidFill>
            <a:srgbClr val="F9C19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050" b="1" dirty="0"/>
              <a:t>Sugar</a:t>
            </a:r>
          </a:p>
        </p:txBody>
      </p:sp>
      <p:sp>
        <p:nvSpPr>
          <p:cNvPr id="11" name="Hexagon 10"/>
          <p:cNvSpPr>
            <a:spLocks noChangeArrowheads="1"/>
          </p:cNvSpPr>
          <p:nvPr/>
        </p:nvSpPr>
        <p:spPr bwMode="auto">
          <a:xfrm>
            <a:off x="6983017" y="3041583"/>
            <a:ext cx="747713" cy="594122"/>
          </a:xfrm>
          <a:prstGeom prst="hexagon">
            <a:avLst>
              <a:gd name="adj" fmla="val 25001"/>
              <a:gd name="vf" fmla="val 115470"/>
            </a:avLst>
          </a:prstGeom>
          <a:solidFill>
            <a:srgbClr val="F9C19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050" b="1" dirty="0"/>
              <a:t>Sugar</a:t>
            </a:r>
          </a:p>
        </p:txBody>
      </p:sp>
      <p:sp>
        <p:nvSpPr>
          <p:cNvPr id="12" name="Hexagon 11"/>
          <p:cNvSpPr>
            <a:spLocks noChangeArrowheads="1"/>
          </p:cNvSpPr>
          <p:nvPr/>
        </p:nvSpPr>
        <p:spPr bwMode="auto">
          <a:xfrm>
            <a:off x="7730729" y="3041583"/>
            <a:ext cx="747713" cy="594122"/>
          </a:xfrm>
          <a:prstGeom prst="hexagon">
            <a:avLst>
              <a:gd name="adj" fmla="val 25001"/>
              <a:gd name="vf" fmla="val 115470"/>
            </a:avLst>
          </a:prstGeom>
          <a:solidFill>
            <a:srgbClr val="F9C19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050" b="1" dirty="0"/>
              <a:t>Sugar</a:t>
            </a:r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6" y="4712534"/>
            <a:ext cx="3228975" cy="210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91"/>
          <a:stretch>
            <a:fillRect/>
          </a:stretch>
        </p:blipFill>
        <p:spPr bwMode="auto">
          <a:xfrm>
            <a:off x="4625580" y="4712534"/>
            <a:ext cx="1363265" cy="210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83" r="57791"/>
          <a:stretch>
            <a:fillRect/>
          </a:stretch>
        </p:blipFill>
        <p:spPr bwMode="auto">
          <a:xfrm>
            <a:off x="3377804" y="5767427"/>
            <a:ext cx="1362075" cy="104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1" t="50183"/>
          <a:stretch>
            <a:fillRect/>
          </a:stretch>
        </p:blipFill>
        <p:spPr bwMode="auto">
          <a:xfrm>
            <a:off x="2286000" y="5767427"/>
            <a:ext cx="1363266" cy="104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1" t="50183"/>
          <a:stretch>
            <a:fillRect/>
          </a:stretch>
        </p:blipFill>
        <p:spPr bwMode="auto">
          <a:xfrm>
            <a:off x="922734" y="5767427"/>
            <a:ext cx="1363266" cy="104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1" t="50183"/>
          <a:stretch>
            <a:fillRect/>
          </a:stretch>
        </p:blipFill>
        <p:spPr bwMode="auto">
          <a:xfrm>
            <a:off x="1429" y="5767427"/>
            <a:ext cx="1363266" cy="104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31796"/>
            <a:ext cx="4832913" cy="3017520"/>
          </a:xfrm>
        </p:spPr>
        <p:txBody>
          <a:bodyPr>
            <a:noAutofit/>
          </a:bodyPr>
          <a:lstStyle/>
          <a:p>
            <a:r>
              <a:rPr lang="en-US" sz="3200" dirty="0"/>
              <a:t>Polysaccharide</a:t>
            </a:r>
          </a:p>
          <a:p>
            <a:pPr lvl="1"/>
            <a:r>
              <a:rPr lang="en-US" sz="3200" dirty="0"/>
              <a:t>Poly- = many</a:t>
            </a:r>
          </a:p>
          <a:p>
            <a:pPr lvl="1"/>
            <a:r>
              <a:rPr lang="en-US" sz="3200" dirty="0"/>
              <a:t>-saccharide = sugar</a:t>
            </a:r>
          </a:p>
          <a:p>
            <a:r>
              <a:rPr lang="en-US" sz="3200" dirty="0"/>
              <a:t>Example: starch</a:t>
            </a:r>
          </a:p>
          <a:p>
            <a:pPr lvl="1"/>
            <a:r>
              <a:rPr lang="en-US" sz="3200" dirty="0"/>
              <a:t>Many glucose molecules linked together</a:t>
            </a:r>
          </a:p>
          <a:p>
            <a:pPr lvl="1"/>
            <a:r>
              <a:rPr lang="en-US" sz="3200" dirty="0"/>
              <a:t>Method for storing energy for later</a:t>
            </a:r>
          </a:p>
        </p:txBody>
      </p:sp>
    </p:spTree>
    <p:extLst>
      <p:ext uri="{BB962C8B-B14F-4D97-AF65-F5344CB8AC3E}">
        <p14:creationId xmlns:p14="http://schemas.microsoft.com/office/powerpoint/2010/main" val="51571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Lipids and carbohydrates have lots of stored energy.</a:t>
            </a:r>
          </a:p>
          <a:p>
            <a:r>
              <a:rPr lang="en-US" sz="3200" dirty="0"/>
              <a:t>Breaking bonds within macromolecules releases energy.</a:t>
            </a:r>
          </a:p>
        </p:txBody>
      </p:sp>
      <p:sp>
        <p:nvSpPr>
          <p:cNvPr id="4" name="Hexagon 3"/>
          <p:cNvSpPr>
            <a:spLocks noChangeArrowheads="1"/>
          </p:cNvSpPr>
          <p:nvPr/>
        </p:nvSpPr>
        <p:spPr bwMode="auto">
          <a:xfrm>
            <a:off x="2846179" y="4597681"/>
            <a:ext cx="747713" cy="594122"/>
          </a:xfrm>
          <a:prstGeom prst="hexagon">
            <a:avLst>
              <a:gd name="adj" fmla="val 25001"/>
              <a:gd name="vf" fmla="val 115470"/>
            </a:avLst>
          </a:prstGeom>
          <a:solidFill>
            <a:srgbClr val="F9C19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050" b="1" dirty="0"/>
              <a:t>Sugar</a:t>
            </a:r>
          </a:p>
        </p:txBody>
      </p:sp>
      <p:sp>
        <p:nvSpPr>
          <p:cNvPr id="5" name="Hexagon 4"/>
          <p:cNvSpPr>
            <a:spLocks noChangeArrowheads="1"/>
          </p:cNvSpPr>
          <p:nvPr/>
        </p:nvSpPr>
        <p:spPr bwMode="auto">
          <a:xfrm>
            <a:off x="3593892" y="4597681"/>
            <a:ext cx="747713" cy="594122"/>
          </a:xfrm>
          <a:prstGeom prst="hexagon">
            <a:avLst>
              <a:gd name="adj" fmla="val 25001"/>
              <a:gd name="vf" fmla="val 115470"/>
            </a:avLst>
          </a:prstGeom>
          <a:solidFill>
            <a:srgbClr val="F9C19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050" b="1" dirty="0"/>
              <a:t>Sugar</a:t>
            </a:r>
          </a:p>
        </p:txBody>
      </p:sp>
      <p:sp>
        <p:nvSpPr>
          <p:cNvPr id="6" name="Hexagon 5"/>
          <p:cNvSpPr>
            <a:spLocks noChangeArrowheads="1"/>
          </p:cNvSpPr>
          <p:nvPr/>
        </p:nvSpPr>
        <p:spPr bwMode="auto">
          <a:xfrm>
            <a:off x="4341604" y="4597681"/>
            <a:ext cx="747713" cy="594122"/>
          </a:xfrm>
          <a:prstGeom prst="hexagon">
            <a:avLst>
              <a:gd name="adj" fmla="val 25001"/>
              <a:gd name="vf" fmla="val 115470"/>
            </a:avLst>
          </a:prstGeom>
          <a:solidFill>
            <a:srgbClr val="F9C19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050" b="1" dirty="0"/>
              <a:t>Sugar</a:t>
            </a:r>
          </a:p>
        </p:txBody>
      </p:sp>
      <p:sp>
        <p:nvSpPr>
          <p:cNvPr id="7" name="Hexagon 6"/>
          <p:cNvSpPr>
            <a:spLocks noChangeArrowheads="1"/>
          </p:cNvSpPr>
          <p:nvPr/>
        </p:nvSpPr>
        <p:spPr bwMode="auto">
          <a:xfrm>
            <a:off x="5089317" y="4597681"/>
            <a:ext cx="747713" cy="594122"/>
          </a:xfrm>
          <a:prstGeom prst="hexagon">
            <a:avLst>
              <a:gd name="adj" fmla="val 25001"/>
              <a:gd name="vf" fmla="val 115470"/>
            </a:avLst>
          </a:prstGeom>
          <a:solidFill>
            <a:srgbClr val="F9C19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050" b="1" dirty="0"/>
              <a:t>Sugar</a:t>
            </a:r>
          </a:p>
        </p:txBody>
      </p:sp>
      <p:sp>
        <p:nvSpPr>
          <p:cNvPr id="8" name="Hexagon 7"/>
          <p:cNvSpPr>
            <a:spLocks noChangeArrowheads="1"/>
          </p:cNvSpPr>
          <p:nvPr/>
        </p:nvSpPr>
        <p:spPr bwMode="auto">
          <a:xfrm>
            <a:off x="5837029" y="4597681"/>
            <a:ext cx="747713" cy="594122"/>
          </a:xfrm>
          <a:prstGeom prst="hexagon">
            <a:avLst>
              <a:gd name="adj" fmla="val 25001"/>
              <a:gd name="vf" fmla="val 115470"/>
            </a:avLst>
          </a:prstGeom>
          <a:solidFill>
            <a:srgbClr val="F9C19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050" b="1" dirty="0"/>
              <a:t>Sugar</a:t>
            </a:r>
          </a:p>
        </p:txBody>
      </p:sp>
    </p:spTree>
    <p:extLst>
      <p:ext uri="{BB962C8B-B14F-4D97-AF65-F5344CB8AC3E}">
        <p14:creationId xmlns:p14="http://schemas.microsoft.com/office/powerpoint/2010/main" val="67760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Lipids and carbohydrates have lots of stored energy.</a:t>
            </a:r>
          </a:p>
          <a:p>
            <a:r>
              <a:rPr lang="en-US" sz="3200" dirty="0"/>
              <a:t>Breaking bonds within macromolecules releases energy</a:t>
            </a:r>
            <a:r>
              <a:rPr lang="en-US" sz="3200" dirty="0"/>
              <a:t>.</a:t>
            </a:r>
          </a:p>
          <a:p>
            <a:r>
              <a:rPr lang="en-US" sz="3200" dirty="0"/>
              <a:t>“Building block” molecules are called </a:t>
            </a:r>
            <a:r>
              <a:rPr lang="en-US" sz="3200" b="1" dirty="0"/>
              <a:t>monomers.</a:t>
            </a:r>
            <a:endParaRPr lang="en-US" sz="3200" dirty="0"/>
          </a:p>
        </p:txBody>
      </p:sp>
      <p:sp>
        <p:nvSpPr>
          <p:cNvPr id="4" name="Hexagon 3"/>
          <p:cNvSpPr>
            <a:spLocks noChangeArrowheads="1"/>
          </p:cNvSpPr>
          <p:nvPr/>
        </p:nvSpPr>
        <p:spPr bwMode="auto">
          <a:xfrm>
            <a:off x="2286552" y="5226612"/>
            <a:ext cx="747713" cy="594122"/>
          </a:xfrm>
          <a:prstGeom prst="hexagon">
            <a:avLst>
              <a:gd name="adj" fmla="val 25001"/>
              <a:gd name="vf" fmla="val 115470"/>
            </a:avLst>
          </a:prstGeom>
          <a:solidFill>
            <a:srgbClr val="F9C19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050" b="1" dirty="0"/>
              <a:t>Sugar</a:t>
            </a:r>
          </a:p>
        </p:txBody>
      </p:sp>
      <p:sp>
        <p:nvSpPr>
          <p:cNvPr id="5" name="Hexagon 4"/>
          <p:cNvSpPr>
            <a:spLocks noChangeArrowheads="1"/>
          </p:cNvSpPr>
          <p:nvPr/>
        </p:nvSpPr>
        <p:spPr bwMode="auto">
          <a:xfrm>
            <a:off x="3186224" y="5226610"/>
            <a:ext cx="747713" cy="594122"/>
          </a:xfrm>
          <a:prstGeom prst="hexagon">
            <a:avLst>
              <a:gd name="adj" fmla="val 25001"/>
              <a:gd name="vf" fmla="val 115470"/>
            </a:avLst>
          </a:prstGeom>
          <a:solidFill>
            <a:srgbClr val="F9C19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050" b="1" dirty="0"/>
              <a:t>Sugar</a:t>
            </a:r>
          </a:p>
        </p:txBody>
      </p:sp>
      <p:sp>
        <p:nvSpPr>
          <p:cNvPr id="6" name="Hexagon 5"/>
          <p:cNvSpPr>
            <a:spLocks noChangeArrowheads="1"/>
          </p:cNvSpPr>
          <p:nvPr/>
        </p:nvSpPr>
        <p:spPr bwMode="auto">
          <a:xfrm>
            <a:off x="4085897" y="5226610"/>
            <a:ext cx="747713" cy="594122"/>
          </a:xfrm>
          <a:prstGeom prst="hexagon">
            <a:avLst>
              <a:gd name="adj" fmla="val 25001"/>
              <a:gd name="vf" fmla="val 115470"/>
            </a:avLst>
          </a:prstGeom>
          <a:solidFill>
            <a:srgbClr val="F9C19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050" b="1" dirty="0"/>
              <a:t>Sugar</a:t>
            </a:r>
          </a:p>
        </p:txBody>
      </p:sp>
      <p:sp>
        <p:nvSpPr>
          <p:cNvPr id="7" name="Hexagon 6"/>
          <p:cNvSpPr>
            <a:spLocks noChangeArrowheads="1"/>
          </p:cNvSpPr>
          <p:nvPr/>
        </p:nvSpPr>
        <p:spPr bwMode="auto">
          <a:xfrm>
            <a:off x="4985569" y="5226610"/>
            <a:ext cx="747713" cy="594122"/>
          </a:xfrm>
          <a:prstGeom prst="hexagon">
            <a:avLst>
              <a:gd name="adj" fmla="val 25001"/>
              <a:gd name="vf" fmla="val 115470"/>
            </a:avLst>
          </a:prstGeom>
          <a:solidFill>
            <a:srgbClr val="F9C19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050" b="1" dirty="0"/>
              <a:t>Sugar</a:t>
            </a:r>
          </a:p>
        </p:txBody>
      </p:sp>
      <p:sp>
        <p:nvSpPr>
          <p:cNvPr id="8" name="Hexagon 7"/>
          <p:cNvSpPr>
            <a:spLocks noChangeArrowheads="1"/>
          </p:cNvSpPr>
          <p:nvPr/>
        </p:nvSpPr>
        <p:spPr bwMode="auto">
          <a:xfrm>
            <a:off x="5878796" y="5226612"/>
            <a:ext cx="747713" cy="594122"/>
          </a:xfrm>
          <a:prstGeom prst="hexagon">
            <a:avLst>
              <a:gd name="adj" fmla="val 25001"/>
              <a:gd name="vf" fmla="val 115470"/>
            </a:avLst>
          </a:prstGeom>
          <a:solidFill>
            <a:srgbClr val="F9C19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050" b="1" dirty="0"/>
              <a:t>Sugar</a:t>
            </a:r>
          </a:p>
        </p:txBody>
      </p:sp>
      <p:sp>
        <p:nvSpPr>
          <p:cNvPr id="9" name="Explosion 2 8"/>
          <p:cNvSpPr/>
          <p:nvPr/>
        </p:nvSpPr>
        <p:spPr>
          <a:xfrm>
            <a:off x="2926739" y="5335844"/>
            <a:ext cx="400929" cy="35872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Explosion 2 9"/>
          <p:cNvSpPr/>
          <p:nvPr/>
        </p:nvSpPr>
        <p:spPr>
          <a:xfrm>
            <a:off x="3838504" y="5335844"/>
            <a:ext cx="400929" cy="35872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Explosion 2 10"/>
          <p:cNvSpPr/>
          <p:nvPr/>
        </p:nvSpPr>
        <p:spPr>
          <a:xfrm>
            <a:off x="4750268" y="5344308"/>
            <a:ext cx="400929" cy="35872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" name="Explosion 2 11"/>
          <p:cNvSpPr/>
          <p:nvPr/>
        </p:nvSpPr>
        <p:spPr>
          <a:xfrm>
            <a:off x="5647007" y="5344308"/>
            <a:ext cx="400929" cy="35872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1826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338636" y="3981025"/>
            <a:ext cx="1999752" cy="2366780"/>
            <a:chOff x="2355830" y="2322447"/>
            <a:chExt cx="3387524" cy="39562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217" y="2700998"/>
              <a:ext cx="2698801" cy="357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8012" y="2322447"/>
              <a:ext cx="855516" cy="643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11093">
              <a:off x="2585508" y="3245355"/>
              <a:ext cx="855516" cy="644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732790">
              <a:off x="4993228" y="3658845"/>
              <a:ext cx="855516" cy="644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18555">
              <a:off x="2355830" y="4260283"/>
              <a:ext cx="855517" cy="644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73091">
              <a:off x="4615453" y="2643386"/>
              <a:ext cx="856894" cy="64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energy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Short-term energy from simple carbohydrates</a:t>
            </a:r>
          </a:p>
          <a:p>
            <a:r>
              <a:rPr lang="en-US" sz="3200" dirty="0"/>
              <a:t>Digested quickly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Long-term energy from polysaccharides and fats</a:t>
            </a:r>
          </a:p>
          <a:p>
            <a:r>
              <a:rPr lang="en-US" sz="3200" dirty="0"/>
              <a:t>Digested slowly</a:t>
            </a:r>
          </a:p>
        </p:txBody>
      </p:sp>
      <p:pic>
        <p:nvPicPr>
          <p:cNvPr id="13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84" y="4239137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88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Large molecules</a:t>
            </a:r>
          </a:p>
          <a:p>
            <a:r>
              <a:rPr lang="en-US" sz="3600" dirty="0"/>
              <a:t>4 major macromolecules found in the body</a:t>
            </a:r>
          </a:p>
          <a:p>
            <a:pPr lvl="1"/>
            <a:r>
              <a:rPr lang="en-US" sz="3600" dirty="0"/>
              <a:t>Lipids</a:t>
            </a:r>
          </a:p>
          <a:p>
            <a:pPr lvl="1"/>
            <a:r>
              <a:rPr lang="en-US" sz="3600" dirty="0"/>
              <a:t>Carbohydrates</a:t>
            </a:r>
          </a:p>
          <a:p>
            <a:pPr lvl="1"/>
            <a:r>
              <a:rPr lang="en-US" sz="3600" dirty="0"/>
              <a:t>Nucleic Acids</a:t>
            </a:r>
          </a:p>
          <a:p>
            <a:pPr lvl="1"/>
            <a:r>
              <a:rPr lang="en-US" sz="3600" dirty="0"/>
              <a:t>Amino Acids</a:t>
            </a:r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2180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Large molecules</a:t>
            </a:r>
          </a:p>
          <a:p>
            <a:r>
              <a:rPr lang="en-US" sz="3200" dirty="0"/>
              <a:t>4 major macromolecules found in the body</a:t>
            </a:r>
          </a:p>
          <a:p>
            <a:pPr lvl="1"/>
            <a:r>
              <a:rPr lang="en-US" sz="3200" dirty="0"/>
              <a:t>Lipids</a:t>
            </a:r>
          </a:p>
          <a:p>
            <a:pPr lvl="1"/>
            <a:r>
              <a:rPr lang="en-US" sz="3200" dirty="0"/>
              <a:t>Carbohydrates</a:t>
            </a:r>
          </a:p>
          <a:p>
            <a:pPr lvl="1"/>
            <a:r>
              <a:rPr lang="en-US" sz="3200" dirty="0"/>
              <a:t>Nucleic Acids</a:t>
            </a:r>
          </a:p>
          <a:p>
            <a:pPr lvl="1"/>
            <a:r>
              <a:rPr lang="en-US" sz="3200" dirty="0"/>
              <a:t>Amino Acids</a:t>
            </a:r>
          </a:p>
          <a:p>
            <a:r>
              <a:rPr lang="en-US" sz="3200" dirty="0"/>
              <a:t>Made mostly of carbon (also oxygen, hydrogen)</a:t>
            </a:r>
          </a:p>
        </p:txBody>
      </p:sp>
    </p:spTree>
    <p:extLst>
      <p:ext uri="{BB962C8B-B14F-4D97-AF65-F5344CB8AC3E}">
        <p14:creationId xmlns:p14="http://schemas.microsoft.com/office/powerpoint/2010/main" val="3780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AKA fats</a:t>
            </a:r>
          </a:p>
          <a:p>
            <a:r>
              <a:rPr lang="en-US" sz="3600" dirty="0"/>
              <a:t>Examples</a:t>
            </a:r>
          </a:p>
          <a:p>
            <a:pPr lvl="1"/>
            <a:r>
              <a:rPr lang="en-US" sz="3600" dirty="0"/>
              <a:t>Oils</a:t>
            </a:r>
          </a:p>
          <a:p>
            <a:pPr lvl="1"/>
            <a:r>
              <a:rPr lang="en-US" sz="3600" dirty="0"/>
              <a:t>Waxes</a:t>
            </a:r>
          </a:p>
          <a:p>
            <a:pPr lvl="1"/>
            <a:r>
              <a:rPr lang="en-US" sz="3600" dirty="0"/>
              <a:t>Plaque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685" y="4364144"/>
            <a:ext cx="2438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423" y="2731799"/>
            <a:ext cx="1891904" cy="163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357" y="3342442"/>
            <a:ext cx="2463403" cy="13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98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 are hydrophobic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5167827" cy="4023360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ea typeface="MS PGothic" charset="-128"/>
              </a:rPr>
              <a:t>Hydro-  = water</a:t>
            </a:r>
          </a:p>
          <a:p>
            <a:r>
              <a:rPr lang="en-US" altLang="en-US" sz="3600" dirty="0">
                <a:ea typeface="MS PGothic" charset="-128"/>
              </a:rPr>
              <a:t>-phobic = fear of</a:t>
            </a:r>
          </a:p>
          <a:p>
            <a:endParaRPr lang="en-US" altLang="en-US" sz="3600" dirty="0">
              <a:ea typeface="MS PGothic" charset="-128"/>
            </a:endParaRPr>
          </a:p>
          <a:p>
            <a:r>
              <a:rPr lang="en-US" altLang="en-US" sz="3600" dirty="0">
                <a:ea typeface="MS PGothic" charset="-128"/>
              </a:rPr>
              <a:t>Water and lipids don’t like to mix!</a:t>
            </a:r>
          </a:p>
          <a:p>
            <a:endParaRPr lang="en-US" altLang="en-US" sz="3600" dirty="0">
              <a:ea typeface="MS PGothic" charset="-128"/>
            </a:endParaRP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786" y="1856936"/>
            <a:ext cx="2563416" cy="353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22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 are hydrophobic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4241410" cy="4023360"/>
          </a:xfrm>
        </p:spPr>
        <p:txBody>
          <a:bodyPr>
            <a:noAutofit/>
          </a:bodyPr>
          <a:lstStyle/>
          <a:p>
            <a:r>
              <a:rPr lang="en-US" altLang="en-US" sz="3200" dirty="0">
                <a:ea typeface="MS PGothic" charset="-128"/>
              </a:rPr>
              <a:t>Hydro-  = water</a:t>
            </a:r>
          </a:p>
          <a:p>
            <a:r>
              <a:rPr lang="en-US" altLang="en-US" sz="3200" dirty="0">
                <a:ea typeface="MS PGothic" charset="-128"/>
              </a:rPr>
              <a:t>-phobic = fear </a:t>
            </a:r>
            <a:r>
              <a:rPr lang="en-US" altLang="en-US" sz="3200" dirty="0" smtClean="0">
                <a:ea typeface="MS PGothic" charset="-128"/>
              </a:rPr>
              <a:t>of</a:t>
            </a:r>
            <a:endParaRPr lang="en-US" altLang="en-US" sz="3200" dirty="0">
              <a:ea typeface="MS PGothic" charset="-128"/>
            </a:endParaRPr>
          </a:p>
          <a:p>
            <a:r>
              <a:rPr lang="en-US" altLang="en-US" sz="3200" dirty="0">
                <a:ea typeface="MS PGothic" charset="-128"/>
              </a:rPr>
              <a:t>Water and lipids don’t like to mix</a:t>
            </a:r>
            <a:r>
              <a:rPr lang="en-US" altLang="en-US" sz="3200" dirty="0" smtClean="0">
                <a:ea typeface="MS PGothic" charset="-128"/>
              </a:rPr>
              <a:t>!</a:t>
            </a:r>
            <a:endParaRPr lang="en-US" altLang="en-US" sz="3200" dirty="0">
              <a:ea typeface="MS PGothic" charset="-128"/>
            </a:endParaRPr>
          </a:p>
          <a:p>
            <a:r>
              <a:rPr lang="en-US" altLang="en-US" sz="3200" dirty="0">
                <a:ea typeface="MS PGothic" charset="-128"/>
              </a:rPr>
              <a:t>Things that like water are </a:t>
            </a:r>
            <a:r>
              <a:rPr lang="en-US" altLang="en-US" sz="3200" b="1" dirty="0">
                <a:ea typeface="MS PGothic" charset="-128"/>
              </a:rPr>
              <a:t>hydrophilic</a:t>
            </a:r>
          </a:p>
          <a:p>
            <a:pPr lvl="1"/>
            <a:r>
              <a:rPr lang="en-US" altLang="en-US" sz="3200" dirty="0">
                <a:ea typeface="MS PGothic" charset="-128"/>
              </a:rPr>
              <a:t>Hydro- = water</a:t>
            </a:r>
          </a:p>
          <a:p>
            <a:pPr lvl="1"/>
            <a:r>
              <a:rPr lang="en-US" altLang="en-US" sz="3200" dirty="0">
                <a:ea typeface="MS PGothic" charset="-128"/>
              </a:rPr>
              <a:t>-</a:t>
            </a:r>
            <a:r>
              <a:rPr lang="en-US" altLang="en-US" sz="3200" dirty="0" err="1">
                <a:ea typeface="MS PGothic" charset="-128"/>
              </a:rPr>
              <a:t>philic</a:t>
            </a:r>
            <a:r>
              <a:rPr lang="en-US" altLang="en-US" sz="3200" dirty="0">
                <a:ea typeface="MS PGothic" charset="-128"/>
              </a:rPr>
              <a:t>  = love of</a:t>
            </a:r>
          </a:p>
          <a:p>
            <a:endParaRPr lang="en-US" sz="3200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60" y="2574696"/>
            <a:ext cx="4425616" cy="235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7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 are hydrophobic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3980573" cy="4023360"/>
          </a:xfrm>
        </p:spPr>
        <p:txBody>
          <a:bodyPr>
            <a:noAutofit/>
          </a:bodyPr>
          <a:lstStyle/>
          <a:p>
            <a:r>
              <a:rPr lang="en-US" altLang="en-US" sz="3200" dirty="0">
                <a:ea typeface="MS PGothic" charset="-128"/>
              </a:rPr>
              <a:t>Hydro-  = water</a:t>
            </a:r>
          </a:p>
          <a:p>
            <a:r>
              <a:rPr lang="en-US" altLang="en-US" sz="3200" dirty="0">
                <a:ea typeface="MS PGothic" charset="-128"/>
              </a:rPr>
              <a:t>-phobic = fear </a:t>
            </a:r>
            <a:r>
              <a:rPr lang="en-US" altLang="en-US" sz="3200" dirty="0" smtClean="0">
                <a:ea typeface="MS PGothic" charset="-128"/>
              </a:rPr>
              <a:t>of</a:t>
            </a:r>
            <a:endParaRPr lang="en-US" altLang="en-US" sz="3200" dirty="0">
              <a:ea typeface="MS PGothic" charset="-128"/>
            </a:endParaRPr>
          </a:p>
          <a:p>
            <a:r>
              <a:rPr lang="en-US" altLang="en-US" sz="3200" dirty="0">
                <a:ea typeface="MS PGothic" charset="-128"/>
              </a:rPr>
              <a:t>Water and lipids don’t like to mix</a:t>
            </a:r>
            <a:r>
              <a:rPr lang="en-US" altLang="en-US" sz="3200" dirty="0" smtClean="0">
                <a:ea typeface="MS PGothic" charset="-128"/>
              </a:rPr>
              <a:t>!</a:t>
            </a:r>
            <a:endParaRPr lang="en-US" altLang="en-US" sz="3200" dirty="0">
              <a:ea typeface="MS PGothic" charset="-128"/>
            </a:endParaRPr>
          </a:p>
          <a:p>
            <a:r>
              <a:rPr lang="en-US" altLang="en-US" sz="3200" dirty="0">
                <a:ea typeface="MS PGothic" charset="-128"/>
              </a:rPr>
              <a:t>Things that like water are </a:t>
            </a:r>
            <a:r>
              <a:rPr lang="en-US" altLang="en-US" sz="3200" b="1" dirty="0">
                <a:ea typeface="MS PGothic" charset="-128"/>
              </a:rPr>
              <a:t>hydrophilic</a:t>
            </a:r>
          </a:p>
          <a:p>
            <a:pPr lvl="1"/>
            <a:r>
              <a:rPr lang="en-US" altLang="en-US" sz="3200" dirty="0">
                <a:ea typeface="MS PGothic" charset="-128"/>
              </a:rPr>
              <a:t>Hydro- = water</a:t>
            </a:r>
          </a:p>
          <a:p>
            <a:pPr lvl="1"/>
            <a:r>
              <a:rPr lang="en-US" altLang="en-US" sz="3200" dirty="0">
                <a:ea typeface="MS PGothic" charset="-128"/>
              </a:rPr>
              <a:t>-</a:t>
            </a:r>
            <a:r>
              <a:rPr lang="en-US" altLang="en-US" sz="3200" dirty="0" err="1">
                <a:ea typeface="MS PGothic" charset="-128"/>
              </a:rPr>
              <a:t>philic</a:t>
            </a:r>
            <a:r>
              <a:rPr lang="en-US" altLang="en-US" sz="3200" dirty="0">
                <a:ea typeface="MS PGothic" charset="-128"/>
              </a:rPr>
              <a:t>  = love of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181" r="29561" b="4947"/>
          <a:stretch/>
        </p:blipFill>
        <p:spPr>
          <a:xfrm>
            <a:off x="4803532" y="2241552"/>
            <a:ext cx="4023243" cy="317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Fatty acids + </a:t>
            </a:r>
            <a:r>
              <a:rPr lang="en-US" sz="3600" dirty="0">
                <a:solidFill>
                  <a:srgbClr val="FF0000"/>
                </a:solidFill>
              </a:rPr>
              <a:t>Glycerol</a:t>
            </a:r>
          </a:p>
          <a:p>
            <a:pPr lvl="1"/>
            <a:r>
              <a:rPr lang="en-US" sz="3600" dirty="0">
                <a:solidFill>
                  <a:schemeClr val="tx1"/>
                </a:solidFill>
              </a:rPr>
              <a:t>Neutral charge</a:t>
            </a:r>
          </a:p>
          <a:p>
            <a:pPr lvl="1"/>
            <a:r>
              <a:rPr lang="en-US" sz="3600" dirty="0">
                <a:solidFill>
                  <a:schemeClr val="tx1"/>
                </a:solidFill>
              </a:rPr>
              <a:t>Long chains of carbon and hydrogen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0" y="3672417"/>
            <a:ext cx="57150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AKA sugars</a:t>
            </a:r>
          </a:p>
          <a:p>
            <a:r>
              <a:rPr lang="en-US" sz="3600" dirty="0"/>
              <a:t>Examples</a:t>
            </a:r>
          </a:p>
          <a:p>
            <a:pPr lvl="1"/>
            <a:r>
              <a:rPr lang="en-US" sz="3600" dirty="0"/>
              <a:t>White sugar</a:t>
            </a:r>
          </a:p>
          <a:p>
            <a:pPr lvl="1"/>
            <a:r>
              <a:rPr lang="en-US" sz="3600" dirty="0"/>
              <a:t>Complex carbs</a:t>
            </a:r>
          </a:p>
          <a:p>
            <a:pPr lvl="1"/>
            <a:r>
              <a:rPr lang="en-US" sz="3600" dirty="0"/>
              <a:t>Starch</a:t>
            </a:r>
          </a:p>
          <a:p>
            <a:pPr lvl="1"/>
            <a:endParaRPr lang="en-US" sz="3600" dirty="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242" y="3125019"/>
            <a:ext cx="1604376" cy="1604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619" y="3607326"/>
            <a:ext cx="2847975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247" y="4810675"/>
            <a:ext cx="2042201" cy="139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438</TotalTime>
  <Words>301</Words>
  <Application>Microsoft Office PowerPoint</Application>
  <PresentationFormat>On-screen Show (4:3)</PresentationFormat>
  <Paragraphs>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MS PGothic</vt:lpstr>
      <vt:lpstr>Calibri</vt:lpstr>
      <vt:lpstr>Calibri Light</vt:lpstr>
      <vt:lpstr>Retrospect</vt:lpstr>
      <vt:lpstr>Lipids &amp;  Carbohydrates</vt:lpstr>
      <vt:lpstr>Macromolecules</vt:lpstr>
      <vt:lpstr>Macromolecules</vt:lpstr>
      <vt:lpstr>Lipids</vt:lpstr>
      <vt:lpstr>Lipids are hydrophobic</vt:lpstr>
      <vt:lpstr>Lipids are hydrophobic</vt:lpstr>
      <vt:lpstr>Lipids are hydrophobic</vt:lpstr>
      <vt:lpstr>Lipid structure</vt:lpstr>
      <vt:lpstr>Carbohydrates</vt:lpstr>
      <vt:lpstr>Carbohydrate structure</vt:lpstr>
      <vt:lpstr>Carbohydrate structure</vt:lpstr>
      <vt:lpstr>Carbohydrate structure</vt:lpstr>
      <vt:lpstr>Chemical energy</vt:lpstr>
      <vt:lpstr>Chemical energy</vt:lpstr>
      <vt:lpstr>Types of energy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FATS &amp; SUGARS</dc:title>
  <dc:creator>Microsoft Office User</dc:creator>
  <cp:lastModifiedBy>Barksdale, Rachael</cp:lastModifiedBy>
  <cp:revision>27</cp:revision>
  <dcterms:created xsi:type="dcterms:W3CDTF">2015-10-24T23:42:15Z</dcterms:created>
  <dcterms:modified xsi:type="dcterms:W3CDTF">2016-09-13T12:09:11Z</dcterms:modified>
</cp:coreProperties>
</file>