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1AB0-4160-414C-845A-FAE6EB962FB0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357D-D95D-4D33-B69E-37A023BBD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2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1AB0-4160-414C-845A-FAE6EB962FB0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357D-D95D-4D33-B69E-37A023BBD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0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1AB0-4160-414C-845A-FAE6EB962FB0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357D-D95D-4D33-B69E-37A023BBD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4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6110288"/>
            <a:ext cx="9144000" cy="762000"/>
          </a:xfrm>
          <a:prstGeom prst="rect">
            <a:avLst/>
          </a:prstGeom>
          <a:solidFill>
            <a:srgbClr val="B7DA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8125" y="1531938"/>
            <a:ext cx="8677275" cy="1752600"/>
          </a:xfrm>
        </p:spPr>
        <p:txBody>
          <a:bodyPr/>
          <a:lstStyle>
            <a:lvl1pPr marL="0" indent="0">
              <a:buFontTx/>
              <a:buNone/>
              <a:defRPr sz="5500">
                <a:solidFill>
                  <a:srgbClr val="990066"/>
                </a:solidFill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008D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276225" y="6537325"/>
            <a:ext cx="417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1000">
                <a:latin typeface="Times New Roman" panose="02020603050405020304" pitchFamily="18" charset="0"/>
              </a:rPr>
              <a:t>Copyright © 2005 Pearson Education, Inc. publishing as Benjamin Cummings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260350" y="4648200"/>
            <a:ext cx="86868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kumimoji="0" lang="en-US" altLang="en-US" sz="1800">
                <a:solidFill>
                  <a:srgbClr val="006699"/>
                </a:solidFill>
              </a:rPr>
              <a:t>PowerPoint Lectures for </a:t>
            </a:r>
            <a:r>
              <a:rPr kumimoji="0" lang="en-US" altLang="en-US" sz="1800" b="1">
                <a:solidFill>
                  <a:srgbClr val="006699"/>
                </a:solidFill>
              </a:rPr>
              <a:t/>
            </a:r>
            <a:br>
              <a:rPr kumimoji="0" lang="en-US" altLang="en-US" sz="1800" b="1">
                <a:solidFill>
                  <a:srgbClr val="006699"/>
                </a:solidFill>
              </a:rPr>
            </a:br>
            <a:r>
              <a:rPr kumimoji="0" lang="en-US" altLang="en-US" sz="1800" b="1" i="1">
                <a:solidFill>
                  <a:srgbClr val="006699"/>
                </a:solidFill>
              </a:rPr>
              <a:t>Biology, Seventh Edition</a:t>
            </a:r>
            <a:endParaRPr kumimoji="0" lang="en-US" altLang="en-US" sz="1800" b="1">
              <a:solidFill>
                <a:srgbClr val="006699"/>
              </a:solidFill>
            </a:endParaRP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685800" y="5273675"/>
            <a:ext cx="2760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kumimoji="0" lang="en-US" altLang="en-US" sz="1600" b="1" i="1">
                <a:solidFill>
                  <a:srgbClr val="990066"/>
                </a:solidFill>
                <a:latin typeface="Times New Roman" panose="02020603050405020304" pitchFamily="18" charset="0"/>
              </a:rPr>
              <a:t>Neil Campbell and Jane Reece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236538" y="6096000"/>
            <a:ext cx="278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7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1800" b="1">
                <a:solidFill>
                  <a:srgbClr val="990066"/>
                </a:solidFill>
                <a:latin typeface="Times New Roman" panose="02020603050405020304" pitchFamily="18" charset="0"/>
              </a:rPr>
              <a:t>Lectures by Chris Romero</a:t>
            </a:r>
          </a:p>
        </p:txBody>
      </p:sp>
      <p:sp>
        <p:nvSpPr>
          <p:cNvPr id="5837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06375" y="157163"/>
            <a:ext cx="8709025" cy="1143000"/>
          </a:xfrm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anchor="ctr"/>
          <a:lstStyle>
            <a:lvl1pPr marL="0" indent="0">
              <a:defRPr sz="50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15000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34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3409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85800"/>
            <a:ext cx="4191000" cy="33623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191000" cy="33623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58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6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67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6808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709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1AB0-4160-414C-845A-FAE6EB962FB0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357D-D95D-4D33-B69E-37A023BBD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83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1691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82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"/>
            <a:ext cx="2133600" cy="3971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6248400" cy="39719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3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1AB0-4160-414C-845A-FAE6EB962FB0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357D-D95D-4D33-B69E-37A023BBD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8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1AB0-4160-414C-845A-FAE6EB962FB0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357D-D95D-4D33-B69E-37A023BBD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53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1AB0-4160-414C-845A-FAE6EB962FB0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357D-D95D-4D33-B69E-37A023BBD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3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1AB0-4160-414C-845A-FAE6EB962FB0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357D-D95D-4D33-B69E-37A023BBD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9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1AB0-4160-414C-845A-FAE6EB962FB0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357D-D95D-4D33-B69E-37A023BBD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7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1AB0-4160-414C-845A-FAE6EB962FB0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357D-D95D-4D33-B69E-37A023BBD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1AB0-4160-414C-845A-FAE6EB962FB0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357D-D95D-4D33-B69E-37A023BBD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58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31AB0-4160-414C-845A-FAE6EB962FB0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3357D-D95D-4D33-B69E-37A023BBD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4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"/>
            <a:ext cx="85344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85800"/>
            <a:ext cx="8534400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28600" y="6537325"/>
            <a:ext cx="4246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r>
              <a:rPr kumimoji="0" lang="en-US" altLang="en-US" sz="1000">
                <a:latin typeface="Times New Roman" panose="02020603050405020304" pitchFamily="18" charset="0"/>
              </a:rPr>
              <a:t>Copyright © 2005 Pearson Education, Inc. publishing as Benjamin Cummings</a:t>
            </a:r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304800" y="6553200"/>
            <a:ext cx="85344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304800" y="609600"/>
            <a:ext cx="85344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3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  <a:lvl2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anose="02020603050405020304" pitchFamily="18" charset="0"/>
        </a:defRPr>
      </a:lvl2pPr>
      <a:lvl3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anose="02020603050405020304" pitchFamily="18" charset="0"/>
        </a:defRPr>
      </a:lvl3pPr>
      <a:lvl4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anose="02020603050405020304" pitchFamily="18" charset="0"/>
        </a:defRPr>
      </a:lvl4pPr>
      <a:lvl5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anose="02020603050405020304" pitchFamily="18" charset="0"/>
        </a:defRPr>
      </a:lvl5pPr>
      <a:lvl6pPr marL="9080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anose="02020603050405020304" pitchFamily="18" charset="0"/>
        </a:defRPr>
      </a:lvl6pPr>
      <a:lvl7pPr marL="13652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anose="02020603050405020304" pitchFamily="18" charset="0"/>
        </a:defRPr>
      </a:lvl7pPr>
      <a:lvl8pPr marL="18224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anose="02020603050405020304" pitchFamily="18" charset="0"/>
        </a:defRPr>
      </a:lvl8pPr>
      <a:lvl9pPr marL="22796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50838" indent="-350838" algn="l" rtl="0" fontAlgn="base">
        <a:spcBef>
          <a:spcPct val="45000"/>
        </a:spcBef>
        <a:spcAft>
          <a:spcPct val="20000"/>
        </a:spcAft>
        <a:buClr>
          <a:schemeClr val="tx2"/>
        </a:buClr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492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Times New Roman" panose="02020603050405020304" pitchFamily="18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342900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Times New Roman" panose="02020603050405020304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342900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Times New Roman" panose="02020603050405020304" pitchFamily="18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3349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Times New Roman" panose="02020603050405020304" pitchFamily="18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 &amp; SYSTEM COORDINATION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BIOLOGY</a:t>
            </a:r>
          </a:p>
          <a:p>
            <a:r>
              <a:rPr lang="en-US" dirty="0" smtClean="0"/>
              <a:t>UNIT 8: ORGANISM FORM &amp;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116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7542" name="Group 38"/>
          <p:cNvGrpSpPr>
            <a:grpSpLocks/>
          </p:cNvGrpSpPr>
          <p:nvPr/>
        </p:nvGrpSpPr>
        <p:grpSpPr bwMode="auto">
          <a:xfrm>
            <a:off x="2981325" y="2300288"/>
            <a:ext cx="3048000" cy="4176712"/>
            <a:chOff x="1878" y="1449"/>
            <a:chExt cx="1920" cy="2631"/>
          </a:xfrm>
        </p:grpSpPr>
        <p:pic>
          <p:nvPicPr>
            <p:cNvPr id="917510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449"/>
              <a:ext cx="1803" cy="26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17511" name="Text Box 7"/>
            <p:cNvSpPr txBox="1">
              <a:spLocks noChangeArrowheads="1"/>
            </p:cNvSpPr>
            <p:nvPr/>
          </p:nvSpPr>
          <p:spPr bwMode="auto">
            <a:xfrm>
              <a:off x="2297" y="1507"/>
              <a:ext cx="380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Proteins</a:t>
              </a:r>
            </a:p>
          </p:txBody>
        </p:sp>
        <p:sp>
          <p:nvSpPr>
            <p:cNvPr id="917512" name="Text Box 8"/>
            <p:cNvSpPr txBox="1">
              <a:spLocks noChangeArrowheads="1"/>
            </p:cNvSpPr>
            <p:nvPr/>
          </p:nvSpPr>
          <p:spPr bwMode="auto">
            <a:xfrm>
              <a:off x="2985" y="1506"/>
              <a:ext cx="540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Nucleic acids</a:t>
              </a:r>
            </a:p>
          </p:txBody>
        </p:sp>
        <p:sp>
          <p:nvSpPr>
            <p:cNvPr id="917513" name="Text Box 9"/>
            <p:cNvSpPr txBox="1">
              <a:spLocks noChangeArrowheads="1"/>
            </p:cNvSpPr>
            <p:nvPr/>
          </p:nvSpPr>
          <p:spPr bwMode="auto">
            <a:xfrm>
              <a:off x="2205" y="1767"/>
              <a:ext cx="50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Amino acids</a:t>
              </a:r>
            </a:p>
          </p:txBody>
        </p:sp>
        <p:sp>
          <p:nvSpPr>
            <p:cNvPr id="917514" name="Text Box 10"/>
            <p:cNvSpPr txBox="1">
              <a:spLocks noChangeArrowheads="1"/>
            </p:cNvSpPr>
            <p:nvPr/>
          </p:nvSpPr>
          <p:spPr bwMode="auto">
            <a:xfrm>
              <a:off x="2826" y="1763"/>
              <a:ext cx="71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Nitrogenous bases</a:t>
              </a:r>
            </a:p>
          </p:txBody>
        </p:sp>
        <p:sp>
          <p:nvSpPr>
            <p:cNvPr id="917515" name="Text Box 11"/>
            <p:cNvSpPr txBox="1">
              <a:spLocks noChangeArrowheads="1"/>
            </p:cNvSpPr>
            <p:nvPr/>
          </p:nvSpPr>
          <p:spPr bwMode="auto">
            <a:xfrm>
              <a:off x="2552" y="2072"/>
              <a:ext cx="56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–</a:t>
              </a:r>
              <a:r>
                <a:rPr lang="en-US" altLang="en-US" sz="900" b="1"/>
                <a:t>N</a:t>
              </a:r>
              <a:r>
                <a:rPr lang="en-US" altLang="en-US" sz="900"/>
                <a:t>H</a:t>
              </a:r>
              <a:r>
                <a:rPr lang="en-US" altLang="en-US" sz="900" baseline="-25000"/>
                <a:t>2</a:t>
              </a:r>
              <a:endParaRPr lang="en-US" altLang="en-US" sz="900"/>
            </a:p>
            <a:p>
              <a:pPr algn="ctr"/>
              <a:r>
                <a:rPr lang="en-US" altLang="en-US" sz="900"/>
                <a:t>Amino groups</a:t>
              </a:r>
            </a:p>
          </p:txBody>
        </p:sp>
        <p:sp>
          <p:nvSpPr>
            <p:cNvPr id="917516" name="Text Box 12"/>
            <p:cNvSpPr txBox="1">
              <a:spLocks noChangeArrowheads="1"/>
            </p:cNvSpPr>
            <p:nvPr/>
          </p:nvSpPr>
          <p:spPr bwMode="auto">
            <a:xfrm>
              <a:off x="1878" y="2957"/>
              <a:ext cx="688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Most aquatic</a:t>
              </a:r>
            </a:p>
            <a:p>
              <a:r>
                <a:rPr lang="en-US" altLang="en-US" sz="900"/>
                <a:t>animals, including</a:t>
              </a:r>
            </a:p>
            <a:p>
              <a:r>
                <a:rPr lang="en-US" altLang="en-US" sz="900"/>
                <a:t>most bony fishes</a:t>
              </a:r>
            </a:p>
          </p:txBody>
        </p:sp>
        <p:sp>
          <p:nvSpPr>
            <p:cNvPr id="917517" name="Text Box 13"/>
            <p:cNvSpPr txBox="1">
              <a:spLocks noChangeArrowheads="1"/>
            </p:cNvSpPr>
            <p:nvPr/>
          </p:nvSpPr>
          <p:spPr bwMode="auto">
            <a:xfrm>
              <a:off x="2514" y="2969"/>
              <a:ext cx="756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Mammals, most</a:t>
              </a:r>
            </a:p>
            <a:p>
              <a:r>
                <a:rPr lang="en-US" altLang="en-US" sz="900"/>
                <a:t>amphibians, sharks,</a:t>
              </a:r>
            </a:p>
            <a:p>
              <a:r>
                <a:rPr lang="en-US" altLang="en-US" sz="900"/>
                <a:t>some bony fishes</a:t>
              </a:r>
            </a:p>
          </p:txBody>
        </p:sp>
        <p:sp>
          <p:nvSpPr>
            <p:cNvPr id="917518" name="Text Box 14"/>
            <p:cNvSpPr txBox="1">
              <a:spLocks noChangeArrowheads="1"/>
            </p:cNvSpPr>
            <p:nvPr/>
          </p:nvSpPr>
          <p:spPr bwMode="auto">
            <a:xfrm>
              <a:off x="3218" y="2918"/>
              <a:ext cx="580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Many reptiles</a:t>
              </a:r>
            </a:p>
            <a:p>
              <a:r>
                <a:rPr lang="en-US" altLang="en-US" sz="900"/>
                <a:t>(including</a:t>
              </a:r>
            </a:p>
            <a:p>
              <a:r>
                <a:rPr lang="en-US" altLang="en-US" sz="900"/>
                <a:t>birds), insects,</a:t>
              </a:r>
            </a:p>
            <a:p>
              <a:r>
                <a:rPr lang="en-US" altLang="en-US" sz="900"/>
                <a:t>land snails</a:t>
              </a:r>
            </a:p>
          </p:txBody>
        </p:sp>
        <p:sp>
          <p:nvSpPr>
            <p:cNvPr id="917519" name="Text Box 15"/>
            <p:cNvSpPr txBox="1">
              <a:spLocks noChangeArrowheads="1"/>
            </p:cNvSpPr>
            <p:nvPr/>
          </p:nvSpPr>
          <p:spPr bwMode="auto">
            <a:xfrm>
              <a:off x="2010" y="3914"/>
              <a:ext cx="444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 b="1"/>
                <a:t>Ammonia</a:t>
              </a:r>
            </a:p>
          </p:txBody>
        </p:sp>
        <p:sp>
          <p:nvSpPr>
            <p:cNvPr id="917520" name="Text Box 16"/>
            <p:cNvSpPr txBox="1">
              <a:spLocks noChangeArrowheads="1"/>
            </p:cNvSpPr>
            <p:nvPr/>
          </p:nvSpPr>
          <p:spPr bwMode="auto">
            <a:xfrm>
              <a:off x="2680" y="3916"/>
              <a:ext cx="27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 b="1"/>
                <a:t>Urea</a:t>
              </a:r>
            </a:p>
          </p:txBody>
        </p:sp>
        <p:sp>
          <p:nvSpPr>
            <p:cNvPr id="917521" name="Text Box 17"/>
            <p:cNvSpPr txBox="1">
              <a:spLocks noChangeArrowheads="1"/>
            </p:cNvSpPr>
            <p:nvPr/>
          </p:nvSpPr>
          <p:spPr bwMode="auto">
            <a:xfrm>
              <a:off x="3168" y="3920"/>
              <a:ext cx="420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 b="1"/>
                <a:t>Uric acid</a:t>
              </a:r>
            </a:p>
          </p:txBody>
        </p:sp>
        <p:sp>
          <p:nvSpPr>
            <p:cNvPr id="917522" name="Text Box 18"/>
            <p:cNvSpPr txBox="1">
              <a:spLocks noChangeArrowheads="1"/>
            </p:cNvSpPr>
            <p:nvPr/>
          </p:nvSpPr>
          <p:spPr bwMode="auto">
            <a:xfrm>
              <a:off x="2112" y="3736"/>
              <a:ext cx="247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 b="1"/>
                <a:t>N</a:t>
              </a:r>
              <a:r>
                <a:rPr lang="en-US" altLang="en-US" sz="900"/>
                <a:t>H</a:t>
              </a:r>
              <a:r>
                <a:rPr lang="en-US" altLang="en-US" sz="900" baseline="-25000"/>
                <a:t>3</a:t>
              </a:r>
              <a:endParaRPr lang="en-US" altLang="en-US" sz="900"/>
            </a:p>
          </p:txBody>
        </p:sp>
        <p:sp>
          <p:nvSpPr>
            <p:cNvPr id="917523" name="Text Box 19"/>
            <p:cNvSpPr txBox="1">
              <a:spLocks noChangeArrowheads="1"/>
            </p:cNvSpPr>
            <p:nvPr/>
          </p:nvSpPr>
          <p:spPr bwMode="auto">
            <a:xfrm>
              <a:off x="2709" y="3776"/>
              <a:ext cx="247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 b="1"/>
                <a:t>N</a:t>
              </a:r>
              <a:r>
                <a:rPr lang="en-US" altLang="en-US" sz="900"/>
                <a:t>H</a:t>
              </a:r>
              <a:r>
                <a:rPr lang="en-US" altLang="en-US" sz="900" baseline="-25000"/>
                <a:t>2</a:t>
              </a:r>
              <a:endParaRPr lang="en-US" altLang="en-US" sz="900"/>
            </a:p>
          </p:txBody>
        </p:sp>
        <p:sp>
          <p:nvSpPr>
            <p:cNvPr id="917524" name="Text Box 20"/>
            <p:cNvSpPr txBox="1">
              <a:spLocks noChangeArrowheads="1"/>
            </p:cNvSpPr>
            <p:nvPr/>
          </p:nvSpPr>
          <p:spPr bwMode="auto">
            <a:xfrm>
              <a:off x="2710" y="3608"/>
              <a:ext cx="247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 b="1"/>
                <a:t>N</a:t>
              </a:r>
              <a:r>
                <a:rPr lang="en-US" altLang="en-US" sz="900"/>
                <a:t>H</a:t>
              </a:r>
              <a:r>
                <a:rPr lang="en-US" altLang="en-US" sz="900" baseline="-25000"/>
                <a:t>2</a:t>
              </a:r>
              <a:endParaRPr lang="en-US" altLang="en-US" sz="900"/>
            </a:p>
          </p:txBody>
        </p:sp>
        <p:sp>
          <p:nvSpPr>
            <p:cNvPr id="917525" name="Text Box 21"/>
            <p:cNvSpPr txBox="1">
              <a:spLocks noChangeArrowheads="1"/>
            </p:cNvSpPr>
            <p:nvPr/>
          </p:nvSpPr>
          <p:spPr bwMode="auto">
            <a:xfrm>
              <a:off x="2438" y="3682"/>
              <a:ext cx="172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O</a:t>
              </a:r>
            </a:p>
          </p:txBody>
        </p:sp>
        <p:sp>
          <p:nvSpPr>
            <p:cNvPr id="917526" name="Text Box 22"/>
            <p:cNvSpPr txBox="1">
              <a:spLocks noChangeArrowheads="1"/>
            </p:cNvSpPr>
            <p:nvPr/>
          </p:nvSpPr>
          <p:spPr bwMode="auto">
            <a:xfrm>
              <a:off x="2597" y="3680"/>
              <a:ext cx="1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C</a:t>
              </a:r>
            </a:p>
          </p:txBody>
        </p:sp>
        <p:sp>
          <p:nvSpPr>
            <p:cNvPr id="917527" name="Text Box 23"/>
            <p:cNvSpPr txBox="1">
              <a:spLocks noChangeArrowheads="1"/>
            </p:cNvSpPr>
            <p:nvPr/>
          </p:nvSpPr>
          <p:spPr bwMode="auto">
            <a:xfrm>
              <a:off x="3268" y="3526"/>
              <a:ext cx="1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C</a:t>
              </a:r>
            </a:p>
          </p:txBody>
        </p:sp>
        <p:sp>
          <p:nvSpPr>
            <p:cNvPr id="917528" name="Text Box 24"/>
            <p:cNvSpPr txBox="1">
              <a:spLocks noChangeArrowheads="1"/>
            </p:cNvSpPr>
            <p:nvPr/>
          </p:nvSpPr>
          <p:spPr bwMode="auto">
            <a:xfrm>
              <a:off x="3269" y="3661"/>
              <a:ext cx="1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C</a:t>
              </a:r>
            </a:p>
          </p:txBody>
        </p:sp>
        <p:sp>
          <p:nvSpPr>
            <p:cNvPr id="917529" name="Text Box 25"/>
            <p:cNvSpPr txBox="1">
              <a:spLocks noChangeArrowheads="1"/>
            </p:cNvSpPr>
            <p:nvPr/>
          </p:nvSpPr>
          <p:spPr bwMode="auto">
            <a:xfrm>
              <a:off x="3148" y="3717"/>
              <a:ext cx="1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 b="1"/>
                <a:t>N</a:t>
              </a:r>
              <a:endParaRPr lang="en-US" altLang="en-US" sz="900"/>
            </a:p>
          </p:txBody>
        </p:sp>
        <p:sp>
          <p:nvSpPr>
            <p:cNvPr id="917530" name="Text Box 26"/>
            <p:cNvSpPr txBox="1">
              <a:spLocks noChangeArrowheads="1"/>
            </p:cNvSpPr>
            <p:nvPr/>
          </p:nvSpPr>
          <p:spPr bwMode="auto">
            <a:xfrm>
              <a:off x="3049" y="3658"/>
              <a:ext cx="1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C</a:t>
              </a:r>
            </a:p>
          </p:txBody>
        </p:sp>
        <p:sp>
          <p:nvSpPr>
            <p:cNvPr id="917531" name="Text Box 27"/>
            <p:cNvSpPr txBox="1">
              <a:spLocks noChangeArrowheads="1"/>
            </p:cNvSpPr>
            <p:nvPr/>
          </p:nvSpPr>
          <p:spPr bwMode="auto">
            <a:xfrm>
              <a:off x="2932" y="3721"/>
              <a:ext cx="172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O</a:t>
              </a:r>
            </a:p>
          </p:txBody>
        </p:sp>
        <p:sp>
          <p:nvSpPr>
            <p:cNvPr id="917532" name="Text Box 28"/>
            <p:cNvSpPr txBox="1">
              <a:spLocks noChangeArrowheads="1"/>
            </p:cNvSpPr>
            <p:nvPr/>
          </p:nvSpPr>
          <p:spPr bwMode="auto">
            <a:xfrm>
              <a:off x="3383" y="3694"/>
              <a:ext cx="1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 b="1"/>
                <a:t>N</a:t>
              </a:r>
              <a:endParaRPr lang="en-US" altLang="en-US" sz="900"/>
            </a:p>
          </p:txBody>
        </p:sp>
        <p:sp>
          <p:nvSpPr>
            <p:cNvPr id="917533" name="Text Box 29"/>
            <p:cNvSpPr txBox="1">
              <a:spLocks noChangeArrowheads="1"/>
            </p:cNvSpPr>
            <p:nvPr/>
          </p:nvSpPr>
          <p:spPr bwMode="auto">
            <a:xfrm>
              <a:off x="3148" y="3799"/>
              <a:ext cx="1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H</a:t>
              </a:r>
            </a:p>
          </p:txBody>
        </p:sp>
        <p:sp>
          <p:nvSpPr>
            <p:cNvPr id="917534" name="Text Box 30"/>
            <p:cNvSpPr txBox="1">
              <a:spLocks noChangeArrowheads="1"/>
            </p:cNvSpPr>
            <p:nvPr/>
          </p:nvSpPr>
          <p:spPr bwMode="auto">
            <a:xfrm>
              <a:off x="3388" y="3791"/>
              <a:ext cx="1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H</a:t>
              </a:r>
            </a:p>
          </p:txBody>
        </p:sp>
        <p:sp>
          <p:nvSpPr>
            <p:cNvPr id="917535" name="Text Box 31"/>
            <p:cNvSpPr txBox="1">
              <a:spLocks noChangeArrowheads="1"/>
            </p:cNvSpPr>
            <p:nvPr/>
          </p:nvSpPr>
          <p:spPr bwMode="auto">
            <a:xfrm>
              <a:off x="3487" y="3595"/>
              <a:ext cx="1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C</a:t>
              </a:r>
            </a:p>
          </p:txBody>
        </p:sp>
        <p:sp>
          <p:nvSpPr>
            <p:cNvPr id="917536" name="Text Box 32"/>
            <p:cNvSpPr txBox="1">
              <a:spLocks noChangeArrowheads="1"/>
            </p:cNvSpPr>
            <p:nvPr/>
          </p:nvSpPr>
          <p:spPr bwMode="auto">
            <a:xfrm>
              <a:off x="3604" y="3600"/>
              <a:ext cx="172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O</a:t>
              </a:r>
            </a:p>
          </p:txBody>
        </p:sp>
        <p:sp>
          <p:nvSpPr>
            <p:cNvPr id="917537" name="Text Box 33"/>
            <p:cNvSpPr txBox="1">
              <a:spLocks noChangeArrowheads="1"/>
            </p:cNvSpPr>
            <p:nvPr/>
          </p:nvSpPr>
          <p:spPr bwMode="auto">
            <a:xfrm>
              <a:off x="3383" y="3511"/>
              <a:ext cx="1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 b="1"/>
                <a:t>N</a:t>
              </a:r>
              <a:endParaRPr lang="en-US" altLang="en-US" sz="900"/>
            </a:p>
          </p:txBody>
        </p:sp>
        <p:sp>
          <p:nvSpPr>
            <p:cNvPr id="917538" name="Text Box 34"/>
            <p:cNvSpPr txBox="1">
              <a:spLocks noChangeArrowheads="1"/>
            </p:cNvSpPr>
            <p:nvPr/>
          </p:nvSpPr>
          <p:spPr bwMode="auto">
            <a:xfrm>
              <a:off x="3157" y="3471"/>
              <a:ext cx="1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C</a:t>
              </a:r>
            </a:p>
          </p:txBody>
        </p:sp>
        <p:sp>
          <p:nvSpPr>
            <p:cNvPr id="917539" name="Text Box 35"/>
            <p:cNvSpPr txBox="1">
              <a:spLocks noChangeArrowheads="1"/>
            </p:cNvSpPr>
            <p:nvPr/>
          </p:nvSpPr>
          <p:spPr bwMode="auto">
            <a:xfrm>
              <a:off x="3001" y="3542"/>
              <a:ext cx="220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H</a:t>
              </a:r>
              <a:r>
                <a:rPr lang="en-US" altLang="en-US" sz="900" b="1"/>
                <a:t>N</a:t>
              </a:r>
              <a:endParaRPr lang="en-US" altLang="en-US" sz="900"/>
            </a:p>
          </p:txBody>
        </p:sp>
        <p:sp>
          <p:nvSpPr>
            <p:cNvPr id="917540" name="Text Box 36"/>
            <p:cNvSpPr txBox="1">
              <a:spLocks noChangeArrowheads="1"/>
            </p:cNvSpPr>
            <p:nvPr/>
          </p:nvSpPr>
          <p:spPr bwMode="auto">
            <a:xfrm>
              <a:off x="3150" y="3337"/>
              <a:ext cx="172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O</a:t>
              </a:r>
            </a:p>
          </p:txBody>
        </p:sp>
        <p:sp>
          <p:nvSpPr>
            <p:cNvPr id="917541" name="Text Box 37"/>
            <p:cNvSpPr txBox="1">
              <a:spLocks noChangeArrowheads="1"/>
            </p:cNvSpPr>
            <p:nvPr/>
          </p:nvSpPr>
          <p:spPr bwMode="auto">
            <a:xfrm>
              <a:off x="3386" y="3420"/>
              <a:ext cx="1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H</a:t>
              </a:r>
            </a:p>
          </p:txBody>
        </p:sp>
      </p:grpSp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773238"/>
          </a:xfrm>
        </p:spPr>
        <p:txBody>
          <a:bodyPr/>
          <a:lstStyle/>
          <a:p>
            <a:r>
              <a:rPr lang="en-US" altLang="en-US"/>
              <a:t>Among the most important wastes</a:t>
            </a:r>
          </a:p>
          <a:p>
            <a:pPr lvl="1"/>
            <a:r>
              <a:rPr lang="en-US" altLang="en-US"/>
              <a:t>Are the nitrogenous breakdown products of proteins and nucleic acids</a:t>
            </a:r>
          </a:p>
        </p:txBody>
      </p:sp>
      <p:sp>
        <p:nvSpPr>
          <p:cNvPr id="917508" name="Text Box 4"/>
          <p:cNvSpPr txBox="1">
            <a:spLocks noChangeArrowheads="1"/>
          </p:cNvSpPr>
          <p:nvPr/>
        </p:nvSpPr>
        <p:spPr bwMode="auto">
          <a:xfrm>
            <a:off x="1739900" y="6229350"/>
            <a:ext cx="1257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/>
              <a:t>Figure 44.8</a:t>
            </a:r>
          </a:p>
        </p:txBody>
      </p:sp>
    </p:spTree>
    <p:extLst>
      <p:ext uri="{BB962C8B-B14F-4D97-AF65-F5344CB8AC3E}">
        <p14:creationId xmlns:p14="http://schemas.microsoft.com/office/powerpoint/2010/main" val="1721573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Urea</a:t>
            </a:r>
            <a:endParaRPr lang="en-US" altLang="en-US" b="0" i="1">
              <a:solidFill>
                <a:schemeClr val="tx1"/>
              </a:solidFill>
            </a:endParaRPr>
          </a:p>
        </p:txBody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3263900"/>
          </a:xfrm>
        </p:spPr>
        <p:txBody>
          <a:bodyPr/>
          <a:lstStyle/>
          <a:p>
            <a:r>
              <a:rPr lang="en-US" altLang="en-US"/>
              <a:t>The liver of mammals and most adult amphibians</a:t>
            </a:r>
          </a:p>
          <a:p>
            <a:pPr lvl="1"/>
            <a:r>
              <a:rPr lang="en-US" altLang="en-US"/>
              <a:t>Converts ammonia to less toxic urea</a:t>
            </a:r>
          </a:p>
          <a:p>
            <a:r>
              <a:rPr lang="en-US" altLang="en-US"/>
              <a:t>Urea is carried to the kidneys, concentrated</a:t>
            </a:r>
          </a:p>
          <a:p>
            <a:pPr lvl="1"/>
            <a:r>
              <a:rPr lang="en-US" altLang="en-US"/>
              <a:t>And excreted with a minimal loss of water</a:t>
            </a:r>
          </a:p>
        </p:txBody>
      </p:sp>
    </p:spTree>
    <p:extLst>
      <p:ext uri="{BB962C8B-B14F-4D97-AF65-F5344CB8AC3E}">
        <p14:creationId xmlns:p14="http://schemas.microsoft.com/office/powerpoint/2010/main" val="1169580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Excretory Processes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773238"/>
          </a:xfrm>
        </p:spPr>
        <p:txBody>
          <a:bodyPr/>
          <a:lstStyle/>
          <a:p>
            <a:r>
              <a:rPr lang="en-US" altLang="en-US"/>
              <a:t>Most excretory systems</a:t>
            </a:r>
          </a:p>
          <a:p>
            <a:pPr lvl="1"/>
            <a:r>
              <a:rPr lang="en-US" altLang="en-US"/>
              <a:t>Produce urine by refining a filtrate derived from body fluids</a:t>
            </a:r>
          </a:p>
        </p:txBody>
      </p:sp>
      <p:sp>
        <p:nvSpPr>
          <p:cNvPr id="924676" name="Text Box 4"/>
          <p:cNvSpPr txBox="1">
            <a:spLocks noChangeArrowheads="1"/>
          </p:cNvSpPr>
          <p:nvPr/>
        </p:nvSpPr>
        <p:spPr bwMode="auto">
          <a:xfrm>
            <a:off x="1866900" y="6199188"/>
            <a:ext cx="1257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/>
              <a:t>Figure 44.9</a:t>
            </a:r>
          </a:p>
        </p:txBody>
      </p:sp>
      <p:grpSp>
        <p:nvGrpSpPr>
          <p:cNvPr id="924749" name="Group 77"/>
          <p:cNvGrpSpPr>
            <a:grpSpLocks/>
          </p:cNvGrpSpPr>
          <p:nvPr/>
        </p:nvGrpSpPr>
        <p:grpSpPr bwMode="auto">
          <a:xfrm>
            <a:off x="2252663" y="2057400"/>
            <a:ext cx="6551612" cy="4397375"/>
            <a:chOff x="1419" y="1296"/>
            <a:chExt cx="4127" cy="2770"/>
          </a:xfrm>
        </p:grpSpPr>
        <p:grpSp>
          <p:nvGrpSpPr>
            <p:cNvPr id="924748" name="Group 76"/>
            <p:cNvGrpSpPr>
              <a:grpSpLocks/>
            </p:cNvGrpSpPr>
            <p:nvPr/>
          </p:nvGrpSpPr>
          <p:grpSpPr bwMode="auto">
            <a:xfrm>
              <a:off x="1419" y="1296"/>
              <a:ext cx="4127" cy="2770"/>
              <a:chOff x="1419" y="1296"/>
              <a:chExt cx="4127" cy="2770"/>
            </a:xfrm>
          </p:grpSpPr>
          <p:pic>
            <p:nvPicPr>
              <p:cNvPr id="924712" name="Picture 4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02" y="1296"/>
                <a:ext cx="470" cy="277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24713" name="Text Box 41"/>
              <p:cNvSpPr txBox="1">
                <a:spLocks noChangeArrowheads="1"/>
              </p:cNvSpPr>
              <p:nvPr/>
            </p:nvSpPr>
            <p:spPr bwMode="auto">
              <a:xfrm>
                <a:off x="2813" y="1652"/>
                <a:ext cx="250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r>
                  <a:rPr lang="en-US" altLang="en-US" sz="1000"/>
                  <a:t>      </a:t>
                </a:r>
                <a:r>
                  <a:rPr lang="en-US" altLang="en-US" sz="1000" b="1"/>
                  <a:t>Filtration.</a:t>
                </a:r>
                <a:r>
                  <a:rPr lang="en-US" altLang="en-US" sz="1000"/>
                  <a:t> The excretory tubule collects a filtrate from the blood.</a:t>
                </a:r>
              </a:p>
              <a:p>
                <a:r>
                  <a:rPr lang="en-US" altLang="en-US" sz="1000"/>
                  <a:t>Water and solutes are forced by blood pressure across the </a:t>
                </a:r>
              </a:p>
              <a:p>
                <a:r>
                  <a:rPr lang="en-US" altLang="en-US" sz="1000"/>
                  <a:t>selectively permeable membranes of a cluster of capillaries and </a:t>
                </a:r>
              </a:p>
              <a:p>
                <a:r>
                  <a:rPr lang="en-US" altLang="en-US" sz="1000"/>
                  <a:t>into the excretory tubule.</a:t>
                </a:r>
              </a:p>
            </p:txBody>
          </p:sp>
          <p:sp>
            <p:nvSpPr>
              <p:cNvPr id="924714" name="AutoShape 42"/>
              <p:cNvSpPr>
                <a:spLocks/>
              </p:cNvSpPr>
              <p:nvPr/>
            </p:nvSpPr>
            <p:spPr bwMode="auto">
              <a:xfrm>
                <a:off x="2444" y="1478"/>
                <a:ext cx="111" cy="820"/>
              </a:xfrm>
              <a:prstGeom prst="rightBrace">
                <a:avLst>
                  <a:gd name="adj1" fmla="val 61562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24715" name="Text Box 43"/>
              <p:cNvSpPr txBox="1">
                <a:spLocks noChangeArrowheads="1"/>
              </p:cNvSpPr>
              <p:nvPr/>
            </p:nvSpPr>
            <p:spPr bwMode="auto">
              <a:xfrm>
                <a:off x="2819" y="2464"/>
                <a:ext cx="272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r>
                  <a:rPr lang="en-US" altLang="en-US" sz="1000"/>
                  <a:t>     </a:t>
                </a:r>
                <a:r>
                  <a:rPr lang="en-US" altLang="en-US" sz="1000" b="1"/>
                  <a:t>Reabsorption.</a:t>
                </a:r>
                <a:r>
                  <a:rPr lang="en-US" altLang="en-US" sz="1000"/>
                  <a:t> The transport epithelium reclaims valuable substances </a:t>
                </a:r>
              </a:p>
              <a:p>
                <a:r>
                  <a:rPr lang="en-US" altLang="en-US" sz="1000"/>
                  <a:t>from the filtrate and returns them to the body fluids.</a:t>
                </a:r>
              </a:p>
            </p:txBody>
          </p:sp>
          <p:sp>
            <p:nvSpPr>
              <p:cNvPr id="924716" name="AutoShape 44"/>
              <p:cNvSpPr>
                <a:spLocks/>
              </p:cNvSpPr>
              <p:nvPr/>
            </p:nvSpPr>
            <p:spPr bwMode="auto">
              <a:xfrm>
                <a:off x="2447" y="2335"/>
                <a:ext cx="80" cy="443"/>
              </a:xfrm>
              <a:prstGeom prst="rightBrace">
                <a:avLst>
                  <a:gd name="adj1" fmla="val 46146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24717" name="AutoShape 45"/>
              <p:cNvSpPr>
                <a:spLocks/>
              </p:cNvSpPr>
              <p:nvPr/>
            </p:nvSpPr>
            <p:spPr bwMode="auto">
              <a:xfrm>
                <a:off x="2449" y="2816"/>
                <a:ext cx="80" cy="501"/>
              </a:xfrm>
              <a:prstGeom prst="rightBrace">
                <a:avLst>
                  <a:gd name="adj1" fmla="val 52187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24718" name="Text Box 46"/>
              <p:cNvSpPr txBox="1">
                <a:spLocks noChangeArrowheads="1"/>
              </p:cNvSpPr>
              <p:nvPr/>
            </p:nvSpPr>
            <p:spPr bwMode="auto">
              <a:xfrm>
                <a:off x="2817" y="2864"/>
                <a:ext cx="2577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r>
                  <a:rPr lang="en-US" altLang="en-US" sz="1000"/>
                  <a:t>     </a:t>
                </a:r>
                <a:r>
                  <a:rPr lang="en-US" altLang="en-US" sz="1000" b="1"/>
                  <a:t>Secretion.</a:t>
                </a:r>
                <a:r>
                  <a:rPr lang="en-US" altLang="en-US" sz="1000"/>
                  <a:t> Other substances, such as toxins and excess ions, are </a:t>
                </a:r>
              </a:p>
              <a:p>
                <a:r>
                  <a:rPr lang="en-US" altLang="en-US" sz="1000"/>
                  <a:t>extracted from body fluids and added to the contents of the excretory </a:t>
                </a:r>
              </a:p>
              <a:p>
                <a:r>
                  <a:rPr lang="en-US" altLang="en-US" sz="1000"/>
                  <a:t>tubule.</a:t>
                </a:r>
              </a:p>
            </p:txBody>
          </p:sp>
          <p:sp>
            <p:nvSpPr>
              <p:cNvPr id="924719" name="AutoShape 47"/>
              <p:cNvSpPr>
                <a:spLocks/>
              </p:cNvSpPr>
              <p:nvPr/>
            </p:nvSpPr>
            <p:spPr bwMode="auto">
              <a:xfrm>
                <a:off x="2444" y="3350"/>
                <a:ext cx="105" cy="709"/>
              </a:xfrm>
              <a:prstGeom prst="rightBrace">
                <a:avLst>
                  <a:gd name="adj1" fmla="val 56270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endParaRPr lang="en-US" altLang="en-US" sz="1000"/>
              </a:p>
            </p:txBody>
          </p:sp>
          <p:sp>
            <p:nvSpPr>
              <p:cNvPr id="924720" name="Text Box 48"/>
              <p:cNvSpPr txBox="1">
                <a:spLocks noChangeArrowheads="1"/>
              </p:cNvSpPr>
              <p:nvPr/>
            </p:nvSpPr>
            <p:spPr bwMode="auto">
              <a:xfrm>
                <a:off x="2702" y="3602"/>
                <a:ext cx="228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r>
                  <a:rPr lang="en-US" altLang="en-US" sz="1000"/>
                  <a:t>          </a:t>
                </a:r>
                <a:r>
                  <a:rPr lang="en-US" altLang="en-US" sz="1000" b="1"/>
                  <a:t>Excretion.</a:t>
                </a:r>
                <a:r>
                  <a:rPr lang="en-US" altLang="en-US" sz="1000"/>
                  <a:t> The filtrate leaves the system and the body.</a:t>
                </a:r>
              </a:p>
            </p:txBody>
          </p:sp>
          <p:sp>
            <p:nvSpPr>
              <p:cNvPr id="924721" name="Text Box 49"/>
              <p:cNvSpPr txBox="1">
                <a:spLocks noChangeArrowheads="1"/>
              </p:cNvSpPr>
              <p:nvPr/>
            </p:nvSpPr>
            <p:spPr bwMode="auto">
              <a:xfrm>
                <a:off x="1462" y="1576"/>
                <a:ext cx="427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000"/>
                  <a:t>Capillary</a:t>
                </a:r>
              </a:p>
            </p:txBody>
          </p:sp>
          <p:sp>
            <p:nvSpPr>
              <p:cNvPr id="924722" name="Text Box 50"/>
              <p:cNvSpPr txBox="1">
                <a:spLocks noChangeArrowheads="1"/>
              </p:cNvSpPr>
              <p:nvPr/>
            </p:nvSpPr>
            <p:spPr bwMode="auto">
              <a:xfrm>
                <a:off x="1419" y="1794"/>
                <a:ext cx="45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r>
                  <a:rPr lang="en-US" altLang="en-US" sz="1000"/>
                  <a:t>Excretory</a:t>
                </a:r>
              </a:p>
              <a:p>
                <a:r>
                  <a:rPr lang="en-US" altLang="en-US" sz="1000"/>
                  <a:t>tubule</a:t>
                </a:r>
              </a:p>
            </p:txBody>
          </p:sp>
          <p:sp>
            <p:nvSpPr>
              <p:cNvPr id="924723" name="Text Box 51"/>
              <p:cNvSpPr txBox="1">
                <a:spLocks noChangeArrowheads="1"/>
              </p:cNvSpPr>
              <p:nvPr/>
            </p:nvSpPr>
            <p:spPr bwMode="auto">
              <a:xfrm rot="5400000">
                <a:off x="2140" y="1944"/>
                <a:ext cx="36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000"/>
                  <a:t>Filtrate</a:t>
                </a:r>
              </a:p>
            </p:txBody>
          </p:sp>
          <p:sp>
            <p:nvSpPr>
              <p:cNvPr id="924724" name="Text Box 52"/>
              <p:cNvSpPr txBox="1">
                <a:spLocks noChangeArrowheads="1"/>
              </p:cNvSpPr>
              <p:nvPr/>
            </p:nvSpPr>
            <p:spPr bwMode="auto">
              <a:xfrm rot="5400000">
                <a:off x="2166" y="3619"/>
                <a:ext cx="307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000"/>
                  <a:t>Urine</a:t>
                </a:r>
              </a:p>
            </p:txBody>
          </p:sp>
          <p:sp>
            <p:nvSpPr>
              <p:cNvPr id="924725" name="Line 53"/>
              <p:cNvSpPr>
                <a:spLocks noChangeShapeType="1"/>
              </p:cNvSpPr>
              <p:nvPr/>
            </p:nvSpPr>
            <p:spPr bwMode="auto">
              <a:xfrm>
                <a:off x="1844" y="1665"/>
                <a:ext cx="222" cy="11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24726" name="Line 54"/>
              <p:cNvSpPr>
                <a:spLocks noChangeShapeType="1"/>
              </p:cNvSpPr>
              <p:nvPr/>
            </p:nvSpPr>
            <p:spPr bwMode="auto">
              <a:xfrm flipH="1" flipV="1">
                <a:off x="1844" y="1887"/>
                <a:ext cx="443" cy="2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24727" name="Oval 55"/>
              <p:cNvSpPr>
                <a:spLocks noChangeArrowheads="1"/>
              </p:cNvSpPr>
              <p:nvPr/>
            </p:nvSpPr>
            <p:spPr bwMode="auto">
              <a:xfrm>
                <a:off x="2841" y="1678"/>
                <a:ext cx="111" cy="110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24728" name="Oval 56"/>
              <p:cNvSpPr>
                <a:spLocks noChangeArrowheads="1"/>
              </p:cNvSpPr>
              <p:nvPr/>
            </p:nvSpPr>
            <p:spPr bwMode="auto">
              <a:xfrm>
                <a:off x="2841" y="2484"/>
                <a:ext cx="111" cy="111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24729" name="Oval 57"/>
              <p:cNvSpPr>
                <a:spLocks noChangeArrowheads="1"/>
              </p:cNvSpPr>
              <p:nvPr/>
            </p:nvSpPr>
            <p:spPr bwMode="auto">
              <a:xfrm>
                <a:off x="2841" y="2890"/>
                <a:ext cx="111" cy="111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24730" name="Oval 58"/>
              <p:cNvSpPr>
                <a:spLocks noChangeArrowheads="1"/>
              </p:cNvSpPr>
              <p:nvPr/>
            </p:nvSpPr>
            <p:spPr bwMode="auto">
              <a:xfrm>
                <a:off x="2841" y="3617"/>
                <a:ext cx="111" cy="110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24731" name="Text Box 59"/>
              <p:cNvSpPr txBox="1">
                <a:spLocks noChangeArrowheads="1"/>
              </p:cNvSpPr>
              <p:nvPr/>
            </p:nvSpPr>
            <p:spPr bwMode="auto">
              <a:xfrm>
                <a:off x="2813" y="1655"/>
                <a:ext cx="16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000" b="1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924732" name="Text Box 60"/>
              <p:cNvSpPr txBox="1">
                <a:spLocks noChangeArrowheads="1"/>
              </p:cNvSpPr>
              <p:nvPr/>
            </p:nvSpPr>
            <p:spPr bwMode="auto">
              <a:xfrm>
                <a:off x="2815" y="2458"/>
                <a:ext cx="16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000" b="1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924733" name="Text Box 61"/>
              <p:cNvSpPr txBox="1">
                <a:spLocks noChangeArrowheads="1"/>
              </p:cNvSpPr>
              <p:nvPr/>
            </p:nvSpPr>
            <p:spPr bwMode="auto">
              <a:xfrm>
                <a:off x="2820" y="2865"/>
                <a:ext cx="16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000" b="1">
                    <a:solidFill>
                      <a:schemeClr val="bg1"/>
                    </a:solidFill>
                  </a:rPr>
                  <a:t>3</a:t>
                </a:r>
              </a:p>
            </p:txBody>
          </p:sp>
          <p:sp>
            <p:nvSpPr>
              <p:cNvPr id="924734" name="Text Box 62"/>
              <p:cNvSpPr txBox="1">
                <a:spLocks noChangeArrowheads="1"/>
              </p:cNvSpPr>
              <p:nvPr/>
            </p:nvSpPr>
            <p:spPr bwMode="auto">
              <a:xfrm>
                <a:off x="2815" y="3594"/>
                <a:ext cx="16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000" b="1">
                    <a:solidFill>
                      <a:schemeClr val="bg1"/>
                    </a:solidFill>
                  </a:rPr>
                  <a:t>4</a:t>
                </a:r>
              </a:p>
            </p:txBody>
          </p:sp>
          <p:sp>
            <p:nvSpPr>
              <p:cNvPr id="924735" name="Line 63"/>
              <p:cNvSpPr>
                <a:spLocks noChangeShapeType="1"/>
              </p:cNvSpPr>
              <p:nvPr/>
            </p:nvSpPr>
            <p:spPr bwMode="auto">
              <a:xfrm>
                <a:off x="2811" y="3588"/>
                <a:ext cx="0" cy="15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24736" name="Line 64"/>
              <p:cNvSpPr>
                <a:spLocks noChangeShapeType="1"/>
              </p:cNvSpPr>
              <p:nvPr/>
            </p:nvSpPr>
            <p:spPr bwMode="auto">
              <a:xfrm flipV="1">
                <a:off x="2551" y="3659"/>
                <a:ext cx="264" cy="4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24737" name="Line 65"/>
              <p:cNvSpPr>
                <a:spLocks noChangeShapeType="1"/>
              </p:cNvSpPr>
              <p:nvPr/>
            </p:nvSpPr>
            <p:spPr bwMode="auto">
              <a:xfrm>
                <a:off x="2804" y="2887"/>
                <a:ext cx="0" cy="30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24738" name="Line 66"/>
              <p:cNvSpPr>
                <a:spLocks noChangeShapeType="1"/>
              </p:cNvSpPr>
              <p:nvPr/>
            </p:nvSpPr>
            <p:spPr bwMode="auto">
              <a:xfrm flipV="1">
                <a:off x="2533" y="2990"/>
                <a:ext cx="274" cy="7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24739" name="Line 67"/>
              <p:cNvSpPr>
                <a:spLocks noChangeShapeType="1"/>
              </p:cNvSpPr>
              <p:nvPr/>
            </p:nvSpPr>
            <p:spPr bwMode="auto">
              <a:xfrm>
                <a:off x="2804" y="2485"/>
                <a:ext cx="0" cy="20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24740" name="Line 68"/>
              <p:cNvSpPr>
                <a:spLocks noChangeShapeType="1"/>
              </p:cNvSpPr>
              <p:nvPr/>
            </p:nvSpPr>
            <p:spPr bwMode="auto">
              <a:xfrm>
                <a:off x="2811" y="1676"/>
                <a:ext cx="0" cy="37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24741" name="Line 69"/>
              <p:cNvSpPr>
                <a:spLocks noChangeShapeType="1"/>
              </p:cNvSpPr>
              <p:nvPr/>
            </p:nvSpPr>
            <p:spPr bwMode="auto">
              <a:xfrm flipV="1">
                <a:off x="2555" y="1876"/>
                <a:ext cx="260" cy="1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  <p:sp>
          <p:nvSpPr>
            <p:cNvPr id="924742" name="Line 70"/>
            <p:cNvSpPr>
              <a:spLocks noChangeShapeType="1"/>
            </p:cNvSpPr>
            <p:nvPr/>
          </p:nvSpPr>
          <p:spPr bwMode="auto">
            <a:xfrm>
              <a:off x="2537" y="2556"/>
              <a:ext cx="26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44506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4741863"/>
          </a:xfrm>
        </p:spPr>
        <p:txBody>
          <a:bodyPr/>
          <a:lstStyle/>
          <a:p>
            <a:r>
              <a:rPr lang="en-US" altLang="en-US"/>
              <a:t>Key functions of most excretory systems are</a:t>
            </a:r>
          </a:p>
          <a:p>
            <a:pPr lvl="1"/>
            <a:r>
              <a:rPr lang="en-US" altLang="en-US"/>
              <a:t>Filtration, pressure-filtering of body fluids producing a filtrate</a:t>
            </a:r>
          </a:p>
          <a:p>
            <a:pPr lvl="1"/>
            <a:r>
              <a:rPr lang="en-US" altLang="en-US"/>
              <a:t>Reabsorption, reclaiming valuable solutes from the filtrate</a:t>
            </a:r>
          </a:p>
          <a:p>
            <a:pPr lvl="1"/>
            <a:r>
              <a:rPr lang="en-US" altLang="en-US"/>
              <a:t>Secretion, addition of toxins and other solutes from the body fluids to the filtrate</a:t>
            </a:r>
          </a:p>
          <a:p>
            <a:pPr lvl="1"/>
            <a:r>
              <a:rPr lang="en-US" altLang="en-US"/>
              <a:t>Excretion, the filtrate leaves the system</a:t>
            </a:r>
          </a:p>
        </p:txBody>
      </p:sp>
    </p:spTree>
    <p:extLst>
      <p:ext uri="{BB962C8B-B14F-4D97-AF65-F5344CB8AC3E}">
        <p14:creationId xmlns:p14="http://schemas.microsoft.com/office/powerpoint/2010/main" val="677583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773238"/>
          </a:xfrm>
        </p:spPr>
        <p:txBody>
          <a:bodyPr/>
          <a:lstStyle/>
          <a:p>
            <a:r>
              <a:rPr lang="en-US" altLang="en-US"/>
              <a:t>Each kidney</a:t>
            </a:r>
          </a:p>
          <a:p>
            <a:pPr lvl="1"/>
            <a:r>
              <a:rPr lang="en-US" altLang="en-US"/>
              <a:t>Is supplied with blood by a renal artery and drained by a renal vein</a:t>
            </a:r>
          </a:p>
        </p:txBody>
      </p:sp>
      <p:sp>
        <p:nvSpPr>
          <p:cNvPr id="935940" name="Text Box 4"/>
          <p:cNvSpPr txBox="1">
            <a:spLocks noChangeArrowheads="1"/>
          </p:cNvSpPr>
          <p:nvPr/>
        </p:nvSpPr>
        <p:spPr bwMode="auto">
          <a:xfrm>
            <a:off x="1260475" y="6229350"/>
            <a:ext cx="1482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/>
              <a:t>Figure 44.13a</a:t>
            </a:r>
          </a:p>
        </p:txBody>
      </p:sp>
      <p:grpSp>
        <p:nvGrpSpPr>
          <p:cNvPr id="936036" name="Group 100"/>
          <p:cNvGrpSpPr>
            <a:grpSpLocks/>
          </p:cNvGrpSpPr>
          <p:nvPr/>
        </p:nvGrpSpPr>
        <p:grpSpPr bwMode="auto">
          <a:xfrm>
            <a:off x="2222500" y="2565400"/>
            <a:ext cx="4699000" cy="3838575"/>
            <a:chOff x="1400" y="1616"/>
            <a:chExt cx="2960" cy="2418"/>
          </a:xfrm>
        </p:grpSpPr>
        <p:pic>
          <p:nvPicPr>
            <p:cNvPr id="936018" name="Picture 8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1" y="1616"/>
              <a:ext cx="1630" cy="2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36019" name="Text Box 83"/>
            <p:cNvSpPr txBox="1">
              <a:spLocks noChangeArrowheads="1"/>
            </p:cNvSpPr>
            <p:nvPr/>
          </p:nvSpPr>
          <p:spPr bwMode="auto">
            <a:xfrm>
              <a:off x="1593" y="2010"/>
              <a:ext cx="96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200"/>
                <a:t>Posterior vena cava</a:t>
              </a:r>
            </a:p>
          </p:txBody>
        </p:sp>
        <p:sp>
          <p:nvSpPr>
            <p:cNvPr id="936020" name="Text Box 84"/>
            <p:cNvSpPr txBox="1">
              <a:spLocks noChangeArrowheads="1"/>
            </p:cNvSpPr>
            <p:nvPr/>
          </p:nvSpPr>
          <p:spPr bwMode="auto">
            <a:xfrm>
              <a:off x="1400" y="2395"/>
              <a:ext cx="102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200"/>
                <a:t>Renal artery and vein</a:t>
              </a:r>
            </a:p>
          </p:txBody>
        </p:sp>
        <p:sp>
          <p:nvSpPr>
            <p:cNvPr id="936021" name="Text Box 85"/>
            <p:cNvSpPr txBox="1">
              <a:spLocks noChangeArrowheads="1"/>
            </p:cNvSpPr>
            <p:nvPr/>
          </p:nvSpPr>
          <p:spPr bwMode="auto">
            <a:xfrm>
              <a:off x="1726" y="2648"/>
              <a:ext cx="34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200"/>
                <a:t>Aorta</a:t>
              </a:r>
            </a:p>
          </p:txBody>
        </p:sp>
        <p:sp>
          <p:nvSpPr>
            <p:cNvPr id="936022" name="Text Box 86"/>
            <p:cNvSpPr txBox="1">
              <a:spLocks noChangeArrowheads="1"/>
            </p:cNvSpPr>
            <p:nvPr/>
          </p:nvSpPr>
          <p:spPr bwMode="auto">
            <a:xfrm>
              <a:off x="1677" y="2904"/>
              <a:ext cx="38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200"/>
                <a:t>Ureter</a:t>
              </a:r>
            </a:p>
          </p:txBody>
        </p:sp>
        <p:sp>
          <p:nvSpPr>
            <p:cNvPr id="936023" name="Text Box 87"/>
            <p:cNvSpPr txBox="1">
              <a:spLocks noChangeArrowheads="1"/>
            </p:cNvSpPr>
            <p:nvPr/>
          </p:nvSpPr>
          <p:spPr bwMode="auto">
            <a:xfrm>
              <a:off x="1689" y="3162"/>
              <a:ext cx="7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200"/>
                <a:t>Urinary bladder</a:t>
              </a:r>
            </a:p>
          </p:txBody>
        </p:sp>
        <p:sp>
          <p:nvSpPr>
            <p:cNvPr id="936024" name="Text Box 88"/>
            <p:cNvSpPr txBox="1">
              <a:spLocks noChangeArrowheads="1"/>
            </p:cNvSpPr>
            <p:nvPr/>
          </p:nvSpPr>
          <p:spPr bwMode="auto">
            <a:xfrm>
              <a:off x="1731" y="3478"/>
              <a:ext cx="43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200"/>
                <a:t>Urethra</a:t>
              </a:r>
            </a:p>
          </p:txBody>
        </p:sp>
        <p:sp>
          <p:nvSpPr>
            <p:cNvPr id="936025" name="Text Box 89"/>
            <p:cNvSpPr txBox="1">
              <a:spLocks noChangeArrowheads="1"/>
            </p:cNvSpPr>
            <p:nvPr/>
          </p:nvSpPr>
          <p:spPr bwMode="auto">
            <a:xfrm>
              <a:off x="2523" y="3746"/>
              <a:ext cx="15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200" b="1"/>
                <a:t>(a) Excretory organs and major</a:t>
              </a:r>
            </a:p>
            <a:p>
              <a:r>
                <a:rPr lang="en-US" altLang="en-US" sz="1200" b="1"/>
                <a:t>      associated blood vessels</a:t>
              </a:r>
            </a:p>
          </p:txBody>
        </p:sp>
        <p:sp>
          <p:nvSpPr>
            <p:cNvPr id="936026" name="Line 90"/>
            <p:cNvSpPr>
              <a:spLocks noChangeShapeType="1"/>
            </p:cNvSpPr>
            <p:nvPr/>
          </p:nvSpPr>
          <p:spPr bwMode="auto">
            <a:xfrm flipH="1" flipV="1">
              <a:off x="2039" y="2744"/>
              <a:ext cx="12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6027" name="Line 91"/>
            <p:cNvSpPr>
              <a:spLocks noChangeShapeType="1"/>
            </p:cNvSpPr>
            <p:nvPr/>
          </p:nvSpPr>
          <p:spPr bwMode="auto">
            <a:xfrm flipH="1" flipV="1">
              <a:off x="2049" y="2999"/>
              <a:ext cx="115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6028" name="Line 92"/>
            <p:cNvSpPr>
              <a:spLocks noChangeShapeType="1"/>
            </p:cNvSpPr>
            <p:nvPr/>
          </p:nvSpPr>
          <p:spPr bwMode="auto">
            <a:xfrm flipH="1" flipV="1">
              <a:off x="2433" y="3263"/>
              <a:ext cx="872" cy="1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6029" name="Line 93"/>
            <p:cNvSpPr>
              <a:spLocks noChangeShapeType="1"/>
            </p:cNvSpPr>
            <p:nvPr/>
          </p:nvSpPr>
          <p:spPr bwMode="auto">
            <a:xfrm flipH="1" flipV="1">
              <a:off x="2123" y="3568"/>
              <a:ext cx="1230" cy="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6030" name="Line 94"/>
            <p:cNvSpPr>
              <a:spLocks noChangeShapeType="1"/>
            </p:cNvSpPr>
            <p:nvPr/>
          </p:nvSpPr>
          <p:spPr bwMode="auto">
            <a:xfrm flipH="1" flipV="1">
              <a:off x="2389" y="2492"/>
              <a:ext cx="80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6031" name="Line 95"/>
            <p:cNvSpPr>
              <a:spLocks noChangeShapeType="1"/>
            </p:cNvSpPr>
            <p:nvPr/>
          </p:nvSpPr>
          <p:spPr bwMode="auto">
            <a:xfrm flipH="1" flipV="1">
              <a:off x="2537" y="2111"/>
              <a:ext cx="768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6032" name="Text Box 96"/>
            <p:cNvSpPr txBox="1">
              <a:spLocks noChangeArrowheads="1"/>
            </p:cNvSpPr>
            <p:nvPr/>
          </p:nvSpPr>
          <p:spPr bwMode="auto">
            <a:xfrm>
              <a:off x="3952" y="2634"/>
              <a:ext cx="40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200"/>
                <a:t>Kidney</a:t>
              </a:r>
            </a:p>
          </p:txBody>
        </p:sp>
        <p:sp>
          <p:nvSpPr>
            <p:cNvPr id="936033" name="Line 97"/>
            <p:cNvSpPr>
              <a:spLocks noChangeShapeType="1"/>
            </p:cNvSpPr>
            <p:nvPr/>
          </p:nvSpPr>
          <p:spPr bwMode="auto">
            <a:xfrm>
              <a:off x="3574" y="2672"/>
              <a:ext cx="395" cy="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6034" name="AutoShape 98"/>
            <p:cNvSpPr>
              <a:spLocks/>
            </p:cNvSpPr>
            <p:nvPr/>
          </p:nvSpPr>
          <p:spPr bwMode="auto">
            <a:xfrm>
              <a:off x="3192" y="2683"/>
              <a:ext cx="47" cy="68"/>
            </a:xfrm>
            <a:prstGeom prst="leftBrace">
              <a:avLst>
                <a:gd name="adj1" fmla="val 12057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46702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2806700"/>
          </a:xfrm>
        </p:spPr>
        <p:txBody>
          <a:bodyPr/>
          <a:lstStyle/>
          <a:p>
            <a:r>
              <a:rPr lang="en-US" altLang="en-US"/>
              <a:t>Urine exits each kidney</a:t>
            </a:r>
          </a:p>
          <a:p>
            <a:pPr lvl="1"/>
            <a:r>
              <a:rPr lang="en-US" altLang="en-US"/>
              <a:t>Through a duct called the ureter</a:t>
            </a:r>
          </a:p>
          <a:p>
            <a:r>
              <a:rPr lang="en-US" altLang="en-US"/>
              <a:t>Both ureters</a:t>
            </a:r>
          </a:p>
          <a:p>
            <a:pPr lvl="1"/>
            <a:r>
              <a:rPr lang="en-US" altLang="en-US"/>
              <a:t>Drain into a common urinary bladder</a:t>
            </a:r>
          </a:p>
        </p:txBody>
      </p:sp>
    </p:spTree>
    <p:extLst>
      <p:ext uri="{BB962C8B-B14F-4D97-AF65-F5344CB8AC3E}">
        <p14:creationId xmlns:p14="http://schemas.microsoft.com/office/powerpoint/2010/main" val="3094309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390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2001838"/>
          </a:xfrm>
          <a:noFill/>
          <a:ln/>
        </p:spPr>
        <p:txBody>
          <a:bodyPr/>
          <a:lstStyle/>
          <a:p>
            <a:r>
              <a:rPr lang="en-US" altLang="en-US" sz="2800"/>
              <a:t>The nephron, the functional unit of the vertebrate kidney</a:t>
            </a:r>
          </a:p>
          <a:p>
            <a:pPr lvl="1">
              <a:lnSpc>
                <a:spcPts val="2800"/>
              </a:lnSpc>
            </a:pPr>
            <a:r>
              <a:rPr lang="en-US" altLang="en-US" sz="2600"/>
              <a:t>Consists of a single long tubule and a ball of capillaries called the glomerulus</a:t>
            </a:r>
            <a:endParaRPr lang="en-US" altLang="en-US"/>
          </a:p>
        </p:txBody>
      </p:sp>
      <p:sp>
        <p:nvSpPr>
          <p:cNvPr id="939015" name="Text Box 7"/>
          <p:cNvSpPr txBox="1">
            <a:spLocks noChangeArrowheads="1"/>
          </p:cNvSpPr>
          <p:nvPr/>
        </p:nvSpPr>
        <p:spPr bwMode="auto">
          <a:xfrm>
            <a:off x="177800" y="5943600"/>
            <a:ext cx="1522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400" b="1"/>
              <a:t>Figure 44.13c, d</a:t>
            </a:r>
          </a:p>
        </p:txBody>
      </p:sp>
      <p:grpSp>
        <p:nvGrpSpPr>
          <p:cNvPr id="939062" name="Group 54"/>
          <p:cNvGrpSpPr>
            <a:grpSpLocks/>
          </p:cNvGrpSpPr>
          <p:nvPr/>
        </p:nvGrpSpPr>
        <p:grpSpPr bwMode="auto">
          <a:xfrm>
            <a:off x="1598613" y="2593975"/>
            <a:ext cx="6570662" cy="4035425"/>
            <a:chOff x="1007" y="1634"/>
            <a:chExt cx="4139" cy="2542"/>
          </a:xfrm>
        </p:grpSpPr>
        <p:pic>
          <p:nvPicPr>
            <p:cNvPr id="939016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7" y="1993"/>
              <a:ext cx="3621" cy="2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39017" name="Line 9"/>
            <p:cNvSpPr>
              <a:spLocks noChangeShapeType="1"/>
            </p:cNvSpPr>
            <p:nvPr/>
          </p:nvSpPr>
          <p:spPr bwMode="auto">
            <a:xfrm>
              <a:off x="1565" y="2743"/>
              <a:ext cx="4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18" name="Text Box 10"/>
            <p:cNvSpPr txBox="1">
              <a:spLocks noChangeArrowheads="1"/>
            </p:cNvSpPr>
            <p:nvPr/>
          </p:nvSpPr>
          <p:spPr bwMode="auto">
            <a:xfrm>
              <a:off x="1176" y="1634"/>
              <a:ext cx="462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Juxta-</a:t>
              </a:r>
            </a:p>
            <a:p>
              <a:r>
                <a:rPr lang="en-US" altLang="en-US" sz="1000"/>
                <a:t>medullary</a:t>
              </a:r>
            </a:p>
            <a:p>
              <a:r>
                <a:rPr lang="en-US" altLang="en-US" sz="1000"/>
                <a:t>nephron</a:t>
              </a:r>
            </a:p>
          </p:txBody>
        </p:sp>
        <p:sp>
          <p:nvSpPr>
            <p:cNvPr id="939019" name="Text Box 11"/>
            <p:cNvSpPr txBox="1">
              <a:spLocks noChangeArrowheads="1"/>
            </p:cNvSpPr>
            <p:nvPr/>
          </p:nvSpPr>
          <p:spPr bwMode="auto">
            <a:xfrm>
              <a:off x="1555" y="1643"/>
              <a:ext cx="4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Cortical</a:t>
              </a:r>
            </a:p>
            <a:p>
              <a:r>
                <a:rPr lang="en-US" altLang="en-US" sz="1000"/>
                <a:t>nephron</a:t>
              </a:r>
            </a:p>
          </p:txBody>
        </p:sp>
        <p:sp>
          <p:nvSpPr>
            <p:cNvPr id="939020" name="Line 12"/>
            <p:cNvSpPr>
              <a:spLocks noChangeShapeType="1"/>
            </p:cNvSpPr>
            <p:nvPr/>
          </p:nvSpPr>
          <p:spPr bwMode="auto">
            <a:xfrm>
              <a:off x="1749" y="1877"/>
              <a:ext cx="0" cy="23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21" name="Text Box 13"/>
            <p:cNvSpPr txBox="1">
              <a:spLocks noChangeArrowheads="1"/>
            </p:cNvSpPr>
            <p:nvPr/>
          </p:nvSpPr>
          <p:spPr bwMode="auto">
            <a:xfrm>
              <a:off x="1578" y="2660"/>
              <a:ext cx="43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Collecting</a:t>
              </a:r>
            </a:p>
            <a:p>
              <a:r>
                <a:rPr lang="en-US" altLang="en-US" sz="900"/>
                <a:t>duct</a:t>
              </a:r>
            </a:p>
          </p:txBody>
        </p:sp>
        <p:sp>
          <p:nvSpPr>
            <p:cNvPr id="939022" name="Line 14"/>
            <p:cNvSpPr>
              <a:spLocks noChangeShapeType="1"/>
            </p:cNvSpPr>
            <p:nvPr/>
          </p:nvSpPr>
          <p:spPr bwMode="auto">
            <a:xfrm flipH="1" flipV="1">
              <a:off x="1402" y="1945"/>
              <a:ext cx="1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23" name="Text Box 15"/>
            <p:cNvSpPr txBox="1">
              <a:spLocks noChangeArrowheads="1"/>
            </p:cNvSpPr>
            <p:nvPr/>
          </p:nvSpPr>
          <p:spPr bwMode="auto">
            <a:xfrm>
              <a:off x="1548" y="3010"/>
              <a:ext cx="32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To </a:t>
              </a:r>
            </a:p>
            <a:p>
              <a:r>
                <a:rPr lang="en-US" altLang="en-US" sz="1000"/>
                <a:t>renal</a:t>
              </a:r>
            </a:p>
            <a:p>
              <a:r>
                <a:rPr lang="en-US" altLang="en-US" sz="1000"/>
                <a:t>pelvis</a:t>
              </a:r>
            </a:p>
          </p:txBody>
        </p:sp>
        <p:sp>
          <p:nvSpPr>
            <p:cNvPr id="939024" name="AutoShape 16"/>
            <p:cNvSpPr>
              <a:spLocks/>
            </p:cNvSpPr>
            <p:nvPr/>
          </p:nvSpPr>
          <p:spPr bwMode="auto">
            <a:xfrm>
              <a:off x="2059" y="2088"/>
              <a:ext cx="51" cy="426"/>
            </a:xfrm>
            <a:prstGeom prst="rightBrace">
              <a:avLst>
                <a:gd name="adj1" fmla="val 69608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lang="en-US" altLang="en-US"/>
            </a:p>
          </p:txBody>
        </p:sp>
        <p:sp>
          <p:nvSpPr>
            <p:cNvPr id="939025" name="AutoShape 17"/>
            <p:cNvSpPr>
              <a:spLocks/>
            </p:cNvSpPr>
            <p:nvPr/>
          </p:nvSpPr>
          <p:spPr bwMode="auto">
            <a:xfrm>
              <a:off x="2031" y="2551"/>
              <a:ext cx="127" cy="901"/>
            </a:xfrm>
            <a:prstGeom prst="rightBrace">
              <a:avLst>
                <a:gd name="adj1" fmla="val 5912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26" name="Text Box 18"/>
            <p:cNvSpPr txBox="1">
              <a:spLocks noChangeArrowheads="1"/>
            </p:cNvSpPr>
            <p:nvPr/>
          </p:nvSpPr>
          <p:spPr bwMode="auto">
            <a:xfrm>
              <a:off x="2097" y="2178"/>
              <a:ext cx="3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000"/>
                <a:t>Renal</a:t>
              </a:r>
            </a:p>
            <a:p>
              <a:pPr algn="ctr"/>
              <a:r>
                <a:rPr lang="en-US" altLang="en-US" sz="1000"/>
                <a:t>cortex</a:t>
              </a:r>
            </a:p>
          </p:txBody>
        </p:sp>
        <p:sp>
          <p:nvSpPr>
            <p:cNvPr id="939027" name="Text Box 19"/>
            <p:cNvSpPr txBox="1">
              <a:spLocks noChangeArrowheads="1"/>
            </p:cNvSpPr>
            <p:nvPr/>
          </p:nvSpPr>
          <p:spPr bwMode="auto">
            <a:xfrm>
              <a:off x="2107" y="2879"/>
              <a:ext cx="3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Renal</a:t>
              </a:r>
            </a:p>
            <a:p>
              <a:r>
                <a:rPr lang="en-US" altLang="en-US" sz="1000"/>
                <a:t>medulla</a:t>
              </a:r>
            </a:p>
          </p:txBody>
        </p:sp>
        <p:sp>
          <p:nvSpPr>
            <p:cNvPr id="939028" name="Text Box 20"/>
            <p:cNvSpPr txBox="1">
              <a:spLocks noChangeArrowheads="1"/>
            </p:cNvSpPr>
            <p:nvPr/>
          </p:nvSpPr>
          <p:spPr bwMode="auto">
            <a:xfrm>
              <a:off x="2579" y="2750"/>
              <a:ext cx="33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000"/>
                <a:t>20 µm</a:t>
              </a:r>
            </a:p>
          </p:txBody>
        </p:sp>
        <p:sp>
          <p:nvSpPr>
            <p:cNvPr id="939029" name="Text Box 21"/>
            <p:cNvSpPr txBox="1">
              <a:spLocks noChangeArrowheads="1"/>
            </p:cNvSpPr>
            <p:nvPr/>
          </p:nvSpPr>
          <p:spPr bwMode="auto">
            <a:xfrm>
              <a:off x="3274" y="1809"/>
              <a:ext cx="440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Afferent</a:t>
              </a:r>
            </a:p>
            <a:p>
              <a:r>
                <a:rPr lang="en-US" altLang="en-US" sz="900"/>
                <a:t>arteriole</a:t>
              </a:r>
            </a:p>
            <a:p>
              <a:r>
                <a:rPr lang="en-US" altLang="en-US" sz="900"/>
                <a:t>from renal</a:t>
              </a:r>
            </a:p>
            <a:p>
              <a:r>
                <a:rPr lang="en-US" altLang="en-US" sz="900"/>
                <a:t>artery</a:t>
              </a:r>
            </a:p>
          </p:txBody>
        </p:sp>
        <p:sp>
          <p:nvSpPr>
            <p:cNvPr id="939030" name="Line 22"/>
            <p:cNvSpPr>
              <a:spLocks noChangeShapeType="1"/>
            </p:cNvSpPr>
            <p:nvPr/>
          </p:nvSpPr>
          <p:spPr bwMode="auto">
            <a:xfrm flipH="1" flipV="1">
              <a:off x="3433" y="2216"/>
              <a:ext cx="127" cy="2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31" name="Text Box 23"/>
            <p:cNvSpPr txBox="1">
              <a:spLocks noChangeArrowheads="1"/>
            </p:cNvSpPr>
            <p:nvPr/>
          </p:nvSpPr>
          <p:spPr bwMode="auto">
            <a:xfrm>
              <a:off x="3756" y="2017"/>
              <a:ext cx="484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Glomerulus</a:t>
              </a:r>
            </a:p>
          </p:txBody>
        </p:sp>
        <p:sp>
          <p:nvSpPr>
            <p:cNvPr id="939032" name="Line 24"/>
            <p:cNvSpPr>
              <a:spLocks noChangeShapeType="1"/>
            </p:cNvSpPr>
            <p:nvPr/>
          </p:nvSpPr>
          <p:spPr bwMode="auto">
            <a:xfrm flipH="1">
              <a:off x="3771" y="2157"/>
              <a:ext cx="91" cy="2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33" name="Text Box 25"/>
            <p:cNvSpPr txBox="1">
              <a:spLocks noChangeArrowheads="1"/>
            </p:cNvSpPr>
            <p:nvPr/>
          </p:nvSpPr>
          <p:spPr bwMode="auto">
            <a:xfrm>
              <a:off x="3883" y="2149"/>
              <a:ext cx="71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Bowman’s capsule</a:t>
              </a:r>
            </a:p>
          </p:txBody>
        </p:sp>
        <p:sp>
          <p:nvSpPr>
            <p:cNvPr id="939034" name="Line 26"/>
            <p:cNvSpPr>
              <a:spLocks noChangeShapeType="1"/>
            </p:cNvSpPr>
            <p:nvPr/>
          </p:nvSpPr>
          <p:spPr bwMode="auto">
            <a:xfrm flipH="1">
              <a:off x="3858" y="2241"/>
              <a:ext cx="68" cy="1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35" name="Text Box 27"/>
            <p:cNvSpPr txBox="1">
              <a:spLocks noChangeArrowheads="1"/>
            </p:cNvSpPr>
            <p:nvPr/>
          </p:nvSpPr>
          <p:spPr bwMode="auto">
            <a:xfrm>
              <a:off x="3983" y="2254"/>
              <a:ext cx="612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Proximal tubule</a:t>
              </a:r>
            </a:p>
          </p:txBody>
        </p:sp>
        <p:sp>
          <p:nvSpPr>
            <p:cNvPr id="939036" name="Line 28"/>
            <p:cNvSpPr>
              <a:spLocks noChangeShapeType="1"/>
            </p:cNvSpPr>
            <p:nvPr/>
          </p:nvSpPr>
          <p:spPr bwMode="auto">
            <a:xfrm flipH="1">
              <a:off x="4039" y="2389"/>
              <a:ext cx="45" cy="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37" name="Text Box 29"/>
            <p:cNvSpPr txBox="1">
              <a:spLocks noChangeArrowheads="1"/>
            </p:cNvSpPr>
            <p:nvPr/>
          </p:nvSpPr>
          <p:spPr bwMode="auto">
            <a:xfrm>
              <a:off x="4682" y="2372"/>
              <a:ext cx="464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Peritubular</a:t>
              </a:r>
              <a:br>
                <a:rPr lang="en-US" altLang="en-US" sz="900"/>
              </a:br>
              <a:r>
                <a:rPr lang="en-US" altLang="en-US" sz="900"/>
                <a:t>capillaries</a:t>
              </a:r>
            </a:p>
          </p:txBody>
        </p:sp>
        <p:sp>
          <p:nvSpPr>
            <p:cNvPr id="939038" name="Line 30"/>
            <p:cNvSpPr>
              <a:spLocks noChangeShapeType="1"/>
            </p:cNvSpPr>
            <p:nvPr/>
          </p:nvSpPr>
          <p:spPr bwMode="auto">
            <a:xfrm>
              <a:off x="4208" y="2448"/>
              <a:ext cx="5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39" name="Line 31"/>
            <p:cNvSpPr>
              <a:spLocks noChangeShapeType="1"/>
            </p:cNvSpPr>
            <p:nvPr/>
          </p:nvSpPr>
          <p:spPr bwMode="auto">
            <a:xfrm flipH="1">
              <a:off x="4303" y="2453"/>
              <a:ext cx="406" cy="19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40" name="Text Box 32"/>
            <p:cNvSpPr txBox="1">
              <a:spLocks noChangeArrowheads="1"/>
            </p:cNvSpPr>
            <p:nvPr/>
          </p:nvSpPr>
          <p:spPr bwMode="auto">
            <a:xfrm>
              <a:off x="3088" y="2701"/>
              <a:ext cx="272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SEM</a:t>
              </a:r>
            </a:p>
          </p:txBody>
        </p:sp>
        <p:sp>
          <p:nvSpPr>
            <p:cNvPr id="939041" name="Text Box 33"/>
            <p:cNvSpPr txBox="1">
              <a:spLocks noChangeArrowheads="1"/>
            </p:cNvSpPr>
            <p:nvPr/>
          </p:nvSpPr>
          <p:spPr bwMode="auto">
            <a:xfrm>
              <a:off x="3046" y="2845"/>
              <a:ext cx="540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Efferent</a:t>
              </a:r>
            </a:p>
            <a:p>
              <a:r>
                <a:rPr lang="en-US" altLang="en-US" sz="900"/>
                <a:t>arteriole from</a:t>
              </a:r>
            </a:p>
            <a:p>
              <a:r>
                <a:rPr lang="en-US" altLang="en-US" sz="900"/>
                <a:t>glomerulus</a:t>
              </a:r>
            </a:p>
          </p:txBody>
        </p:sp>
        <p:sp>
          <p:nvSpPr>
            <p:cNvPr id="939042" name="Line 34"/>
            <p:cNvSpPr>
              <a:spLocks noChangeShapeType="1"/>
            </p:cNvSpPr>
            <p:nvPr/>
          </p:nvSpPr>
          <p:spPr bwMode="auto">
            <a:xfrm flipH="1">
              <a:off x="3381" y="2731"/>
              <a:ext cx="288" cy="1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43" name="Text Box 35"/>
            <p:cNvSpPr txBox="1">
              <a:spLocks noChangeArrowheads="1"/>
            </p:cNvSpPr>
            <p:nvPr/>
          </p:nvSpPr>
          <p:spPr bwMode="auto">
            <a:xfrm>
              <a:off x="3442" y="3192"/>
              <a:ext cx="428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Branch of</a:t>
              </a:r>
            </a:p>
            <a:p>
              <a:r>
                <a:rPr lang="en-US" altLang="en-US" sz="900"/>
                <a:t>renal vein</a:t>
              </a:r>
            </a:p>
          </p:txBody>
        </p:sp>
        <p:sp>
          <p:nvSpPr>
            <p:cNvPr id="939044" name="Line 36"/>
            <p:cNvSpPr>
              <a:spLocks noChangeShapeType="1"/>
            </p:cNvSpPr>
            <p:nvPr/>
          </p:nvSpPr>
          <p:spPr bwMode="auto">
            <a:xfrm flipH="1">
              <a:off x="3689" y="2993"/>
              <a:ext cx="87" cy="2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45" name="Text Box 37"/>
            <p:cNvSpPr txBox="1">
              <a:spLocks noChangeArrowheads="1"/>
            </p:cNvSpPr>
            <p:nvPr/>
          </p:nvSpPr>
          <p:spPr bwMode="auto">
            <a:xfrm>
              <a:off x="3358" y="3366"/>
              <a:ext cx="49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Descending</a:t>
              </a:r>
            </a:p>
            <a:p>
              <a:r>
                <a:rPr lang="en-US" altLang="en-US" sz="900"/>
                <a:t>limb</a:t>
              </a:r>
            </a:p>
          </p:txBody>
        </p:sp>
        <p:sp>
          <p:nvSpPr>
            <p:cNvPr id="939046" name="Line 38"/>
            <p:cNvSpPr>
              <a:spLocks noChangeShapeType="1"/>
            </p:cNvSpPr>
            <p:nvPr/>
          </p:nvSpPr>
          <p:spPr bwMode="auto">
            <a:xfrm flipH="1">
              <a:off x="3818" y="3271"/>
              <a:ext cx="137" cy="18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47" name="Text Box 39"/>
            <p:cNvSpPr txBox="1">
              <a:spLocks noChangeArrowheads="1"/>
            </p:cNvSpPr>
            <p:nvPr/>
          </p:nvSpPr>
          <p:spPr bwMode="auto">
            <a:xfrm>
              <a:off x="3340" y="3548"/>
              <a:ext cx="4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Ascending</a:t>
              </a:r>
            </a:p>
            <a:p>
              <a:r>
                <a:rPr lang="en-US" altLang="en-US" sz="900"/>
                <a:t>limb</a:t>
              </a:r>
            </a:p>
          </p:txBody>
        </p:sp>
        <p:sp>
          <p:nvSpPr>
            <p:cNvPr id="939048" name="Line 40"/>
            <p:cNvSpPr>
              <a:spLocks noChangeShapeType="1"/>
            </p:cNvSpPr>
            <p:nvPr/>
          </p:nvSpPr>
          <p:spPr bwMode="auto">
            <a:xfrm flipH="1" flipV="1">
              <a:off x="3756" y="3638"/>
              <a:ext cx="3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49" name="AutoShape 41"/>
            <p:cNvSpPr>
              <a:spLocks/>
            </p:cNvSpPr>
            <p:nvPr/>
          </p:nvSpPr>
          <p:spPr bwMode="auto">
            <a:xfrm>
              <a:off x="3334" y="3397"/>
              <a:ext cx="45" cy="372"/>
            </a:xfrm>
            <a:prstGeom prst="leftBrace">
              <a:avLst>
                <a:gd name="adj1" fmla="val 68889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50" name="Text Box 42"/>
            <p:cNvSpPr txBox="1">
              <a:spLocks noChangeArrowheads="1"/>
            </p:cNvSpPr>
            <p:nvPr/>
          </p:nvSpPr>
          <p:spPr bwMode="auto">
            <a:xfrm>
              <a:off x="3052" y="3421"/>
              <a:ext cx="304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Loop</a:t>
              </a:r>
            </a:p>
            <a:p>
              <a:pPr algn="ctr"/>
              <a:r>
                <a:rPr lang="en-US" altLang="en-US" sz="900"/>
                <a:t>of</a:t>
              </a:r>
            </a:p>
            <a:p>
              <a:pPr algn="ctr"/>
              <a:r>
                <a:rPr lang="en-US" altLang="en-US" sz="900"/>
                <a:t>Henle</a:t>
              </a:r>
            </a:p>
          </p:txBody>
        </p:sp>
        <p:sp>
          <p:nvSpPr>
            <p:cNvPr id="939051" name="Line 43"/>
            <p:cNvSpPr>
              <a:spLocks noChangeShapeType="1"/>
            </p:cNvSpPr>
            <p:nvPr/>
          </p:nvSpPr>
          <p:spPr bwMode="auto">
            <a:xfrm>
              <a:off x="3949" y="3830"/>
              <a:ext cx="229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52" name="Line 44"/>
            <p:cNvSpPr>
              <a:spLocks noChangeShapeType="1"/>
            </p:cNvSpPr>
            <p:nvPr/>
          </p:nvSpPr>
          <p:spPr bwMode="auto">
            <a:xfrm>
              <a:off x="4086" y="3921"/>
              <a:ext cx="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53" name="Text Box 45"/>
            <p:cNvSpPr txBox="1">
              <a:spLocks noChangeArrowheads="1"/>
            </p:cNvSpPr>
            <p:nvPr/>
          </p:nvSpPr>
          <p:spPr bwMode="auto">
            <a:xfrm>
              <a:off x="4736" y="2861"/>
              <a:ext cx="3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Distal </a:t>
              </a:r>
            </a:p>
            <a:p>
              <a:r>
                <a:rPr lang="en-US" altLang="en-US" sz="900"/>
                <a:t>tubule</a:t>
              </a:r>
            </a:p>
          </p:txBody>
        </p:sp>
        <p:sp>
          <p:nvSpPr>
            <p:cNvPr id="939054" name="Line 46"/>
            <p:cNvSpPr>
              <a:spLocks noChangeShapeType="1"/>
            </p:cNvSpPr>
            <p:nvPr/>
          </p:nvSpPr>
          <p:spPr bwMode="auto">
            <a:xfrm>
              <a:off x="4386" y="2830"/>
              <a:ext cx="365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55" name="Text Box 47"/>
            <p:cNvSpPr txBox="1">
              <a:spLocks noChangeArrowheads="1"/>
            </p:cNvSpPr>
            <p:nvPr/>
          </p:nvSpPr>
          <p:spPr bwMode="auto">
            <a:xfrm>
              <a:off x="4630" y="3183"/>
              <a:ext cx="43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Collecting</a:t>
              </a:r>
            </a:p>
            <a:p>
              <a:r>
                <a:rPr lang="en-US" altLang="en-US" sz="900"/>
                <a:t>duct</a:t>
              </a:r>
            </a:p>
          </p:txBody>
        </p:sp>
        <p:sp>
          <p:nvSpPr>
            <p:cNvPr id="939056" name="Line 48"/>
            <p:cNvSpPr>
              <a:spLocks noChangeShapeType="1"/>
            </p:cNvSpPr>
            <p:nvPr/>
          </p:nvSpPr>
          <p:spPr bwMode="auto">
            <a:xfrm flipH="1">
              <a:off x="4527" y="3252"/>
              <a:ext cx="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57" name="Text Box 49"/>
            <p:cNvSpPr txBox="1">
              <a:spLocks noChangeArrowheads="1"/>
            </p:cNvSpPr>
            <p:nvPr/>
          </p:nvSpPr>
          <p:spPr bwMode="auto">
            <a:xfrm>
              <a:off x="1240" y="3926"/>
              <a:ext cx="5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r>
                <a:rPr lang="en-US" altLang="en-US" sz="1000" b="1"/>
                <a:t>(c) Nephron</a:t>
              </a:r>
            </a:p>
            <a:p>
              <a:endParaRPr lang="en-US" altLang="en-US" sz="1000" b="1"/>
            </a:p>
          </p:txBody>
        </p:sp>
        <p:sp>
          <p:nvSpPr>
            <p:cNvPr id="939058" name="Text Box 50"/>
            <p:cNvSpPr txBox="1">
              <a:spLocks noChangeArrowheads="1"/>
            </p:cNvSpPr>
            <p:nvPr/>
          </p:nvSpPr>
          <p:spPr bwMode="auto">
            <a:xfrm>
              <a:off x="4155" y="3776"/>
              <a:ext cx="28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Vasa</a:t>
              </a:r>
              <a:br>
                <a:rPr lang="en-US" altLang="en-US" sz="900"/>
              </a:br>
              <a:r>
                <a:rPr lang="en-US" altLang="en-US" sz="900"/>
                <a:t>recta</a:t>
              </a:r>
            </a:p>
          </p:txBody>
        </p:sp>
        <p:sp>
          <p:nvSpPr>
            <p:cNvPr id="939060" name="Text Box 52"/>
            <p:cNvSpPr txBox="1">
              <a:spLocks noChangeArrowheads="1"/>
            </p:cNvSpPr>
            <p:nvPr/>
          </p:nvSpPr>
          <p:spPr bwMode="auto">
            <a:xfrm>
              <a:off x="3109" y="3883"/>
              <a:ext cx="6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 b="1"/>
                <a:t>(d) Filtrate and </a:t>
              </a:r>
            </a:p>
            <a:p>
              <a:r>
                <a:rPr lang="en-US" altLang="en-US" sz="1000" b="1"/>
                <a:t>      blood flow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1414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Filtration of the Blood</a:t>
            </a:r>
            <a:endParaRPr lang="en-US" altLang="en-US" b="0" i="1">
              <a:solidFill>
                <a:schemeClr val="tx1"/>
              </a:solidFill>
            </a:endParaRP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773238"/>
          </a:xfrm>
        </p:spPr>
        <p:txBody>
          <a:bodyPr/>
          <a:lstStyle/>
          <a:p>
            <a:r>
              <a:rPr lang="en-US" altLang="en-US"/>
              <a:t>Filtration occurs as blood pressure</a:t>
            </a:r>
          </a:p>
          <a:p>
            <a:pPr lvl="1"/>
            <a:r>
              <a:rPr lang="en-US" altLang="en-US"/>
              <a:t>Forces fluid from the blood in the glomerulus into the lumen of Bowman’s capsule</a:t>
            </a:r>
          </a:p>
        </p:txBody>
      </p:sp>
    </p:spTree>
    <p:extLst>
      <p:ext uri="{BB962C8B-B14F-4D97-AF65-F5344CB8AC3E}">
        <p14:creationId xmlns:p14="http://schemas.microsoft.com/office/powerpoint/2010/main" val="3838622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7256" name="Group 56"/>
          <p:cNvGrpSpPr>
            <a:grpSpLocks/>
          </p:cNvGrpSpPr>
          <p:nvPr/>
        </p:nvGrpSpPr>
        <p:grpSpPr bwMode="auto">
          <a:xfrm>
            <a:off x="1752600" y="2246313"/>
            <a:ext cx="5791200" cy="4192587"/>
            <a:chOff x="1104" y="1415"/>
            <a:chExt cx="3648" cy="2641"/>
          </a:xfrm>
        </p:grpSpPr>
        <p:grpSp>
          <p:nvGrpSpPr>
            <p:cNvPr id="947255" name="Group 55"/>
            <p:cNvGrpSpPr>
              <a:grpSpLocks/>
            </p:cNvGrpSpPr>
            <p:nvPr/>
          </p:nvGrpSpPr>
          <p:grpSpPr bwMode="auto">
            <a:xfrm>
              <a:off x="1104" y="1415"/>
              <a:ext cx="3648" cy="2641"/>
              <a:chOff x="1104" y="1415"/>
              <a:chExt cx="3648" cy="2641"/>
            </a:xfrm>
          </p:grpSpPr>
          <p:grpSp>
            <p:nvGrpSpPr>
              <p:cNvPr id="947253" name="Group 53"/>
              <p:cNvGrpSpPr>
                <a:grpSpLocks/>
              </p:cNvGrpSpPr>
              <p:nvPr/>
            </p:nvGrpSpPr>
            <p:grpSpPr bwMode="auto">
              <a:xfrm>
                <a:off x="1104" y="1415"/>
                <a:ext cx="3648" cy="2641"/>
                <a:chOff x="1104" y="1415"/>
                <a:chExt cx="3648" cy="2641"/>
              </a:xfrm>
            </p:grpSpPr>
            <p:pic>
              <p:nvPicPr>
                <p:cNvPr id="947208" name="Picture 8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04" y="1415"/>
                  <a:ext cx="3648" cy="264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94720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505" y="1501"/>
                  <a:ext cx="559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Proximal tubule</a:t>
                  </a:r>
                </a:p>
              </p:txBody>
            </p:sp>
            <p:sp>
              <p:nvSpPr>
                <p:cNvPr id="94721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180" y="2459"/>
                  <a:ext cx="330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 b="1"/>
                    <a:t>Filtrate</a:t>
                  </a:r>
                </a:p>
              </p:txBody>
            </p:sp>
            <p:sp>
              <p:nvSpPr>
                <p:cNvPr id="94721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219" y="2566"/>
                  <a:ext cx="784" cy="59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r>
                    <a:rPr lang="en-US" altLang="en-US" sz="800"/>
                    <a:t>H</a:t>
                  </a:r>
                  <a:r>
                    <a:rPr lang="en-US" altLang="en-US" sz="800" baseline="-25000"/>
                    <a:t>2</a:t>
                  </a:r>
                  <a:r>
                    <a:rPr lang="en-US" altLang="en-US" sz="800"/>
                    <a:t>O</a:t>
                  </a:r>
                </a:p>
                <a:p>
                  <a:r>
                    <a:rPr lang="en-US" altLang="en-US" sz="800"/>
                    <a:t>Salts (NaCl and others)</a:t>
                  </a:r>
                </a:p>
                <a:p>
                  <a:r>
                    <a:rPr lang="en-US" altLang="en-US" sz="800"/>
                    <a:t>HCO</a:t>
                  </a:r>
                  <a:r>
                    <a:rPr lang="en-US" altLang="en-US" sz="800" baseline="-25000"/>
                    <a:t>3</a:t>
                  </a:r>
                  <a:r>
                    <a:rPr lang="en-US" altLang="en-US" sz="800" baseline="30000"/>
                    <a:t>–</a:t>
                  </a:r>
                  <a:endParaRPr lang="en-US" altLang="en-US" sz="800"/>
                </a:p>
                <a:p>
                  <a:r>
                    <a:rPr lang="en-US" altLang="en-US" sz="800"/>
                    <a:t>H</a:t>
                  </a:r>
                  <a:r>
                    <a:rPr lang="en-US" altLang="en-US" sz="800" baseline="30000"/>
                    <a:t>+</a:t>
                  </a:r>
                  <a:endParaRPr lang="en-US" altLang="en-US" sz="800"/>
                </a:p>
                <a:p>
                  <a:r>
                    <a:rPr lang="en-US" altLang="en-US" sz="800"/>
                    <a:t>Urea</a:t>
                  </a:r>
                </a:p>
                <a:p>
                  <a:r>
                    <a:rPr lang="en-US" altLang="en-US" sz="800"/>
                    <a:t>Glucose; amino acids</a:t>
                  </a:r>
                </a:p>
                <a:p>
                  <a:r>
                    <a:rPr lang="en-US" altLang="en-US" sz="800"/>
                    <a:t>Some drugs</a:t>
                  </a:r>
                </a:p>
              </p:txBody>
            </p:sp>
            <p:sp>
              <p:nvSpPr>
                <p:cNvPr id="94721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370" y="3311"/>
                  <a:ext cx="234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 b="1"/>
                    <a:t>Key</a:t>
                  </a:r>
                </a:p>
              </p:txBody>
            </p:sp>
            <p:sp>
              <p:nvSpPr>
                <p:cNvPr id="94721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147" y="3447"/>
                  <a:ext cx="61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/>
                <a:p>
                  <a:r>
                    <a:rPr lang="en-US" altLang="en-US" sz="800"/>
                    <a:t>Active transport</a:t>
                  </a:r>
                </a:p>
                <a:p>
                  <a:endParaRPr lang="en-US" altLang="en-US" sz="800"/>
                </a:p>
              </p:txBody>
            </p:sp>
            <p:sp>
              <p:nvSpPr>
                <p:cNvPr id="94721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144" y="3540"/>
                  <a:ext cx="613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Passive transport</a:t>
                  </a:r>
                </a:p>
              </p:txBody>
            </p:sp>
            <p:sp>
              <p:nvSpPr>
                <p:cNvPr id="94721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146" y="2274"/>
                  <a:ext cx="383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CORTEX</a:t>
                  </a:r>
                </a:p>
              </p:txBody>
            </p:sp>
            <p:sp>
              <p:nvSpPr>
                <p:cNvPr id="94721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19" y="2845"/>
                  <a:ext cx="419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r>
                    <a:rPr lang="en-US" altLang="en-US" sz="800"/>
                    <a:t>OUTER</a:t>
                  </a:r>
                </a:p>
                <a:p>
                  <a:r>
                    <a:rPr lang="en-US" altLang="en-US" sz="800"/>
                    <a:t>MEDULLA</a:t>
                  </a:r>
                </a:p>
              </p:txBody>
            </p:sp>
            <p:sp>
              <p:nvSpPr>
                <p:cNvPr id="94721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315" y="3568"/>
                  <a:ext cx="419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r>
                    <a:rPr lang="en-US" altLang="en-US" sz="800"/>
                    <a:t>INNER</a:t>
                  </a:r>
                </a:p>
                <a:p>
                  <a:r>
                    <a:rPr lang="en-US" altLang="en-US" sz="800"/>
                    <a:t>MEDULLA</a:t>
                  </a:r>
                </a:p>
              </p:txBody>
            </p:sp>
            <p:sp>
              <p:nvSpPr>
                <p:cNvPr id="94721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563" y="2404"/>
                  <a:ext cx="591" cy="2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r>
                    <a:rPr lang="en-US" altLang="en-US" sz="800"/>
                    <a:t>Descending limb</a:t>
                  </a:r>
                </a:p>
                <a:p>
                  <a:r>
                    <a:rPr lang="en-US" altLang="en-US" sz="800"/>
                    <a:t>of loop of</a:t>
                  </a:r>
                </a:p>
                <a:p>
                  <a:r>
                    <a:rPr lang="en-US" altLang="en-US" sz="800"/>
                    <a:t>Henle</a:t>
                  </a:r>
                </a:p>
              </p:txBody>
            </p:sp>
            <p:sp>
              <p:nvSpPr>
                <p:cNvPr id="94721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564" y="2403"/>
                  <a:ext cx="534" cy="2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r>
                    <a:rPr lang="en-US" altLang="en-US" sz="800"/>
                    <a:t>Thick segment</a:t>
                  </a:r>
                </a:p>
                <a:p>
                  <a:r>
                    <a:rPr lang="en-US" altLang="en-US" sz="800"/>
                    <a:t>of ascending</a:t>
                  </a:r>
                </a:p>
                <a:p>
                  <a:r>
                    <a:rPr lang="en-US" altLang="en-US" sz="800"/>
                    <a:t>limb</a:t>
                  </a:r>
                </a:p>
              </p:txBody>
            </p:sp>
            <p:sp>
              <p:nvSpPr>
                <p:cNvPr id="94722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566" y="3036"/>
                  <a:ext cx="506" cy="2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r>
                    <a:rPr lang="en-US" altLang="en-US" sz="800"/>
                    <a:t>Thin segment</a:t>
                  </a:r>
                </a:p>
                <a:p>
                  <a:r>
                    <a:rPr lang="en-US" altLang="en-US" sz="800"/>
                    <a:t>of ascending</a:t>
                  </a:r>
                </a:p>
                <a:p>
                  <a:r>
                    <a:rPr lang="en-US" altLang="en-US" sz="800"/>
                    <a:t>limb</a:t>
                  </a:r>
                </a:p>
              </p:txBody>
            </p:sp>
            <p:sp>
              <p:nvSpPr>
                <p:cNvPr id="94722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219" y="3045"/>
                  <a:ext cx="39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r>
                    <a:rPr lang="en-US" altLang="en-US" sz="800"/>
                    <a:t>Collecting</a:t>
                  </a:r>
                </a:p>
                <a:p>
                  <a:r>
                    <a:rPr lang="en-US" altLang="en-US" sz="800"/>
                    <a:t>duct</a:t>
                  </a:r>
                </a:p>
              </p:txBody>
            </p:sp>
            <p:sp>
              <p:nvSpPr>
                <p:cNvPr id="94722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247" y="2864"/>
                  <a:ext cx="258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NaCl</a:t>
                  </a:r>
                </a:p>
              </p:txBody>
            </p:sp>
            <p:sp>
              <p:nvSpPr>
                <p:cNvPr id="94722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564" y="2677"/>
                  <a:ext cx="258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NaCl</a:t>
                  </a:r>
                </a:p>
              </p:txBody>
            </p:sp>
            <p:sp>
              <p:nvSpPr>
                <p:cNvPr id="94722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564" y="3428"/>
                  <a:ext cx="258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NaCl</a:t>
                  </a:r>
                </a:p>
              </p:txBody>
            </p:sp>
            <p:sp>
              <p:nvSpPr>
                <p:cNvPr id="947225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633" y="1496"/>
                  <a:ext cx="470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Distal tubule</a:t>
                  </a:r>
                </a:p>
              </p:txBody>
            </p:sp>
            <p:sp>
              <p:nvSpPr>
                <p:cNvPr id="94722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541" y="1608"/>
                  <a:ext cx="258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NaCl</a:t>
                  </a:r>
                </a:p>
              </p:txBody>
            </p:sp>
            <p:sp>
              <p:nvSpPr>
                <p:cNvPr id="94722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760" y="1608"/>
                  <a:ext cx="373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Nutrients</a:t>
                  </a:r>
                </a:p>
              </p:txBody>
            </p:sp>
            <p:sp>
              <p:nvSpPr>
                <p:cNvPr id="947228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177" y="3318"/>
                  <a:ext cx="255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Urea</a:t>
                  </a:r>
                </a:p>
              </p:txBody>
            </p:sp>
            <p:sp>
              <p:nvSpPr>
                <p:cNvPr id="94722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182" y="3439"/>
                  <a:ext cx="234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H</a:t>
                  </a:r>
                  <a:r>
                    <a:rPr lang="en-US" altLang="en-US" sz="800" baseline="-25000"/>
                    <a:t>2</a:t>
                  </a:r>
                  <a:r>
                    <a:rPr lang="en-US" altLang="en-US" sz="800"/>
                    <a:t>O</a:t>
                  </a:r>
                </a:p>
              </p:txBody>
            </p:sp>
            <p:sp>
              <p:nvSpPr>
                <p:cNvPr id="94723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545" y="1685"/>
                  <a:ext cx="258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NaCl</a:t>
                  </a:r>
                </a:p>
              </p:txBody>
            </p:sp>
            <p:sp>
              <p:nvSpPr>
                <p:cNvPr id="94723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716" y="1608"/>
                  <a:ext cx="234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H</a:t>
                  </a:r>
                  <a:r>
                    <a:rPr lang="en-US" altLang="en-US" sz="800" baseline="-25000"/>
                    <a:t>2</a:t>
                  </a:r>
                  <a:r>
                    <a:rPr lang="en-US" altLang="en-US" sz="800"/>
                    <a:t>O</a:t>
                  </a:r>
                </a:p>
              </p:txBody>
            </p:sp>
            <p:sp>
              <p:nvSpPr>
                <p:cNvPr id="94723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679" y="1679"/>
                  <a:ext cx="234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H</a:t>
                  </a:r>
                  <a:r>
                    <a:rPr lang="en-US" altLang="en-US" sz="800" baseline="-25000"/>
                    <a:t>2</a:t>
                  </a:r>
                  <a:r>
                    <a:rPr lang="en-US" altLang="en-US" sz="800"/>
                    <a:t>O</a:t>
                  </a:r>
                </a:p>
              </p:txBody>
            </p:sp>
            <p:sp>
              <p:nvSpPr>
                <p:cNvPr id="94723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391" y="1673"/>
                  <a:ext cx="304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HCO</a:t>
                  </a:r>
                  <a:r>
                    <a:rPr lang="en-US" altLang="en-US" sz="800" baseline="-25000"/>
                    <a:t>3</a:t>
                  </a:r>
                  <a:r>
                    <a:rPr lang="en-US" altLang="en-US" sz="800" baseline="30000"/>
                    <a:t></a:t>
                  </a:r>
                </a:p>
              </p:txBody>
            </p:sp>
            <p:sp>
              <p:nvSpPr>
                <p:cNvPr id="947234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933" y="1680"/>
                  <a:ext cx="182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K</a:t>
                  </a:r>
                  <a:r>
                    <a:rPr lang="en-US" altLang="en-US" sz="800" baseline="30000"/>
                    <a:t>+</a:t>
                  </a:r>
                  <a:endParaRPr lang="en-US" altLang="en-US" sz="800"/>
                </a:p>
              </p:txBody>
            </p:sp>
            <p:sp>
              <p:nvSpPr>
                <p:cNvPr id="94723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635" y="2020"/>
                  <a:ext cx="185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H</a:t>
                  </a:r>
                  <a:r>
                    <a:rPr lang="en-US" altLang="en-US" sz="800" baseline="30000"/>
                    <a:t>+</a:t>
                  </a:r>
                  <a:endParaRPr lang="en-US" altLang="en-US" sz="800"/>
                </a:p>
              </p:txBody>
            </p:sp>
            <p:sp>
              <p:nvSpPr>
                <p:cNvPr id="94723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827" y="2031"/>
                  <a:ext cx="230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NH</a:t>
                  </a:r>
                  <a:r>
                    <a:rPr lang="en-US" altLang="en-US" sz="800" baseline="-25000"/>
                    <a:t>3</a:t>
                  </a:r>
                  <a:endParaRPr lang="en-US" altLang="en-US" sz="800"/>
                </a:p>
              </p:txBody>
            </p:sp>
            <p:sp>
              <p:nvSpPr>
                <p:cNvPr id="947237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833" y="1685"/>
                  <a:ext cx="304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HCO</a:t>
                  </a:r>
                  <a:r>
                    <a:rPr lang="en-US" altLang="en-US" sz="800" baseline="-25000"/>
                    <a:t>3</a:t>
                  </a:r>
                  <a:r>
                    <a:rPr lang="en-US" altLang="en-US" sz="800" baseline="30000"/>
                    <a:t></a:t>
                  </a:r>
                  <a:endParaRPr lang="en-US" altLang="en-US" sz="800"/>
                </a:p>
              </p:txBody>
            </p:sp>
            <p:sp>
              <p:nvSpPr>
                <p:cNvPr id="947238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685" y="2020"/>
                  <a:ext cx="182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K</a:t>
                  </a:r>
                  <a:r>
                    <a:rPr lang="en-US" altLang="en-US" sz="800" baseline="30000"/>
                    <a:t>+</a:t>
                  </a:r>
                  <a:endParaRPr lang="en-US" altLang="en-US" sz="800"/>
                </a:p>
              </p:txBody>
            </p:sp>
            <p:sp>
              <p:nvSpPr>
                <p:cNvPr id="947239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857" y="2027"/>
                  <a:ext cx="185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H</a:t>
                  </a:r>
                  <a:r>
                    <a:rPr lang="en-US" altLang="en-US" sz="800" baseline="30000"/>
                    <a:t>+</a:t>
                  </a:r>
                  <a:endParaRPr lang="en-US" altLang="en-US" sz="800"/>
                </a:p>
              </p:txBody>
            </p:sp>
            <p:sp>
              <p:nvSpPr>
                <p:cNvPr id="947240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871" y="2756"/>
                  <a:ext cx="234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H</a:t>
                  </a:r>
                  <a:r>
                    <a:rPr lang="en-US" altLang="en-US" sz="800" baseline="-25000"/>
                    <a:t>2</a:t>
                  </a:r>
                  <a:r>
                    <a:rPr lang="en-US" altLang="en-US" sz="800"/>
                    <a:t>O</a:t>
                  </a:r>
                </a:p>
              </p:txBody>
            </p:sp>
          </p:grpSp>
          <p:grpSp>
            <p:nvGrpSpPr>
              <p:cNvPr id="947254" name="Group 54"/>
              <p:cNvGrpSpPr>
                <a:grpSpLocks/>
              </p:cNvGrpSpPr>
              <p:nvPr/>
            </p:nvGrpSpPr>
            <p:grpSpPr bwMode="auto">
              <a:xfrm>
                <a:off x="2467" y="1530"/>
                <a:ext cx="1785" cy="1616"/>
                <a:chOff x="2467" y="1530"/>
                <a:chExt cx="1785" cy="1616"/>
              </a:xfrm>
            </p:grpSpPr>
            <p:sp>
              <p:nvSpPr>
                <p:cNvPr id="947242" name="Oval 42"/>
                <p:cNvSpPr>
                  <a:spLocks noChangeArrowheads="1"/>
                </p:cNvSpPr>
                <p:nvPr/>
              </p:nvSpPr>
              <p:spPr bwMode="auto">
                <a:xfrm>
                  <a:off x="2467" y="1536"/>
                  <a:ext cx="69" cy="60"/>
                </a:xfrm>
                <a:prstGeom prst="ellipse">
                  <a:avLst/>
                </a:prstGeom>
                <a:solidFill>
                  <a:srgbClr val="00CCFF"/>
                </a:solidFill>
                <a:ln w="25400">
                  <a:solidFill>
                    <a:srgbClr val="00CC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algn="ctr"/>
                  <a:r>
                    <a:rPr lang="en-US" altLang="en-US" sz="800" b="1">
                      <a:solidFill>
                        <a:schemeClr val="bg1"/>
                      </a:solidFill>
                    </a:rPr>
                    <a:t>1</a:t>
                  </a:r>
                </a:p>
              </p:txBody>
            </p:sp>
            <p:sp>
              <p:nvSpPr>
                <p:cNvPr id="947243" name="Oval 43"/>
                <p:cNvSpPr>
                  <a:spLocks noChangeArrowheads="1"/>
                </p:cNvSpPr>
                <p:nvPr/>
              </p:nvSpPr>
              <p:spPr bwMode="auto">
                <a:xfrm>
                  <a:off x="3598" y="1530"/>
                  <a:ext cx="69" cy="60"/>
                </a:xfrm>
                <a:prstGeom prst="ellipse">
                  <a:avLst/>
                </a:prstGeom>
                <a:solidFill>
                  <a:srgbClr val="00CCFF"/>
                </a:solidFill>
                <a:ln w="25400">
                  <a:solidFill>
                    <a:srgbClr val="00CC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algn="ctr"/>
                  <a:r>
                    <a:rPr lang="en-US" altLang="en-US" sz="800" b="1">
                      <a:solidFill>
                        <a:schemeClr val="bg1"/>
                      </a:solidFill>
                    </a:rPr>
                    <a:t>4</a:t>
                  </a:r>
                </a:p>
              </p:txBody>
            </p:sp>
            <p:sp>
              <p:nvSpPr>
                <p:cNvPr id="947244" name="Oval 44"/>
                <p:cNvSpPr>
                  <a:spLocks noChangeArrowheads="1"/>
                </p:cNvSpPr>
                <p:nvPr/>
              </p:nvSpPr>
              <p:spPr bwMode="auto">
                <a:xfrm>
                  <a:off x="3523" y="2441"/>
                  <a:ext cx="69" cy="60"/>
                </a:xfrm>
                <a:prstGeom prst="ellipse">
                  <a:avLst/>
                </a:prstGeom>
                <a:solidFill>
                  <a:srgbClr val="00CCFF"/>
                </a:solidFill>
                <a:ln w="25400">
                  <a:solidFill>
                    <a:srgbClr val="00CC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algn="ctr"/>
                  <a:r>
                    <a:rPr lang="en-US" altLang="en-US" sz="800" b="1">
                      <a:solidFill>
                        <a:schemeClr val="bg1"/>
                      </a:solidFill>
                    </a:rPr>
                    <a:t>3</a:t>
                  </a:r>
                </a:p>
              </p:txBody>
            </p:sp>
            <p:sp>
              <p:nvSpPr>
                <p:cNvPr id="947245" name="Oval 45"/>
                <p:cNvSpPr>
                  <a:spLocks noChangeArrowheads="1"/>
                </p:cNvSpPr>
                <p:nvPr/>
              </p:nvSpPr>
              <p:spPr bwMode="auto">
                <a:xfrm>
                  <a:off x="2510" y="2438"/>
                  <a:ext cx="69" cy="60"/>
                </a:xfrm>
                <a:prstGeom prst="ellipse">
                  <a:avLst/>
                </a:prstGeom>
                <a:solidFill>
                  <a:srgbClr val="00CCFF"/>
                </a:solidFill>
                <a:ln w="25400">
                  <a:solidFill>
                    <a:srgbClr val="00CC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algn="ctr"/>
                  <a:r>
                    <a:rPr lang="en-US" altLang="en-US" sz="800" b="1">
                      <a:solidFill>
                        <a:schemeClr val="bg1"/>
                      </a:solidFill>
                    </a:rPr>
                    <a:t>2</a:t>
                  </a:r>
                </a:p>
              </p:txBody>
            </p:sp>
            <p:sp>
              <p:nvSpPr>
                <p:cNvPr id="947246" name="Oval 46"/>
                <p:cNvSpPr>
                  <a:spLocks noChangeArrowheads="1"/>
                </p:cNvSpPr>
                <p:nvPr/>
              </p:nvSpPr>
              <p:spPr bwMode="auto">
                <a:xfrm>
                  <a:off x="3512" y="3074"/>
                  <a:ext cx="69" cy="60"/>
                </a:xfrm>
                <a:prstGeom prst="ellipse">
                  <a:avLst/>
                </a:prstGeom>
                <a:solidFill>
                  <a:srgbClr val="00CCFF"/>
                </a:solidFill>
                <a:ln w="25400">
                  <a:solidFill>
                    <a:srgbClr val="00CC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algn="ctr"/>
                  <a:r>
                    <a:rPr lang="en-US" altLang="en-US" sz="800" b="1">
                      <a:solidFill>
                        <a:schemeClr val="bg1"/>
                      </a:solidFill>
                    </a:rPr>
                    <a:t>3</a:t>
                  </a:r>
                </a:p>
              </p:txBody>
            </p:sp>
            <p:sp>
              <p:nvSpPr>
                <p:cNvPr id="947247" name="Oval 47"/>
                <p:cNvSpPr>
                  <a:spLocks noChangeArrowheads="1"/>
                </p:cNvSpPr>
                <p:nvPr/>
              </p:nvSpPr>
              <p:spPr bwMode="auto">
                <a:xfrm>
                  <a:off x="4183" y="3086"/>
                  <a:ext cx="69" cy="60"/>
                </a:xfrm>
                <a:prstGeom prst="ellipse">
                  <a:avLst/>
                </a:prstGeom>
                <a:solidFill>
                  <a:srgbClr val="00CCFF"/>
                </a:solidFill>
                <a:ln w="25400">
                  <a:solidFill>
                    <a:srgbClr val="00CC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algn="ctr"/>
                  <a:r>
                    <a:rPr lang="en-US" altLang="en-US" sz="800" b="1">
                      <a:solidFill>
                        <a:schemeClr val="bg1"/>
                      </a:solidFill>
                    </a:rPr>
                    <a:t>5</a:t>
                  </a:r>
                </a:p>
              </p:txBody>
            </p:sp>
          </p:grpSp>
        </p:grpSp>
        <p:sp>
          <p:nvSpPr>
            <p:cNvPr id="947248" name="Line 48"/>
            <p:cNvSpPr>
              <a:spLocks noChangeShapeType="1"/>
            </p:cNvSpPr>
            <p:nvPr/>
          </p:nvSpPr>
          <p:spPr bwMode="auto">
            <a:xfrm flipH="1">
              <a:off x="1887" y="2006"/>
              <a:ext cx="533" cy="45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sp>
        <p:nvSpPr>
          <p:cNvPr id="94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From Blood Filtrate to Urine: A Closer Look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773238"/>
          </a:xfrm>
          <a:noFill/>
          <a:ln/>
        </p:spPr>
        <p:txBody>
          <a:bodyPr/>
          <a:lstStyle/>
          <a:p>
            <a:r>
              <a:rPr lang="en-US" altLang="en-US"/>
              <a:t>Filtrate becomes urine</a:t>
            </a:r>
          </a:p>
          <a:p>
            <a:pPr marL="990600" lvl="1"/>
            <a:r>
              <a:rPr lang="en-US" altLang="en-US"/>
              <a:t>As it flows through the mammalian nephron and collecting duct</a:t>
            </a:r>
          </a:p>
        </p:txBody>
      </p:sp>
      <p:sp>
        <p:nvSpPr>
          <p:cNvPr id="947204" name="Text Box 4"/>
          <p:cNvSpPr txBox="1">
            <a:spLocks noChangeArrowheads="1"/>
          </p:cNvSpPr>
          <p:nvPr/>
        </p:nvSpPr>
        <p:spPr bwMode="auto">
          <a:xfrm>
            <a:off x="1296988" y="6245225"/>
            <a:ext cx="1370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/>
              <a:t>Figure 44.14</a:t>
            </a:r>
          </a:p>
        </p:txBody>
      </p:sp>
    </p:spTree>
    <p:extLst>
      <p:ext uri="{BB962C8B-B14F-4D97-AF65-F5344CB8AC3E}">
        <p14:creationId xmlns:p14="http://schemas.microsoft.com/office/powerpoint/2010/main" val="2553161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5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2986088"/>
          </a:xfrm>
          <a:noFill/>
          <a:ln/>
        </p:spPr>
        <p:txBody>
          <a:bodyPr/>
          <a:lstStyle/>
          <a:p>
            <a:r>
              <a:rPr lang="en-US" altLang="en-US"/>
              <a:t>Concept 44.5: The mammalian kidney’s ability to conserve water is a key terrestrial adaptation</a:t>
            </a:r>
          </a:p>
          <a:p>
            <a:r>
              <a:rPr lang="en-US" altLang="en-US"/>
              <a:t>The mammalian kidney</a:t>
            </a:r>
          </a:p>
          <a:p>
            <a:pPr lvl="1"/>
            <a:r>
              <a:rPr lang="en-US" altLang="en-US"/>
              <a:t>Can produce urine much more concentrated than body fluids, thus conserving water</a:t>
            </a:r>
          </a:p>
        </p:txBody>
      </p:sp>
    </p:spTree>
    <p:extLst>
      <p:ext uri="{BB962C8B-B14F-4D97-AF65-F5344CB8AC3E}">
        <p14:creationId xmlns:p14="http://schemas.microsoft.com/office/powerpoint/2010/main" val="381003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99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4019550"/>
          </a:xfrm>
          <a:noFill/>
          <a:ln/>
        </p:spPr>
        <p:txBody>
          <a:bodyPr/>
          <a:lstStyle/>
          <a:p>
            <a:r>
              <a:rPr lang="en-US" altLang="en-US"/>
              <a:t>Overview: A balancing act</a:t>
            </a:r>
          </a:p>
          <a:p>
            <a:r>
              <a:rPr lang="en-US" altLang="en-US"/>
              <a:t>The physiological systems of animals</a:t>
            </a:r>
          </a:p>
          <a:p>
            <a:pPr lvl="1"/>
            <a:r>
              <a:rPr lang="en-US" altLang="en-US"/>
              <a:t>Operate in a fluid environment</a:t>
            </a:r>
          </a:p>
          <a:p>
            <a:r>
              <a:rPr lang="en-US" altLang="en-US"/>
              <a:t>The relative concentrations of water and solutes in this environment</a:t>
            </a:r>
          </a:p>
          <a:p>
            <a:pPr lvl="1"/>
            <a:r>
              <a:rPr lang="en-US" altLang="en-US"/>
              <a:t>Must be maintained within fairly narrow limits</a:t>
            </a:r>
          </a:p>
        </p:txBody>
      </p:sp>
    </p:spTree>
    <p:extLst>
      <p:ext uri="{BB962C8B-B14F-4D97-AF65-F5344CB8AC3E}">
        <p14:creationId xmlns:p14="http://schemas.microsoft.com/office/powerpoint/2010/main" val="32108052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Regulation of Kidney Function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773238"/>
          </a:xfrm>
          <a:noFill/>
          <a:ln/>
        </p:spPr>
        <p:txBody>
          <a:bodyPr/>
          <a:lstStyle/>
          <a:p>
            <a:r>
              <a:rPr lang="en-US" altLang="en-US"/>
              <a:t>The osmolarity of the urine</a:t>
            </a:r>
          </a:p>
          <a:p>
            <a:pPr lvl="1"/>
            <a:r>
              <a:rPr lang="en-US" altLang="en-US"/>
              <a:t>Is regulated by nervous and hormonal control of water and salt reabsorption in the kidneys</a:t>
            </a:r>
          </a:p>
        </p:txBody>
      </p:sp>
    </p:spTree>
    <p:extLst>
      <p:ext uri="{BB962C8B-B14F-4D97-AF65-F5344CB8AC3E}">
        <p14:creationId xmlns:p14="http://schemas.microsoft.com/office/powerpoint/2010/main" val="2813555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773238"/>
          </a:xfrm>
          <a:noFill/>
          <a:ln/>
        </p:spPr>
        <p:txBody>
          <a:bodyPr/>
          <a:lstStyle/>
          <a:p>
            <a:r>
              <a:rPr lang="en-US" altLang="en-US"/>
              <a:t>Antidiuretic hormone (ADH)</a:t>
            </a:r>
          </a:p>
          <a:p>
            <a:pPr lvl="1"/>
            <a:r>
              <a:rPr lang="en-US" altLang="en-US"/>
              <a:t>Increases water reabsorption in the distal tubules and collecting ducts of the kidney</a:t>
            </a:r>
          </a:p>
        </p:txBody>
      </p:sp>
      <p:sp>
        <p:nvSpPr>
          <p:cNvPr id="957444" name="Text Box 4"/>
          <p:cNvSpPr txBox="1">
            <a:spLocks noChangeArrowheads="1"/>
          </p:cNvSpPr>
          <p:nvPr/>
        </p:nvSpPr>
        <p:spPr bwMode="auto">
          <a:xfrm>
            <a:off x="1336675" y="6229350"/>
            <a:ext cx="1482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/>
              <a:t>Figure 44.16a</a:t>
            </a:r>
          </a:p>
        </p:txBody>
      </p:sp>
      <p:grpSp>
        <p:nvGrpSpPr>
          <p:cNvPr id="957462" name="Group 22"/>
          <p:cNvGrpSpPr>
            <a:grpSpLocks/>
          </p:cNvGrpSpPr>
          <p:nvPr/>
        </p:nvGrpSpPr>
        <p:grpSpPr bwMode="auto">
          <a:xfrm>
            <a:off x="3122613" y="2306638"/>
            <a:ext cx="2898775" cy="4106862"/>
            <a:chOff x="1951" y="1493"/>
            <a:chExt cx="1826" cy="2587"/>
          </a:xfrm>
        </p:grpSpPr>
        <p:pic>
          <p:nvPicPr>
            <p:cNvPr id="957446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" y="1493"/>
              <a:ext cx="1761" cy="25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57447" name="Text Box 7"/>
            <p:cNvSpPr txBox="1">
              <a:spLocks noChangeArrowheads="1"/>
            </p:cNvSpPr>
            <p:nvPr/>
          </p:nvSpPr>
          <p:spPr bwMode="auto">
            <a:xfrm>
              <a:off x="2417" y="1536"/>
              <a:ext cx="52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700"/>
                <a:t>Osmoreceptors</a:t>
              </a:r>
            </a:p>
            <a:p>
              <a:pPr algn="ctr"/>
              <a:r>
                <a:rPr lang="en-US" altLang="en-US" sz="700"/>
                <a:t>in hypothalamus</a:t>
              </a:r>
            </a:p>
          </p:txBody>
        </p:sp>
        <p:sp>
          <p:nvSpPr>
            <p:cNvPr id="957448" name="Text Box 8"/>
            <p:cNvSpPr txBox="1">
              <a:spLocks noChangeArrowheads="1"/>
            </p:cNvSpPr>
            <p:nvPr/>
          </p:nvSpPr>
          <p:spPr bwMode="auto">
            <a:xfrm>
              <a:off x="3242" y="1835"/>
              <a:ext cx="535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700"/>
                <a:t>Drinking reduces</a:t>
              </a:r>
            </a:p>
            <a:p>
              <a:pPr algn="ctr"/>
              <a:r>
                <a:rPr lang="en-US" altLang="en-US" sz="700"/>
                <a:t>blood osmolarity</a:t>
              </a:r>
            </a:p>
            <a:p>
              <a:pPr algn="ctr"/>
              <a:r>
                <a:rPr lang="en-US" altLang="en-US" sz="700"/>
                <a:t>to set point</a:t>
              </a:r>
            </a:p>
          </p:txBody>
        </p:sp>
        <p:sp>
          <p:nvSpPr>
            <p:cNvPr id="957449" name="Text Box 9"/>
            <p:cNvSpPr txBox="1">
              <a:spLocks noChangeArrowheads="1"/>
            </p:cNvSpPr>
            <p:nvPr/>
          </p:nvSpPr>
          <p:spPr bwMode="auto">
            <a:xfrm>
              <a:off x="3054" y="2845"/>
              <a:ext cx="482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700"/>
                <a:t>H</a:t>
              </a:r>
              <a:r>
                <a:rPr lang="en-US" altLang="en-US" sz="700" baseline="-25000"/>
                <a:t>2</a:t>
              </a:r>
              <a:r>
                <a:rPr lang="en-US" altLang="en-US" sz="700"/>
                <a:t>O reab-</a:t>
              </a:r>
            </a:p>
            <a:p>
              <a:pPr algn="ctr"/>
              <a:r>
                <a:rPr lang="en-US" altLang="en-US" sz="700"/>
                <a:t>sorption helps</a:t>
              </a:r>
            </a:p>
            <a:p>
              <a:pPr algn="ctr"/>
              <a:r>
                <a:rPr lang="en-US" altLang="en-US" sz="700"/>
                <a:t>prevent further</a:t>
              </a:r>
            </a:p>
            <a:p>
              <a:pPr algn="ctr"/>
              <a:r>
                <a:rPr lang="en-US" altLang="en-US" sz="700"/>
                <a:t>osmolarity </a:t>
              </a:r>
            </a:p>
            <a:p>
              <a:pPr algn="ctr"/>
              <a:r>
                <a:rPr lang="en-US" altLang="en-US" sz="700"/>
                <a:t>increase</a:t>
              </a:r>
            </a:p>
          </p:txBody>
        </p:sp>
        <p:sp>
          <p:nvSpPr>
            <p:cNvPr id="957450" name="Text Box 10"/>
            <p:cNvSpPr txBox="1">
              <a:spLocks noChangeArrowheads="1"/>
            </p:cNvSpPr>
            <p:nvPr/>
          </p:nvSpPr>
          <p:spPr bwMode="auto">
            <a:xfrm>
              <a:off x="1951" y="3011"/>
              <a:ext cx="751" cy="5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700"/>
                <a:t>STIMULUS:</a:t>
              </a:r>
            </a:p>
            <a:p>
              <a:pPr algn="ctr"/>
              <a:r>
                <a:rPr lang="en-US" altLang="en-US" sz="700"/>
                <a:t>The release of ADH is</a:t>
              </a:r>
            </a:p>
            <a:p>
              <a:pPr algn="ctr"/>
              <a:r>
                <a:rPr lang="en-US" altLang="en-US" sz="700"/>
                <a:t>triggered when osmo-</a:t>
              </a:r>
            </a:p>
            <a:p>
              <a:pPr algn="ctr"/>
              <a:r>
                <a:rPr lang="en-US" altLang="en-US" sz="700"/>
                <a:t>receptor cells in the</a:t>
              </a:r>
            </a:p>
            <a:p>
              <a:pPr algn="ctr"/>
              <a:r>
                <a:rPr lang="en-US" altLang="en-US" sz="700"/>
                <a:t>hypothalamus detect an</a:t>
              </a:r>
            </a:p>
            <a:p>
              <a:pPr algn="ctr"/>
              <a:r>
                <a:rPr lang="en-US" altLang="en-US" sz="700"/>
                <a:t>increase in the osmolarity</a:t>
              </a:r>
            </a:p>
            <a:p>
              <a:pPr algn="ctr"/>
              <a:r>
                <a:rPr lang="en-US" altLang="en-US" sz="700"/>
                <a:t>of the blood</a:t>
              </a:r>
            </a:p>
          </p:txBody>
        </p:sp>
        <p:sp>
          <p:nvSpPr>
            <p:cNvPr id="957451" name="Text Box 11"/>
            <p:cNvSpPr txBox="1">
              <a:spLocks noChangeArrowheads="1"/>
            </p:cNvSpPr>
            <p:nvPr/>
          </p:nvSpPr>
          <p:spPr bwMode="auto">
            <a:xfrm>
              <a:off x="2600" y="3744"/>
              <a:ext cx="52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700" b="1"/>
                <a:t>Homeostasis:</a:t>
              </a:r>
              <a:endParaRPr lang="en-US" altLang="en-US" sz="700"/>
            </a:p>
            <a:p>
              <a:pPr algn="ctr"/>
              <a:r>
                <a:rPr lang="en-US" altLang="en-US" sz="700"/>
                <a:t>Blood osmolarity</a:t>
              </a:r>
            </a:p>
          </p:txBody>
        </p:sp>
        <p:sp>
          <p:nvSpPr>
            <p:cNvPr id="957452" name="Text Box 12"/>
            <p:cNvSpPr txBox="1">
              <a:spLocks noChangeArrowheads="1"/>
            </p:cNvSpPr>
            <p:nvPr/>
          </p:nvSpPr>
          <p:spPr bwMode="auto">
            <a:xfrm>
              <a:off x="2456" y="1712"/>
              <a:ext cx="473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700"/>
                <a:t>Hypothalamus</a:t>
              </a:r>
            </a:p>
          </p:txBody>
        </p:sp>
        <p:sp>
          <p:nvSpPr>
            <p:cNvPr id="957453" name="Text Box 13"/>
            <p:cNvSpPr txBox="1">
              <a:spLocks noChangeArrowheads="1"/>
            </p:cNvSpPr>
            <p:nvPr/>
          </p:nvSpPr>
          <p:spPr bwMode="auto">
            <a:xfrm>
              <a:off x="2574" y="2073"/>
              <a:ext cx="233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700"/>
                <a:t>ADH</a:t>
              </a:r>
            </a:p>
          </p:txBody>
        </p:sp>
        <p:sp>
          <p:nvSpPr>
            <p:cNvPr id="957454" name="Text Box 14"/>
            <p:cNvSpPr txBox="1">
              <a:spLocks noChangeArrowheads="1"/>
            </p:cNvSpPr>
            <p:nvPr/>
          </p:nvSpPr>
          <p:spPr bwMode="auto">
            <a:xfrm>
              <a:off x="2365" y="2337"/>
              <a:ext cx="3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700"/>
                <a:t>Pituitary</a:t>
              </a:r>
            </a:p>
            <a:p>
              <a:r>
                <a:rPr lang="en-US" altLang="en-US" sz="700"/>
                <a:t>gland</a:t>
              </a:r>
            </a:p>
          </p:txBody>
        </p:sp>
        <p:sp>
          <p:nvSpPr>
            <p:cNvPr id="957455" name="Line 15"/>
            <p:cNvSpPr>
              <a:spLocks noChangeShapeType="1"/>
            </p:cNvSpPr>
            <p:nvPr/>
          </p:nvSpPr>
          <p:spPr bwMode="auto">
            <a:xfrm flipH="1">
              <a:off x="2462" y="2208"/>
              <a:ext cx="144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57456" name="Text Box 16"/>
            <p:cNvSpPr txBox="1">
              <a:spLocks noChangeArrowheads="1"/>
            </p:cNvSpPr>
            <p:nvPr/>
          </p:nvSpPr>
          <p:spPr bwMode="auto">
            <a:xfrm>
              <a:off x="2831" y="2155"/>
              <a:ext cx="41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700"/>
                <a:t>Increased</a:t>
              </a:r>
            </a:p>
            <a:p>
              <a:r>
                <a:rPr lang="en-US" altLang="en-US" sz="700"/>
                <a:t>permeability</a:t>
              </a:r>
            </a:p>
          </p:txBody>
        </p:sp>
        <p:sp>
          <p:nvSpPr>
            <p:cNvPr id="957457" name="Text Box 17"/>
            <p:cNvSpPr txBox="1">
              <a:spLocks noChangeArrowheads="1"/>
            </p:cNvSpPr>
            <p:nvPr/>
          </p:nvSpPr>
          <p:spPr bwMode="auto">
            <a:xfrm>
              <a:off x="3256" y="1607"/>
              <a:ext cx="25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700"/>
                <a:t>Thirst</a:t>
              </a:r>
            </a:p>
          </p:txBody>
        </p:sp>
        <p:sp>
          <p:nvSpPr>
            <p:cNvPr id="957458" name="Text Box 18"/>
            <p:cNvSpPr txBox="1">
              <a:spLocks noChangeArrowheads="1"/>
            </p:cNvSpPr>
            <p:nvPr/>
          </p:nvSpPr>
          <p:spPr bwMode="auto">
            <a:xfrm>
              <a:off x="2752" y="3212"/>
              <a:ext cx="482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700"/>
                <a:t>Collecting duct</a:t>
              </a:r>
            </a:p>
          </p:txBody>
        </p:sp>
        <p:sp>
          <p:nvSpPr>
            <p:cNvPr id="957459" name="Text Box 19"/>
            <p:cNvSpPr txBox="1">
              <a:spLocks noChangeArrowheads="1"/>
            </p:cNvSpPr>
            <p:nvPr/>
          </p:nvSpPr>
          <p:spPr bwMode="auto">
            <a:xfrm>
              <a:off x="3138" y="2549"/>
              <a:ext cx="26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700"/>
                <a:t>Distal</a:t>
              </a:r>
            </a:p>
            <a:p>
              <a:r>
                <a:rPr lang="en-US" altLang="en-US" sz="700"/>
                <a:t>tubule</a:t>
              </a:r>
            </a:p>
          </p:txBody>
        </p:sp>
      </p:grpSp>
      <p:sp>
        <p:nvSpPr>
          <p:cNvPr id="957460" name="Text Box 20"/>
          <p:cNvSpPr txBox="1">
            <a:spLocks noChangeArrowheads="1"/>
          </p:cNvSpPr>
          <p:nvPr/>
        </p:nvSpPr>
        <p:spPr bwMode="auto">
          <a:xfrm>
            <a:off x="2987675" y="6242050"/>
            <a:ext cx="280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 marL="133350" indent="-1333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700" b="1">
                <a:latin typeface="Arial" panose="020B0604020202020204" pitchFamily="34" charset="0"/>
              </a:rPr>
              <a:t>(a)</a:t>
            </a:r>
            <a:r>
              <a:rPr lang="en-US" altLang="en-US" sz="700">
                <a:latin typeface="Arial" panose="020B0604020202020204" pitchFamily="34" charset="0"/>
              </a:rPr>
              <a:t> Antidiuretic hormone (ADH) enhances fluid retention by making</a:t>
            </a:r>
            <a:br>
              <a:rPr lang="en-US" altLang="en-US" sz="700">
                <a:latin typeface="Arial" panose="020B0604020202020204" pitchFamily="34" charset="0"/>
              </a:rPr>
            </a:br>
            <a:r>
              <a:rPr lang="en-US" altLang="en-US" sz="700">
                <a:latin typeface="Arial" panose="020B0604020202020204" pitchFamily="34" charset="0"/>
              </a:rPr>
              <a:t>the kidneys reclaim more water.</a:t>
            </a:r>
          </a:p>
        </p:txBody>
      </p:sp>
    </p:spTree>
    <p:extLst>
      <p:ext uri="{BB962C8B-B14F-4D97-AF65-F5344CB8AC3E}">
        <p14:creationId xmlns:p14="http://schemas.microsoft.com/office/powerpoint/2010/main" val="38078692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Stomach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83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3660775"/>
          </a:xfrm>
        </p:spPr>
        <p:txBody>
          <a:bodyPr/>
          <a:lstStyle/>
          <a:p>
            <a:r>
              <a:rPr lang="en-US" altLang="en-US"/>
              <a:t>The stomach stores food</a:t>
            </a:r>
          </a:p>
          <a:p>
            <a:pPr lvl="1"/>
            <a:r>
              <a:rPr lang="en-US" altLang="en-US"/>
              <a:t>And secretes gastric juice, which converts a meal to acid chyme</a:t>
            </a:r>
          </a:p>
          <a:p>
            <a:r>
              <a:rPr lang="en-US" altLang="en-US"/>
              <a:t>Gastric juice</a:t>
            </a:r>
          </a:p>
          <a:p>
            <a:pPr lvl="1"/>
            <a:r>
              <a:rPr lang="en-US" altLang="en-US"/>
              <a:t>Is made up of hydrochloric acid and the enzyme pepsin</a:t>
            </a:r>
          </a:p>
        </p:txBody>
      </p:sp>
    </p:spTree>
    <p:extLst>
      <p:ext uri="{BB962C8B-B14F-4D97-AF65-F5344CB8AC3E}">
        <p14:creationId xmlns:p14="http://schemas.microsoft.com/office/powerpoint/2010/main" val="31323274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773238"/>
          </a:xfrm>
        </p:spPr>
        <p:txBody>
          <a:bodyPr/>
          <a:lstStyle/>
          <a:p>
            <a:r>
              <a:rPr lang="en-US" altLang="en-US"/>
              <a:t>The lining of the stomach</a:t>
            </a:r>
          </a:p>
          <a:p>
            <a:pPr lvl="1"/>
            <a:r>
              <a:rPr lang="en-US" altLang="en-US"/>
              <a:t>Is coated with mucus, which prevents the gastric juice from destroying the cells</a:t>
            </a:r>
          </a:p>
        </p:txBody>
      </p:sp>
      <p:grpSp>
        <p:nvGrpSpPr>
          <p:cNvPr id="833618" name="Group 82"/>
          <p:cNvGrpSpPr>
            <a:grpSpLocks/>
          </p:cNvGrpSpPr>
          <p:nvPr/>
        </p:nvGrpSpPr>
        <p:grpSpPr bwMode="auto">
          <a:xfrm>
            <a:off x="304800" y="2311400"/>
            <a:ext cx="8010525" cy="4249738"/>
            <a:chOff x="192" y="1456"/>
            <a:chExt cx="5046" cy="2677"/>
          </a:xfrm>
        </p:grpSpPr>
        <p:sp>
          <p:nvSpPr>
            <p:cNvPr id="833540" name="Rectangle 4"/>
            <p:cNvSpPr>
              <a:spLocks noChangeArrowheads="1"/>
            </p:cNvSpPr>
            <p:nvPr/>
          </p:nvSpPr>
          <p:spPr bwMode="auto">
            <a:xfrm>
              <a:off x="192" y="3920"/>
              <a:ext cx="7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400" b="1"/>
                <a:t>Figure 41.17</a:t>
              </a:r>
              <a:endParaRPr lang="en-US" altLang="en-US" sz="1400"/>
            </a:p>
          </p:txBody>
        </p:sp>
        <p:grpSp>
          <p:nvGrpSpPr>
            <p:cNvPr id="833616" name="Group 80"/>
            <p:cNvGrpSpPr>
              <a:grpSpLocks/>
            </p:cNvGrpSpPr>
            <p:nvPr/>
          </p:nvGrpSpPr>
          <p:grpSpPr bwMode="auto">
            <a:xfrm>
              <a:off x="880" y="1456"/>
              <a:ext cx="4358" cy="2677"/>
              <a:chOff x="880" y="1456"/>
              <a:chExt cx="4358" cy="2677"/>
            </a:xfrm>
          </p:grpSpPr>
          <p:grpSp>
            <p:nvGrpSpPr>
              <p:cNvPr id="833614" name="Group 78"/>
              <p:cNvGrpSpPr>
                <a:grpSpLocks/>
              </p:cNvGrpSpPr>
              <p:nvPr/>
            </p:nvGrpSpPr>
            <p:grpSpPr bwMode="auto">
              <a:xfrm>
                <a:off x="880" y="1456"/>
                <a:ext cx="4358" cy="2677"/>
                <a:chOff x="880" y="1456"/>
                <a:chExt cx="4358" cy="2677"/>
              </a:xfrm>
            </p:grpSpPr>
            <p:pic>
              <p:nvPicPr>
                <p:cNvPr id="833544" name="Picture 8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21" y="1476"/>
                  <a:ext cx="2265" cy="260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33545" name="Rectangle 9"/>
                <p:cNvSpPr>
                  <a:spLocks noChangeArrowheads="1"/>
                </p:cNvSpPr>
                <p:nvPr/>
              </p:nvSpPr>
              <p:spPr bwMode="auto">
                <a:xfrm>
                  <a:off x="3657" y="2771"/>
                  <a:ext cx="784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r>
                    <a:rPr lang="en-US" altLang="en-US" sz="800"/>
                    <a:t>Pepsin (active enzyme)</a:t>
                  </a:r>
                </a:p>
              </p:txBody>
            </p:sp>
            <p:sp>
              <p:nvSpPr>
                <p:cNvPr id="833546" name="Rectangle 10"/>
                <p:cNvSpPr>
                  <a:spLocks noChangeArrowheads="1"/>
                </p:cNvSpPr>
                <p:nvPr/>
              </p:nvSpPr>
              <p:spPr bwMode="auto">
                <a:xfrm>
                  <a:off x="3485" y="2899"/>
                  <a:ext cx="222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HCl</a:t>
                  </a:r>
                </a:p>
              </p:txBody>
            </p:sp>
            <p:grpSp>
              <p:nvGrpSpPr>
                <p:cNvPr id="833547" name="Group 11"/>
                <p:cNvGrpSpPr>
                  <a:grpSpLocks/>
                </p:cNvGrpSpPr>
                <p:nvPr/>
              </p:nvGrpSpPr>
              <p:grpSpPr bwMode="auto">
                <a:xfrm>
                  <a:off x="3701" y="3829"/>
                  <a:ext cx="527" cy="143"/>
                  <a:chOff x="3576" y="3656"/>
                  <a:chExt cx="670" cy="182"/>
                </a:xfrm>
              </p:grpSpPr>
              <p:sp>
                <p:nvSpPr>
                  <p:cNvPr id="833548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676" y="3666"/>
                    <a:ext cx="570" cy="17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gradFill rotWithShape="0">
                          <a:gsLst>
                            <a:gs pos="0">
                              <a:schemeClr val="accent1"/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>
                    <a:spAutoFit/>
                  </a:bodyPr>
                  <a:lstStyle/>
                  <a:p>
                    <a:pPr algn="ctr"/>
                    <a:r>
                      <a:rPr lang="en-US" altLang="en-US" sz="800"/>
                      <a:t>Parietal cell</a:t>
                    </a:r>
                  </a:p>
                </p:txBody>
              </p:sp>
              <p:sp>
                <p:nvSpPr>
                  <p:cNvPr id="833549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576" y="3656"/>
                    <a:ext cx="144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33550" name="Group 14"/>
                <p:cNvGrpSpPr>
                  <a:grpSpLocks/>
                </p:cNvGrpSpPr>
                <p:nvPr/>
              </p:nvGrpSpPr>
              <p:grpSpPr bwMode="auto">
                <a:xfrm>
                  <a:off x="2960" y="3901"/>
                  <a:ext cx="421" cy="135"/>
                  <a:chOff x="2633" y="3748"/>
                  <a:chExt cx="535" cy="171"/>
                </a:xfrm>
              </p:grpSpPr>
              <p:sp>
                <p:nvSpPr>
                  <p:cNvPr id="833551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2633" y="3748"/>
                    <a:ext cx="483" cy="1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gradFill rotWithShape="0">
                          <a:gsLst>
                            <a:gs pos="0">
                              <a:schemeClr val="accent1"/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>
                    <a:spAutoFit/>
                  </a:bodyPr>
                  <a:lstStyle/>
                  <a:p>
                    <a:pPr algn="ctr"/>
                    <a:r>
                      <a:rPr lang="en-US" altLang="en-US" sz="800"/>
                      <a:t>Chief cell</a:t>
                    </a:r>
                  </a:p>
                </p:txBody>
              </p:sp>
              <p:sp>
                <p:nvSpPr>
                  <p:cNvPr id="833552" name="Line 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88" y="3776"/>
                    <a:ext cx="80" cy="47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33553" name="Group 17"/>
                <p:cNvGrpSpPr>
                  <a:grpSpLocks/>
                </p:cNvGrpSpPr>
                <p:nvPr/>
              </p:nvGrpSpPr>
              <p:grpSpPr bwMode="auto">
                <a:xfrm>
                  <a:off x="4192" y="1824"/>
                  <a:ext cx="558" cy="135"/>
                  <a:chOff x="4200" y="1106"/>
                  <a:chExt cx="710" cy="172"/>
                </a:xfrm>
              </p:grpSpPr>
              <p:sp>
                <p:nvSpPr>
                  <p:cNvPr id="83355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4200" y="1184"/>
                    <a:ext cx="2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en-US"/>
                  </a:p>
                </p:txBody>
              </p:sp>
              <p:sp>
                <p:nvSpPr>
                  <p:cNvPr id="833555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4439" y="1106"/>
                    <a:ext cx="471" cy="17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gradFill rotWithShape="0">
                          <a:gsLst>
                            <a:gs pos="0">
                              <a:schemeClr val="accent1"/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>
                    <a:spAutoFit/>
                  </a:bodyPr>
                  <a:lstStyle/>
                  <a:p>
                    <a:pPr algn="ctr"/>
                    <a:r>
                      <a:rPr lang="en-US" altLang="en-US" sz="800"/>
                      <a:t>Stomach</a:t>
                    </a:r>
                  </a:p>
                </p:txBody>
              </p:sp>
            </p:grpSp>
            <p:grpSp>
              <p:nvGrpSpPr>
                <p:cNvPr id="833556" name="Group 20"/>
                <p:cNvGrpSpPr>
                  <a:grpSpLocks/>
                </p:cNvGrpSpPr>
                <p:nvPr/>
              </p:nvGrpSpPr>
              <p:grpSpPr bwMode="auto">
                <a:xfrm>
                  <a:off x="3890" y="2200"/>
                  <a:ext cx="520" cy="320"/>
                  <a:chOff x="3816" y="1584"/>
                  <a:chExt cx="662" cy="407"/>
                </a:xfrm>
              </p:grpSpPr>
              <p:sp>
                <p:nvSpPr>
                  <p:cNvPr id="833557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3816" y="1584"/>
                    <a:ext cx="194" cy="11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en-US"/>
                  </a:p>
                </p:txBody>
              </p:sp>
              <p:sp>
                <p:nvSpPr>
                  <p:cNvPr id="833558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3984" y="1624"/>
                    <a:ext cx="494" cy="36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gradFill rotWithShape="0">
                          <a:gsLst>
                            <a:gs pos="0">
                              <a:schemeClr val="accent1"/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>
                    <a:spAutoFit/>
                  </a:bodyPr>
                  <a:lstStyle/>
                  <a:p>
                    <a:r>
                      <a:rPr lang="en-US" altLang="en-US" sz="800"/>
                      <a:t>Folds of </a:t>
                    </a:r>
                    <a:br>
                      <a:rPr lang="en-US" altLang="en-US" sz="800"/>
                    </a:br>
                    <a:r>
                      <a:rPr lang="en-US" altLang="en-US" sz="800"/>
                      <a:t>epithelial </a:t>
                    </a:r>
                    <a:br>
                      <a:rPr lang="en-US" altLang="en-US" sz="800"/>
                    </a:br>
                    <a:r>
                      <a:rPr lang="en-US" altLang="en-US" sz="800"/>
                      <a:t>tissue</a:t>
                    </a:r>
                  </a:p>
                </p:txBody>
              </p:sp>
            </p:grpSp>
            <p:sp>
              <p:nvSpPr>
                <p:cNvPr id="833559" name="Rectangle 23"/>
                <p:cNvSpPr>
                  <a:spLocks noChangeArrowheads="1"/>
                </p:cNvSpPr>
                <p:nvPr/>
              </p:nvSpPr>
              <p:spPr bwMode="auto">
                <a:xfrm>
                  <a:off x="3294" y="1456"/>
                  <a:ext cx="439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Esophagus</a:t>
                  </a:r>
                </a:p>
              </p:txBody>
            </p:sp>
            <p:sp>
              <p:nvSpPr>
                <p:cNvPr id="833560" name="Rectangle 24"/>
                <p:cNvSpPr>
                  <a:spLocks noChangeArrowheads="1"/>
                </p:cNvSpPr>
                <p:nvPr/>
              </p:nvSpPr>
              <p:spPr bwMode="auto">
                <a:xfrm>
                  <a:off x="3043" y="1940"/>
                  <a:ext cx="377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r>
                    <a:rPr lang="en-US" altLang="en-US" sz="800"/>
                    <a:t>Pyloric </a:t>
                  </a:r>
                  <a:br>
                    <a:rPr lang="en-US" altLang="en-US" sz="800"/>
                  </a:br>
                  <a:r>
                    <a:rPr lang="en-US" altLang="en-US" sz="800"/>
                    <a:t>sphincter</a:t>
                  </a:r>
                </a:p>
              </p:txBody>
            </p:sp>
            <p:sp>
              <p:nvSpPr>
                <p:cNvPr id="833561" name="Rectangle 25"/>
                <p:cNvSpPr>
                  <a:spLocks noChangeArrowheads="1"/>
                </p:cNvSpPr>
                <p:nvPr/>
              </p:nvSpPr>
              <p:spPr bwMode="auto">
                <a:xfrm>
                  <a:off x="3094" y="2594"/>
                  <a:ext cx="416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Epithelium</a:t>
                  </a:r>
                </a:p>
              </p:txBody>
            </p:sp>
            <p:sp>
              <p:nvSpPr>
                <p:cNvPr id="833562" name="Rectangle 26"/>
                <p:cNvSpPr>
                  <a:spLocks noChangeArrowheads="1"/>
                </p:cNvSpPr>
                <p:nvPr/>
              </p:nvSpPr>
              <p:spPr bwMode="auto">
                <a:xfrm>
                  <a:off x="3124" y="2766"/>
                  <a:ext cx="457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Pepsinogen</a:t>
                  </a:r>
                </a:p>
              </p:txBody>
            </p:sp>
            <p:sp>
              <p:nvSpPr>
                <p:cNvPr id="833563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3701" y="1533"/>
                  <a:ext cx="12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  <p:sp>
              <p:nvSpPr>
                <p:cNvPr id="833564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3393" y="2087"/>
                  <a:ext cx="1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  <p:sp>
              <p:nvSpPr>
                <p:cNvPr id="833565" name="Line 29"/>
                <p:cNvSpPr>
                  <a:spLocks noChangeShapeType="1"/>
                </p:cNvSpPr>
                <p:nvPr/>
              </p:nvSpPr>
              <p:spPr bwMode="auto">
                <a:xfrm>
                  <a:off x="2997" y="2665"/>
                  <a:ext cx="13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  <p:grpSp>
              <p:nvGrpSpPr>
                <p:cNvPr id="833566" name="Group 30"/>
                <p:cNvGrpSpPr>
                  <a:grpSpLocks/>
                </p:cNvGrpSpPr>
                <p:nvPr/>
              </p:nvGrpSpPr>
              <p:grpSpPr bwMode="auto">
                <a:xfrm>
                  <a:off x="3613" y="2613"/>
                  <a:ext cx="152" cy="135"/>
                  <a:chOff x="672" y="2363"/>
                  <a:chExt cx="193" cy="171"/>
                </a:xfrm>
              </p:grpSpPr>
              <p:sp>
                <p:nvSpPr>
                  <p:cNvPr id="833567" name="AutoShape 3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400"/>
                    <a:ext cx="96" cy="96"/>
                  </a:xfrm>
                  <a:prstGeom prst="flowChartConnector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en-US"/>
                  </a:p>
                </p:txBody>
              </p:sp>
              <p:sp>
                <p:nvSpPr>
                  <p:cNvPr id="833568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363"/>
                    <a:ext cx="193" cy="1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gradFill rotWithShape="0">
                          <a:gsLst>
                            <a:gs pos="0">
                              <a:schemeClr val="accent1"/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>
                    <a:spAutoFit/>
                  </a:bodyPr>
                  <a:lstStyle/>
                  <a:p>
                    <a:pPr algn="ctr"/>
                    <a:r>
                      <a:rPr lang="en-US" altLang="en-US" sz="800" b="1">
                        <a:solidFill>
                          <a:schemeClr val="bg1"/>
                        </a:solidFill>
                      </a:rPr>
                      <a:t>3</a:t>
                    </a:r>
                  </a:p>
                </p:txBody>
              </p:sp>
            </p:grpSp>
            <p:grpSp>
              <p:nvGrpSpPr>
                <p:cNvPr id="833569" name="Group 33"/>
                <p:cNvGrpSpPr>
                  <a:grpSpLocks/>
                </p:cNvGrpSpPr>
                <p:nvPr/>
              </p:nvGrpSpPr>
              <p:grpSpPr bwMode="auto">
                <a:xfrm>
                  <a:off x="3500" y="2827"/>
                  <a:ext cx="152" cy="135"/>
                  <a:chOff x="672" y="2363"/>
                  <a:chExt cx="193" cy="171"/>
                </a:xfrm>
              </p:grpSpPr>
              <p:sp>
                <p:nvSpPr>
                  <p:cNvPr id="833570" name="AutoShape 34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400"/>
                    <a:ext cx="96" cy="96"/>
                  </a:xfrm>
                  <a:prstGeom prst="flowChartConnector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en-US"/>
                  </a:p>
                </p:txBody>
              </p:sp>
              <p:sp>
                <p:nvSpPr>
                  <p:cNvPr id="833571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363"/>
                    <a:ext cx="193" cy="1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gradFill rotWithShape="0">
                          <a:gsLst>
                            <a:gs pos="0">
                              <a:schemeClr val="accent1"/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>
                    <a:spAutoFit/>
                  </a:bodyPr>
                  <a:lstStyle/>
                  <a:p>
                    <a:pPr algn="ctr"/>
                    <a:r>
                      <a:rPr lang="en-US" altLang="en-US" sz="800" b="1">
                        <a:solidFill>
                          <a:schemeClr val="bg1"/>
                        </a:solidFill>
                      </a:rPr>
                      <a:t>2</a:t>
                    </a:r>
                  </a:p>
                </p:txBody>
              </p:sp>
            </p:grpSp>
            <p:grpSp>
              <p:nvGrpSpPr>
                <p:cNvPr id="833572" name="Group 36"/>
                <p:cNvGrpSpPr>
                  <a:grpSpLocks/>
                </p:cNvGrpSpPr>
                <p:nvPr/>
              </p:nvGrpSpPr>
              <p:grpSpPr bwMode="auto">
                <a:xfrm>
                  <a:off x="3438" y="3042"/>
                  <a:ext cx="152" cy="135"/>
                  <a:chOff x="673" y="2364"/>
                  <a:chExt cx="193" cy="172"/>
                </a:xfrm>
              </p:grpSpPr>
              <p:sp>
                <p:nvSpPr>
                  <p:cNvPr id="833573" name="AutoShape 37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400"/>
                    <a:ext cx="96" cy="96"/>
                  </a:xfrm>
                  <a:prstGeom prst="flowChartConnector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en-US"/>
                  </a:p>
                </p:txBody>
              </p:sp>
              <p:sp>
                <p:nvSpPr>
                  <p:cNvPr id="833574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673" y="2364"/>
                    <a:ext cx="193" cy="17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gradFill rotWithShape="0">
                          <a:gsLst>
                            <a:gs pos="0">
                              <a:schemeClr val="accent1"/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>
                    <a:spAutoFit/>
                  </a:bodyPr>
                  <a:lstStyle/>
                  <a:p>
                    <a:pPr algn="ctr"/>
                    <a:r>
                      <a:rPr lang="en-US" altLang="en-US" sz="800" b="1">
                        <a:solidFill>
                          <a:schemeClr val="bg1"/>
                        </a:solidFill>
                      </a:rPr>
                      <a:t>1</a:t>
                    </a:r>
                  </a:p>
                </p:txBody>
              </p:sp>
            </p:grpSp>
            <p:sp>
              <p:nvSpPr>
                <p:cNvPr id="833575" name="Rectangle 39"/>
                <p:cNvSpPr>
                  <a:spLocks noChangeArrowheads="1"/>
                </p:cNvSpPr>
                <p:nvPr/>
              </p:nvSpPr>
              <p:spPr bwMode="auto">
                <a:xfrm>
                  <a:off x="992" y="2379"/>
                  <a:ext cx="980" cy="44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r"/>
                  <a:r>
                    <a:rPr lang="en-US" altLang="en-US" sz="800"/>
                    <a:t> </a:t>
                  </a:r>
                  <a:r>
                    <a:rPr lang="en-US" altLang="en-US" sz="800" b="1"/>
                    <a:t>Interior surface of stomach.</a:t>
                  </a:r>
                  <a:endParaRPr lang="en-US" altLang="en-US" sz="800"/>
                </a:p>
                <a:p>
                  <a:pPr algn="r"/>
                  <a:r>
                    <a:rPr lang="en-US" altLang="en-US" sz="800"/>
                    <a:t>The interior surface of the </a:t>
                  </a:r>
                  <a:br>
                    <a:rPr lang="en-US" altLang="en-US" sz="800"/>
                  </a:br>
                  <a:r>
                    <a:rPr lang="en-US" altLang="en-US" sz="800"/>
                    <a:t>stomach wall is highly folded </a:t>
                  </a:r>
                  <a:br>
                    <a:rPr lang="en-US" altLang="en-US" sz="800"/>
                  </a:br>
                  <a:r>
                    <a:rPr lang="en-US" altLang="en-US" sz="800"/>
                    <a:t>and dotted with pits leading </a:t>
                  </a:r>
                  <a:br>
                    <a:rPr lang="en-US" altLang="en-US" sz="800"/>
                  </a:br>
                  <a:r>
                    <a:rPr lang="en-US" altLang="en-US" sz="800"/>
                    <a:t>into tubular gastric glands.</a:t>
                  </a:r>
                </a:p>
              </p:txBody>
            </p:sp>
            <p:sp>
              <p:nvSpPr>
                <p:cNvPr id="833576" name="Rectangle 40"/>
                <p:cNvSpPr>
                  <a:spLocks noChangeArrowheads="1"/>
                </p:cNvSpPr>
                <p:nvPr/>
              </p:nvSpPr>
              <p:spPr bwMode="auto">
                <a:xfrm>
                  <a:off x="880" y="2819"/>
                  <a:ext cx="1091" cy="44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r"/>
                  <a:r>
                    <a:rPr lang="en-US" altLang="en-US" sz="800" b="1"/>
                    <a:t>Gastric gland.</a:t>
                  </a:r>
                  <a:r>
                    <a:rPr lang="en-US" altLang="en-US" sz="800"/>
                    <a:t> The gastric </a:t>
                  </a:r>
                  <a:br>
                    <a:rPr lang="en-US" altLang="en-US" sz="800"/>
                  </a:br>
                  <a:r>
                    <a:rPr lang="en-US" altLang="en-US" sz="800"/>
                    <a:t>glands have three types of cells </a:t>
                  </a:r>
                  <a:br>
                    <a:rPr lang="en-US" altLang="en-US" sz="800"/>
                  </a:br>
                  <a:r>
                    <a:rPr lang="en-US" altLang="en-US" sz="800"/>
                    <a:t>that secrete different components </a:t>
                  </a:r>
                  <a:br>
                    <a:rPr lang="en-US" altLang="en-US" sz="800"/>
                  </a:br>
                  <a:r>
                    <a:rPr lang="en-US" altLang="en-US" sz="800"/>
                    <a:t>of the gastric juice: mucus cells, </a:t>
                  </a:r>
                  <a:br>
                    <a:rPr lang="en-US" altLang="en-US" sz="800"/>
                  </a:br>
                  <a:r>
                    <a:rPr lang="en-US" altLang="en-US" sz="800"/>
                    <a:t>chief cells, and parietal cells.</a:t>
                  </a:r>
                </a:p>
              </p:txBody>
            </p:sp>
            <p:sp>
              <p:nvSpPr>
                <p:cNvPr id="833577" name="Rectangle 41"/>
                <p:cNvSpPr>
                  <a:spLocks noChangeArrowheads="1"/>
                </p:cNvSpPr>
                <p:nvPr/>
              </p:nvSpPr>
              <p:spPr bwMode="auto">
                <a:xfrm>
                  <a:off x="1013" y="3286"/>
                  <a:ext cx="946" cy="2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r"/>
                  <a:r>
                    <a:rPr lang="en-US" altLang="en-US" sz="800" b="1"/>
                    <a:t>Mucus cells</a:t>
                  </a:r>
                  <a:r>
                    <a:rPr lang="en-US" altLang="en-US" sz="800"/>
                    <a:t> secrete mucus,</a:t>
                  </a:r>
                </a:p>
                <a:p>
                  <a:pPr algn="r"/>
                  <a:r>
                    <a:rPr lang="en-US" altLang="en-US" sz="800"/>
                    <a:t>which lubricates and protects</a:t>
                  </a:r>
                </a:p>
                <a:p>
                  <a:pPr algn="r"/>
                  <a:r>
                    <a:rPr lang="en-US" altLang="en-US" sz="800"/>
                    <a:t>the cells lining the stomach.</a:t>
                  </a:r>
                </a:p>
              </p:txBody>
            </p:sp>
            <p:sp>
              <p:nvSpPr>
                <p:cNvPr id="833578" name="Rectangle 42"/>
                <p:cNvSpPr>
                  <a:spLocks noChangeArrowheads="1"/>
                </p:cNvSpPr>
                <p:nvPr/>
              </p:nvSpPr>
              <p:spPr bwMode="auto">
                <a:xfrm>
                  <a:off x="1023" y="3588"/>
                  <a:ext cx="932" cy="2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r"/>
                  <a:r>
                    <a:rPr lang="en-US" altLang="en-US" sz="800" b="1"/>
                    <a:t>Chief cells</a:t>
                  </a:r>
                  <a:r>
                    <a:rPr lang="en-US" altLang="en-US" sz="800"/>
                    <a:t> secrete pepsino-</a:t>
                  </a:r>
                </a:p>
                <a:p>
                  <a:pPr algn="r"/>
                  <a:r>
                    <a:rPr lang="en-US" altLang="en-US" sz="800"/>
                    <a:t>gen, an inactive form of the</a:t>
                  </a:r>
                </a:p>
                <a:p>
                  <a:pPr algn="r"/>
                  <a:r>
                    <a:rPr lang="en-US" altLang="en-US" sz="800"/>
                    <a:t>digestive enzyme pepsin.</a:t>
                  </a:r>
                </a:p>
              </p:txBody>
            </p:sp>
            <p:sp>
              <p:nvSpPr>
                <p:cNvPr id="833579" name="Rectangle 43"/>
                <p:cNvSpPr>
                  <a:spLocks noChangeArrowheads="1"/>
                </p:cNvSpPr>
                <p:nvPr/>
              </p:nvSpPr>
              <p:spPr bwMode="auto">
                <a:xfrm>
                  <a:off x="1177" y="3921"/>
                  <a:ext cx="78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r"/>
                  <a:r>
                    <a:rPr lang="en-US" altLang="en-US" sz="800" b="1"/>
                    <a:t>Parietal cells</a:t>
                  </a:r>
                  <a:r>
                    <a:rPr lang="en-US" altLang="en-US" sz="800"/>
                    <a:t> secrete</a:t>
                  </a:r>
                </a:p>
                <a:p>
                  <a:pPr algn="r"/>
                  <a:r>
                    <a:rPr lang="en-US" altLang="en-US" sz="800"/>
                    <a:t>hydrochloric acid (HCl).</a:t>
                  </a:r>
                </a:p>
              </p:txBody>
            </p:sp>
            <p:sp>
              <p:nvSpPr>
                <p:cNvPr id="833580" name="Line 44"/>
                <p:cNvSpPr>
                  <a:spLocks noChangeShapeType="1"/>
                </p:cNvSpPr>
                <p:nvPr/>
              </p:nvSpPr>
              <p:spPr bwMode="auto">
                <a:xfrm>
                  <a:off x="1947" y="2426"/>
                  <a:ext cx="0" cy="34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  <p:sp>
              <p:nvSpPr>
                <p:cNvPr id="833581" name="Line 45"/>
                <p:cNvSpPr>
                  <a:spLocks noChangeShapeType="1"/>
                </p:cNvSpPr>
                <p:nvPr/>
              </p:nvSpPr>
              <p:spPr bwMode="auto">
                <a:xfrm>
                  <a:off x="1953" y="2866"/>
                  <a:ext cx="0" cy="34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  <p:sp>
              <p:nvSpPr>
                <p:cNvPr id="833582" name="Line 46"/>
                <p:cNvSpPr>
                  <a:spLocks noChangeShapeType="1"/>
                </p:cNvSpPr>
                <p:nvPr/>
              </p:nvSpPr>
              <p:spPr bwMode="auto">
                <a:xfrm>
                  <a:off x="1953" y="3338"/>
                  <a:ext cx="0" cy="195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  <p:sp>
              <p:nvSpPr>
                <p:cNvPr id="833583" name="Line 47"/>
                <p:cNvSpPr>
                  <a:spLocks noChangeShapeType="1"/>
                </p:cNvSpPr>
                <p:nvPr/>
              </p:nvSpPr>
              <p:spPr bwMode="auto">
                <a:xfrm>
                  <a:off x="1953" y="3640"/>
                  <a:ext cx="0" cy="195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  <p:sp>
              <p:nvSpPr>
                <p:cNvPr id="833584" name="Line 48"/>
                <p:cNvSpPr>
                  <a:spLocks noChangeShapeType="1"/>
                </p:cNvSpPr>
                <p:nvPr/>
              </p:nvSpPr>
              <p:spPr bwMode="auto">
                <a:xfrm>
                  <a:off x="1947" y="3973"/>
                  <a:ext cx="0" cy="11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  <p:sp>
              <p:nvSpPr>
                <p:cNvPr id="833585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1947" y="1860"/>
                  <a:ext cx="528" cy="6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  <p:sp>
              <p:nvSpPr>
                <p:cNvPr id="833586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1947" y="2552"/>
                  <a:ext cx="4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  <p:sp>
              <p:nvSpPr>
                <p:cNvPr id="833587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1953" y="2749"/>
                  <a:ext cx="625" cy="28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  <p:sp>
              <p:nvSpPr>
                <p:cNvPr id="833588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1953" y="2987"/>
                  <a:ext cx="628" cy="4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  <p:sp>
              <p:nvSpPr>
                <p:cNvPr id="833589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1953" y="3256"/>
                  <a:ext cx="566" cy="49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  <p:sp>
              <p:nvSpPr>
                <p:cNvPr id="833590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1947" y="3521"/>
                  <a:ext cx="566" cy="49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  <p:grpSp>
              <p:nvGrpSpPr>
                <p:cNvPr id="833591" name="Group 55"/>
                <p:cNvGrpSpPr>
                  <a:grpSpLocks/>
                </p:cNvGrpSpPr>
                <p:nvPr/>
              </p:nvGrpSpPr>
              <p:grpSpPr bwMode="auto">
                <a:xfrm>
                  <a:off x="4400" y="2657"/>
                  <a:ext cx="835" cy="289"/>
                  <a:chOff x="4129" y="2529"/>
                  <a:chExt cx="1062" cy="367"/>
                </a:xfrm>
              </p:grpSpPr>
              <p:grpSp>
                <p:nvGrpSpPr>
                  <p:cNvPr id="833592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4129" y="2535"/>
                    <a:ext cx="193" cy="172"/>
                    <a:chOff x="673" y="2364"/>
                    <a:chExt cx="193" cy="172"/>
                  </a:xfrm>
                </p:grpSpPr>
                <p:sp>
                  <p:nvSpPr>
                    <p:cNvPr id="833593" name="AutoShap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2400"/>
                      <a:ext cx="96" cy="96"/>
                    </a:xfrm>
                    <a:prstGeom prst="flowChartConnector">
                      <a:avLst/>
                    </a:prstGeom>
                    <a:solidFill>
                      <a:schemeClr val="hlink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2075" tIns="46038" rIns="92075" bIns="46038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3594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3" y="2364"/>
                      <a:ext cx="193" cy="1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gradFill rotWithShape="0">
                            <a:gsLst>
                              <a:gs pos="0">
                                <a:schemeClr val="accent1"/>
                              </a:gs>
                              <a:gs pos="100000">
                                <a:schemeClr val="bg1"/>
                              </a:gs>
                            </a:gsLst>
                            <a:lin ang="5400000" scaled="1"/>
                          </a:gradFill>
                        </a14:hiddenFill>
                      </a:ext>
                      <a:ext uri="{91240B29-F687-4F45-9708-019B960494DF}">
                        <a14:hiddenLine xmlns:a14="http://schemas.microsoft.com/office/drawing/2010/main" w="254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2075" tIns="46038" rIns="92075" bIns="46038" anchor="ctr">
                      <a:spAutoFit/>
                    </a:bodyPr>
                    <a:lstStyle/>
                    <a:p>
                      <a:pPr algn="ctr"/>
                      <a:r>
                        <a:rPr lang="en-US" altLang="en-US" sz="800" b="1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p:txBody>
                </p:sp>
              </p:grpSp>
              <p:sp>
                <p:nvSpPr>
                  <p:cNvPr id="833595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4237" y="2529"/>
                    <a:ext cx="954" cy="36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gradFill rotWithShape="0">
                          <a:gsLst>
                            <a:gs pos="0">
                              <a:schemeClr val="accent1"/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>
                    <a:spAutoFit/>
                  </a:bodyPr>
                  <a:lstStyle/>
                  <a:p>
                    <a:r>
                      <a:rPr lang="en-US" altLang="en-US" sz="800"/>
                      <a:t>Pepsinogen and HCI</a:t>
                    </a:r>
                  </a:p>
                  <a:p>
                    <a:r>
                      <a:rPr lang="en-US" altLang="en-US" sz="800"/>
                      <a:t>are secreted into the</a:t>
                    </a:r>
                  </a:p>
                  <a:p>
                    <a:r>
                      <a:rPr lang="en-US" altLang="en-US" sz="800"/>
                      <a:t>lumen of the stomach.</a:t>
                    </a:r>
                  </a:p>
                </p:txBody>
              </p:sp>
            </p:grpSp>
            <p:grpSp>
              <p:nvGrpSpPr>
                <p:cNvPr id="833596" name="Group 60"/>
                <p:cNvGrpSpPr>
                  <a:grpSpLocks/>
                </p:cNvGrpSpPr>
                <p:nvPr/>
              </p:nvGrpSpPr>
              <p:grpSpPr bwMode="auto">
                <a:xfrm>
                  <a:off x="4400" y="3116"/>
                  <a:ext cx="838" cy="212"/>
                  <a:chOff x="4465" y="2749"/>
                  <a:chExt cx="1066" cy="270"/>
                </a:xfrm>
              </p:grpSpPr>
              <p:grpSp>
                <p:nvGrpSpPr>
                  <p:cNvPr id="833597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4465" y="2752"/>
                    <a:ext cx="193" cy="172"/>
                    <a:chOff x="673" y="2365"/>
                    <a:chExt cx="193" cy="172"/>
                  </a:xfrm>
                </p:grpSpPr>
                <p:sp>
                  <p:nvSpPr>
                    <p:cNvPr id="833598" name="AutoShap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2400"/>
                      <a:ext cx="96" cy="96"/>
                    </a:xfrm>
                    <a:prstGeom prst="flowChartConnector">
                      <a:avLst/>
                    </a:prstGeom>
                    <a:solidFill>
                      <a:schemeClr val="hlink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2075" tIns="46038" rIns="92075" bIns="46038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3599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3" y="2365"/>
                      <a:ext cx="193" cy="1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gradFill rotWithShape="0">
                            <a:gsLst>
                              <a:gs pos="0">
                                <a:schemeClr val="accent1"/>
                              </a:gs>
                              <a:gs pos="100000">
                                <a:schemeClr val="bg1"/>
                              </a:gs>
                            </a:gsLst>
                            <a:lin ang="5400000" scaled="1"/>
                          </a:gradFill>
                        </a14:hiddenFill>
                      </a:ext>
                      <a:ext uri="{91240B29-F687-4F45-9708-019B960494DF}">
                        <a14:hiddenLine xmlns:a14="http://schemas.microsoft.com/office/drawing/2010/main" w="254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2075" tIns="46038" rIns="92075" bIns="46038" anchor="ctr">
                      <a:spAutoFit/>
                    </a:bodyPr>
                    <a:lstStyle/>
                    <a:p>
                      <a:pPr algn="ctr"/>
                      <a:r>
                        <a:rPr lang="en-US" altLang="en-US" sz="800" b="1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p:txBody>
                </p:sp>
              </p:grpSp>
              <p:sp>
                <p:nvSpPr>
                  <p:cNvPr id="833600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4579" y="2749"/>
                    <a:ext cx="952" cy="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gradFill rotWithShape="0">
                          <a:gsLst>
                            <a:gs pos="0">
                              <a:schemeClr val="accent1"/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>
                    <a:spAutoFit/>
                  </a:bodyPr>
                  <a:lstStyle/>
                  <a:p>
                    <a:r>
                      <a:rPr lang="en-US" altLang="en-US" sz="800"/>
                      <a:t>HCl converts</a:t>
                    </a:r>
                  </a:p>
                  <a:p>
                    <a:r>
                      <a:rPr lang="en-US" altLang="en-US" sz="800"/>
                      <a:t>pepsinogen to pepsin.</a:t>
                    </a:r>
                  </a:p>
                </p:txBody>
              </p:sp>
            </p:grpSp>
            <p:grpSp>
              <p:nvGrpSpPr>
                <p:cNvPr id="833601" name="Group 65"/>
                <p:cNvGrpSpPr>
                  <a:grpSpLocks/>
                </p:cNvGrpSpPr>
                <p:nvPr/>
              </p:nvGrpSpPr>
              <p:grpSpPr bwMode="auto">
                <a:xfrm>
                  <a:off x="4406" y="3402"/>
                  <a:ext cx="824" cy="520"/>
                  <a:chOff x="4472" y="3113"/>
                  <a:chExt cx="1049" cy="662"/>
                </a:xfrm>
              </p:grpSpPr>
              <p:grpSp>
                <p:nvGrpSpPr>
                  <p:cNvPr id="833602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4472" y="3120"/>
                    <a:ext cx="194" cy="171"/>
                    <a:chOff x="672" y="2365"/>
                    <a:chExt cx="194" cy="171"/>
                  </a:xfrm>
                </p:grpSpPr>
                <p:sp>
                  <p:nvSpPr>
                    <p:cNvPr id="833603" name="AutoShap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2400"/>
                      <a:ext cx="96" cy="96"/>
                    </a:xfrm>
                    <a:prstGeom prst="flowChartConnector">
                      <a:avLst/>
                    </a:prstGeom>
                    <a:solidFill>
                      <a:schemeClr val="hlink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2075" tIns="46038" rIns="92075" bIns="46038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3604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2" y="2365"/>
                      <a:ext cx="194" cy="1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gradFill rotWithShape="0">
                            <a:gsLst>
                              <a:gs pos="0">
                                <a:schemeClr val="accent1"/>
                              </a:gs>
                              <a:gs pos="100000">
                                <a:schemeClr val="bg1"/>
                              </a:gs>
                            </a:gsLst>
                            <a:lin ang="5400000" scaled="1"/>
                          </a:gradFill>
                        </a14:hiddenFill>
                      </a:ext>
                      <a:ext uri="{91240B29-F687-4F45-9708-019B960494DF}">
                        <a14:hiddenLine xmlns:a14="http://schemas.microsoft.com/office/drawing/2010/main" w="254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2075" tIns="46038" rIns="92075" bIns="46038" anchor="ctr">
                      <a:spAutoFit/>
                    </a:bodyPr>
                    <a:lstStyle/>
                    <a:p>
                      <a:pPr algn="ctr"/>
                      <a:r>
                        <a:rPr lang="en-US" altLang="en-US" sz="800" b="1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p:txBody>
                </p:sp>
              </p:grpSp>
              <p:sp>
                <p:nvSpPr>
                  <p:cNvPr id="833605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4593" y="3113"/>
                    <a:ext cx="928" cy="66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gradFill rotWithShape="0">
                          <a:gsLst>
                            <a:gs pos="0">
                              <a:schemeClr val="accent1"/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>
                    <a:spAutoFit/>
                  </a:bodyPr>
                  <a:lstStyle/>
                  <a:p>
                    <a:r>
                      <a:rPr lang="en-US" altLang="en-US" sz="800"/>
                      <a:t>Pepsin then activates</a:t>
                    </a:r>
                  </a:p>
                  <a:p>
                    <a:r>
                      <a:rPr lang="en-US" altLang="en-US" sz="800"/>
                      <a:t>more pepsinogen,</a:t>
                    </a:r>
                  </a:p>
                  <a:p>
                    <a:r>
                      <a:rPr lang="en-US" altLang="en-US" sz="800"/>
                      <a:t>starting a chain</a:t>
                    </a:r>
                  </a:p>
                  <a:p>
                    <a:r>
                      <a:rPr lang="en-US" altLang="en-US" sz="800"/>
                      <a:t>reaction. Pepsin</a:t>
                    </a:r>
                  </a:p>
                  <a:p>
                    <a:r>
                      <a:rPr lang="en-US" altLang="en-US" sz="800"/>
                      <a:t>begins the chemical</a:t>
                    </a:r>
                  </a:p>
                  <a:p>
                    <a:r>
                      <a:rPr lang="en-US" altLang="en-US" sz="800"/>
                      <a:t>digestion of proteins.</a:t>
                    </a:r>
                  </a:p>
                </p:txBody>
              </p:sp>
            </p:grpSp>
            <p:sp>
              <p:nvSpPr>
                <p:cNvPr id="833606" name="Rectangle 70"/>
                <p:cNvSpPr>
                  <a:spLocks noChangeArrowheads="1"/>
                </p:cNvSpPr>
                <p:nvPr/>
              </p:nvSpPr>
              <p:spPr bwMode="auto">
                <a:xfrm rot="16200000">
                  <a:off x="1842" y="2126"/>
                  <a:ext cx="260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5 µm</a:t>
                  </a:r>
                </a:p>
              </p:txBody>
            </p:sp>
          </p:grpSp>
          <p:grpSp>
            <p:nvGrpSpPr>
              <p:cNvPr id="833615" name="Group 79"/>
              <p:cNvGrpSpPr>
                <a:grpSpLocks/>
              </p:cNvGrpSpPr>
              <p:nvPr/>
            </p:nvGrpSpPr>
            <p:grpSpPr bwMode="auto">
              <a:xfrm>
                <a:off x="3022" y="2135"/>
                <a:ext cx="431" cy="212"/>
                <a:chOff x="3022" y="2135"/>
                <a:chExt cx="431" cy="212"/>
              </a:xfrm>
            </p:grpSpPr>
            <p:sp>
              <p:nvSpPr>
                <p:cNvPr id="833608" name="Rectangle 72"/>
                <p:cNvSpPr>
                  <a:spLocks noChangeArrowheads="1"/>
                </p:cNvSpPr>
                <p:nvPr/>
              </p:nvSpPr>
              <p:spPr bwMode="auto">
                <a:xfrm>
                  <a:off x="3022" y="2135"/>
                  <a:ext cx="356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r>
                    <a:rPr lang="en-US" altLang="en-US" sz="800"/>
                    <a:t>Small </a:t>
                  </a:r>
                  <a:br>
                    <a:rPr lang="en-US" altLang="en-US" sz="800"/>
                  </a:br>
                  <a:r>
                    <a:rPr lang="en-US" altLang="en-US" sz="800"/>
                    <a:t>intestine</a:t>
                  </a:r>
                </a:p>
              </p:txBody>
            </p:sp>
            <p:sp>
              <p:nvSpPr>
                <p:cNvPr id="833609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3267" y="2233"/>
                  <a:ext cx="18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33617" name="Group 81"/>
            <p:cNvGrpSpPr>
              <a:grpSpLocks/>
            </p:cNvGrpSpPr>
            <p:nvPr/>
          </p:nvGrpSpPr>
          <p:grpSpPr bwMode="auto">
            <a:xfrm>
              <a:off x="3249" y="1542"/>
              <a:ext cx="650" cy="153"/>
              <a:chOff x="3249" y="1542"/>
              <a:chExt cx="650" cy="153"/>
            </a:xfrm>
          </p:grpSpPr>
          <p:sp>
            <p:nvSpPr>
              <p:cNvPr id="833611" name="Rectangle 75"/>
              <p:cNvSpPr>
                <a:spLocks noChangeArrowheads="1"/>
              </p:cNvSpPr>
              <p:nvPr/>
            </p:nvSpPr>
            <p:spPr bwMode="auto">
              <a:xfrm>
                <a:off x="3249" y="1542"/>
                <a:ext cx="52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800"/>
                  <a:t>Cardiac orifice</a:t>
                </a:r>
              </a:p>
            </p:txBody>
          </p:sp>
          <p:sp>
            <p:nvSpPr>
              <p:cNvPr id="833612" name="Line 76"/>
              <p:cNvSpPr>
                <a:spLocks noChangeShapeType="1"/>
              </p:cNvSpPr>
              <p:nvPr/>
            </p:nvSpPr>
            <p:spPr bwMode="auto">
              <a:xfrm flipH="1" flipV="1">
                <a:off x="3731" y="1619"/>
                <a:ext cx="168" cy="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99928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Small Intestine 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2051050"/>
          </a:xfrm>
        </p:spPr>
        <p:txBody>
          <a:bodyPr/>
          <a:lstStyle/>
          <a:p>
            <a:r>
              <a:rPr lang="en-US" altLang="en-US"/>
              <a:t>The small intestine</a:t>
            </a:r>
          </a:p>
          <a:p>
            <a:pPr lvl="1"/>
            <a:r>
              <a:rPr lang="en-US" altLang="en-US"/>
              <a:t>Is the longest section of the alimentary canal</a:t>
            </a:r>
          </a:p>
          <a:p>
            <a:pPr lvl="1"/>
            <a:r>
              <a:rPr lang="en-US" altLang="en-US"/>
              <a:t>Is the major organ of digestion and absorption</a:t>
            </a:r>
          </a:p>
        </p:txBody>
      </p:sp>
    </p:spTree>
    <p:extLst>
      <p:ext uri="{BB962C8B-B14F-4D97-AF65-F5344CB8AC3E}">
        <p14:creationId xmlns:p14="http://schemas.microsoft.com/office/powerpoint/2010/main" val="25343804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Enzymatic Action in the Small Intestine</a:t>
            </a:r>
            <a:endParaRPr lang="en-US" altLang="en-US" b="0" i="1">
              <a:solidFill>
                <a:schemeClr val="tx1"/>
              </a:solidFill>
            </a:endParaRPr>
          </a:p>
        </p:txBody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2657475"/>
          </a:xfrm>
        </p:spPr>
        <p:txBody>
          <a:bodyPr/>
          <a:lstStyle/>
          <a:p>
            <a:r>
              <a:rPr lang="en-US" altLang="en-US"/>
              <a:t>The first portion of the small intestine is the duodenum</a:t>
            </a:r>
          </a:p>
          <a:p>
            <a:pPr lvl="1"/>
            <a:r>
              <a:rPr lang="en-US" altLang="en-US"/>
              <a:t>Where acid chyme from the stomach mixes with digestive juices from the pancreas, liver, gallbladder, and intestine itself</a:t>
            </a:r>
          </a:p>
        </p:txBody>
      </p:sp>
      <p:sp>
        <p:nvSpPr>
          <p:cNvPr id="836612" name="Rectangle 4"/>
          <p:cNvSpPr>
            <a:spLocks noChangeArrowheads="1"/>
          </p:cNvSpPr>
          <p:nvPr/>
        </p:nvSpPr>
        <p:spPr bwMode="auto">
          <a:xfrm>
            <a:off x="1117600" y="6159500"/>
            <a:ext cx="12176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400" b="1"/>
              <a:t>Figure 41.19</a:t>
            </a:r>
            <a:endParaRPr lang="en-US" altLang="en-US" sz="1400"/>
          </a:p>
        </p:txBody>
      </p:sp>
      <p:grpSp>
        <p:nvGrpSpPr>
          <p:cNvPr id="836638" name="Group 30"/>
          <p:cNvGrpSpPr>
            <a:grpSpLocks/>
          </p:cNvGrpSpPr>
          <p:nvPr/>
        </p:nvGrpSpPr>
        <p:grpSpPr bwMode="auto">
          <a:xfrm>
            <a:off x="2239963" y="3327400"/>
            <a:ext cx="4641850" cy="3125788"/>
            <a:chOff x="1411" y="2096"/>
            <a:chExt cx="2924" cy="1969"/>
          </a:xfrm>
        </p:grpSpPr>
        <p:pic>
          <p:nvPicPr>
            <p:cNvPr id="836614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1" y="2096"/>
              <a:ext cx="2252" cy="19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36615" name="Group 7"/>
            <p:cNvGrpSpPr>
              <a:grpSpLocks/>
            </p:cNvGrpSpPr>
            <p:nvPr/>
          </p:nvGrpSpPr>
          <p:grpSpPr bwMode="auto">
            <a:xfrm>
              <a:off x="1565" y="2217"/>
              <a:ext cx="399" cy="135"/>
              <a:chOff x="551" y="782"/>
              <a:chExt cx="681" cy="231"/>
            </a:xfrm>
          </p:grpSpPr>
          <p:sp>
            <p:nvSpPr>
              <p:cNvPr id="836616" name="Line 8"/>
              <p:cNvSpPr>
                <a:spLocks noChangeShapeType="1"/>
              </p:cNvSpPr>
              <p:nvPr/>
            </p:nvSpPr>
            <p:spPr bwMode="auto">
              <a:xfrm flipH="1">
                <a:off x="920" y="904"/>
                <a:ext cx="3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836617" name="Rectangle 9"/>
              <p:cNvSpPr>
                <a:spLocks noChangeArrowheads="1"/>
              </p:cNvSpPr>
              <p:nvPr/>
            </p:nvSpPr>
            <p:spPr bwMode="auto">
              <a:xfrm>
                <a:off x="551" y="782"/>
                <a:ext cx="43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800"/>
                  <a:t>Liver</a:t>
                </a:r>
              </a:p>
            </p:txBody>
          </p:sp>
        </p:grpSp>
        <p:sp>
          <p:nvSpPr>
            <p:cNvPr id="836618" name="Rectangle 10"/>
            <p:cNvSpPr>
              <a:spLocks noChangeArrowheads="1"/>
            </p:cNvSpPr>
            <p:nvPr/>
          </p:nvSpPr>
          <p:spPr bwMode="auto">
            <a:xfrm>
              <a:off x="2252" y="2217"/>
              <a:ext cx="223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800"/>
                <a:t>Bile</a:t>
              </a:r>
            </a:p>
          </p:txBody>
        </p:sp>
        <p:sp>
          <p:nvSpPr>
            <p:cNvPr id="836619" name="Rectangle 11"/>
            <p:cNvSpPr>
              <a:spLocks noChangeArrowheads="1"/>
            </p:cNvSpPr>
            <p:nvPr/>
          </p:nvSpPr>
          <p:spPr bwMode="auto">
            <a:xfrm>
              <a:off x="2967" y="3234"/>
              <a:ext cx="448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800"/>
                <a:t>Acid chyme</a:t>
              </a:r>
            </a:p>
          </p:txBody>
        </p:sp>
        <p:grpSp>
          <p:nvGrpSpPr>
            <p:cNvPr id="836620" name="Group 12"/>
            <p:cNvGrpSpPr>
              <a:grpSpLocks/>
            </p:cNvGrpSpPr>
            <p:nvPr/>
          </p:nvGrpSpPr>
          <p:grpSpPr bwMode="auto">
            <a:xfrm>
              <a:off x="3865" y="2976"/>
              <a:ext cx="470" cy="135"/>
              <a:chOff x="4472" y="2077"/>
              <a:chExt cx="802" cy="230"/>
            </a:xfrm>
          </p:grpSpPr>
          <p:sp>
            <p:nvSpPr>
              <p:cNvPr id="836621" name="Rectangle 13"/>
              <p:cNvSpPr>
                <a:spLocks noChangeArrowheads="1"/>
              </p:cNvSpPr>
              <p:nvPr/>
            </p:nvSpPr>
            <p:spPr bwMode="auto">
              <a:xfrm>
                <a:off x="4643" y="2077"/>
                <a:ext cx="631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800"/>
                  <a:t>Stomach</a:t>
                </a:r>
              </a:p>
            </p:txBody>
          </p:sp>
          <p:sp>
            <p:nvSpPr>
              <p:cNvPr id="836622" name="Line 14"/>
              <p:cNvSpPr>
                <a:spLocks noChangeShapeType="1"/>
              </p:cNvSpPr>
              <p:nvPr/>
            </p:nvSpPr>
            <p:spPr bwMode="auto">
              <a:xfrm>
                <a:off x="4472" y="2200"/>
                <a:ext cx="22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  <p:sp>
          <p:nvSpPr>
            <p:cNvPr id="836623" name="Rectangle 15"/>
            <p:cNvSpPr>
              <a:spLocks noChangeArrowheads="1"/>
            </p:cNvSpPr>
            <p:nvPr/>
          </p:nvSpPr>
          <p:spPr bwMode="auto">
            <a:xfrm>
              <a:off x="2996" y="3600"/>
              <a:ext cx="57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800"/>
                <a:t>Pancreatic juice</a:t>
              </a:r>
            </a:p>
          </p:txBody>
        </p:sp>
        <p:grpSp>
          <p:nvGrpSpPr>
            <p:cNvPr id="836624" name="Group 16"/>
            <p:cNvGrpSpPr>
              <a:grpSpLocks/>
            </p:cNvGrpSpPr>
            <p:nvPr/>
          </p:nvGrpSpPr>
          <p:grpSpPr bwMode="auto">
            <a:xfrm>
              <a:off x="3644" y="3717"/>
              <a:ext cx="578" cy="135"/>
              <a:chOff x="4096" y="3341"/>
              <a:chExt cx="985" cy="230"/>
            </a:xfrm>
          </p:grpSpPr>
          <p:sp>
            <p:nvSpPr>
              <p:cNvPr id="836625" name="Rectangle 17"/>
              <p:cNvSpPr>
                <a:spLocks noChangeArrowheads="1"/>
              </p:cNvSpPr>
              <p:nvPr/>
            </p:nvSpPr>
            <p:spPr bwMode="auto">
              <a:xfrm>
                <a:off x="4420" y="3341"/>
                <a:ext cx="661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800"/>
                  <a:t>Pancreas</a:t>
                </a:r>
              </a:p>
            </p:txBody>
          </p:sp>
          <p:sp>
            <p:nvSpPr>
              <p:cNvPr id="836626" name="Line 18"/>
              <p:cNvSpPr>
                <a:spLocks noChangeShapeType="1"/>
              </p:cNvSpPr>
              <p:nvPr/>
            </p:nvSpPr>
            <p:spPr bwMode="auto">
              <a:xfrm>
                <a:off x="4096" y="3456"/>
                <a:ext cx="3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  <p:sp>
          <p:nvSpPr>
            <p:cNvPr id="836628" name="Line 20"/>
            <p:cNvSpPr>
              <a:spLocks noChangeShapeType="1"/>
            </p:cNvSpPr>
            <p:nvPr/>
          </p:nvSpPr>
          <p:spPr bwMode="auto">
            <a:xfrm flipH="1">
              <a:off x="1946" y="3376"/>
              <a:ext cx="29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836629" name="Rectangle 21"/>
            <p:cNvSpPr>
              <a:spLocks noChangeArrowheads="1"/>
            </p:cNvSpPr>
            <p:nvPr/>
          </p:nvSpPr>
          <p:spPr bwMode="auto">
            <a:xfrm>
              <a:off x="1598" y="3305"/>
              <a:ext cx="37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800"/>
                <a:t>Intestinal</a:t>
              </a:r>
              <a:br>
                <a:rPr lang="en-US" altLang="en-US" sz="800"/>
              </a:br>
              <a:r>
                <a:rPr lang="en-US" altLang="en-US" sz="800"/>
                <a:t>juice</a:t>
              </a:r>
            </a:p>
          </p:txBody>
        </p:sp>
        <p:sp>
          <p:nvSpPr>
            <p:cNvPr id="836631" name="Line 23"/>
            <p:cNvSpPr>
              <a:spLocks noChangeShapeType="1"/>
            </p:cNvSpPr>
            <p:nvPr/>
          </p:nvSpPr>
          <p:spPr bwMode="auto">
            <a:xfrm flipH="1">
              <a:off x="2021" y="3902"/>
              <a:ext cx="28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836632" name="Rectangle 24"/>
            <p:cNvSpPr>
              <a:spLocks noChangeArrowheads="1"/>
            </p:cNvSpPr>
            <p:nvPr/>
          </p:nvSpPr>
          <p:spPr bwMode="auto">
            <a:xfrm>
              <a:off x="1554" y="3831"/>
              <a:ext cx="52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800"/>
                <a:t>Duodenum of </a:t>
              </a:r>
              <a:br>
                <a:rPr lang="en-US" altLang="en-US" sz="800"/>
              </a:br>
              <a:r>
                <a:rPr lang="en-US" altLang="en-US" sz="800"/>
                <a:t>small intestine</a:t>
              </a:r>
            </a:p>
          </p:txBody>
        </p:sp>
        <p:grpSp>
          <p:nvGrpSpPr>
            <p:cNvPr id="836637" name="Group 29"/>
            <p:cNvGrpSpPr>
              <a:grpSpLocks/>
            </p:cNvGrpSpPr>
            <p:nvPr/>
          </p:nvGrpSpPr>
          <p:grpSpPr bwMode="auto">
            <a:xfrm>
              <a:off x="1411" y="2625"/>
              <a:ext cx="513" cy="212"/>
              <a:chOff x="1411" y="2625"/>
              <a:chExt cx="513" cy="212"/>
            </a:xfrm>
          </p:grpSpPr>
          <p:sp>
            <p:nvSpPr>
              <p:cNvPr id="836634" name="Rectangle 26"/>
              <p:cNvSpPr>
                <a:spLocks noChangeArrowheads="1"/>
              </p:cNvSpPr>
              <p:nvPr/>
            </p:nvSpPr>
            <p:spPr bwMode="auto">
              <a:xfrm>
                <a:off x="1411" y="2625"/>
                <a:ext cx="33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r>
                  <a:rPr lang="en-US" altLang="en-US" sz="800"/>
                  <a:t>Gall-</a:t>
                </a:r>
                <a:br>
                  <a:rPr lang="en-US" altLang="en-US" sz="800"/>
                </a:br>
                <a:r>
                  <a:rPr lang="en-US" altLang="en-US" sz="800"/>
                  <a:t>bladder</a:t>
                </a:r>
              </a:p>
            </p:txBody>
          </p:sp>
          <p:sp>
            <p:nvSpPr>
              <p:cNvPr id="836635" name="Line 27"/>
              <p:cNvSpPr>
                <a:spLocks noChangeShapeType="1"/>
              </p:cNvSpPr>
              <p:nvPr/>
            </p:nvSpPr>
            <p:spPr bwMode="auto">
              <a:xfrm flipH="1">
                <a:off x="1703" y="2776"/>
                <a:ext cx="22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28912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2230438"/>
          </a:xfrm>
        </p:spPr>
        <p:txBody>
          <a:bodyPr/>
          <a:lstStyle/>
          <a:p>
            <a:r>
              <a:rPr lang="en-US" altLang="en-US"/>
              <a:t>The pancreas produces proteases, protein-digesting enzymes</a:t>
            </a:r>
          </a:p>
          <a:p>
            <a:pPr lvl="1"/>
            <a:r>
              <a:rPr lang="en-US" altLang="en-US"/>
              <a:t>That are activated once they enter the duodenum</a:t>
            </a:r>
          </a:p>
        </p:txBody>
      </p:sp>
      <p:grpSp>
        <p:nvGrpSpPr>
          <p:cNvPr id="837637" name="Group 5"/>
          <p:cNvGrpSpPr>
            <a:grpSpLocks/>
          </p:cNvGrpSpPr>
          <p:nvPr/>
        </p:nvGrpSpPr>
        <p:grpSpPr bwMode="auto">
          <a:xfrm>
            <a:off x="3048000" y="2508250"/>
            <a:ext cx="4662488" cy="3851275"/>
            <a:chOff x="768" y="587"/>
            <a:chExt cx="4128" cy="3410"/>
          </a:xfrm>
        </p:grpSpPr>
        <p:pic>
          <p:nvPicPr>
            <p:cNvPr id="837638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587"/>
              <a:ext cx="4128" cy="33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37639" name="Rectangle 7"/>
            <p:cNvSpPr>
              <a:spLocks noChangeArrowheads="1"/>
            </p:cNvSpPr>
            <p:nvPr/>
          </p:nvSpPr>
          <p:spPr bwMode="auto">
            <a:xfrm>
              <a:off x="1833" y="2046"/>
              <a:ext cx="636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000"/>
                <a:t>Pancreas</a:t>
              </a:r>
            </a:p>
          </p:txBody>
        </p:sp>
        <p:sp>
          <p:nvSpPr>
            <p:cNvPr id="837640" name="Rectangle 8"/>
            <p:cNvSpPr>
              <a:spLocks noChangeArrowheads="1"/>
            </p:cNvSpPr>
            <p:nvPr/>
          </p:nvSpPr>
          <p:spPr bwMode="auto">
            <a:xfrm>
              <a:off x="3548" y="2139"/>
              <a:ext cx="1106" cy="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000" b="1">
                  <a:solidFill>
                    <a:schemeClr val="bg1"/>
                  </a:solidFill>
                </a:rPr>
                <a:t>Membrane-bound</a:t>
              </a:r>
              <a:br>
                <a:rPr lang="en-US" altLang="en-US" sz="1000" b="1">
                  <a:solidFill>
                    <a:schemeClr val="bg1"/>
                  </a:solidFill>
                </a:rPr>
              </a:br>
              <a:r>
                <a:rPr lang="en-US" altLang="en-US" sz="1000" b="1">
                  <a:solidFill>
                    <a:schemeClr val="bg1"/>
                  </a:solidFill>
                </a:rPr>
                <a:t>enteropeptidase</a:t>
              </a:r>
            </a:p>
          </p:txBody>
        </p:sp>
        <p:sp>
          <p:nvSpPr>
            <p:cNvPr id="837641" name="Rectangle 9"/>
            <p:cNvSpPr>
              <a:spLocks noChangeArrowheads="1"/>
            </p:cNvSpPr>
            <p:nvPr/>
          </p:nvSpPr>
          <p:spPr bwMode="auto">
            <a:xfrm>
              <a:off x="4040" y="2847"/>
              <a:ext cx="568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000" b="1">
                  <a:solidFill>
                    <a:schemeClr val="bg1"/>
                  </a:solidFill>
                </a:rPr>
                <a:t>Trypsin</a:t>
              </a:r>
            </a:p>
          </p:txBody>
        </p:sp>
        <p:sp>
          <p:nvSpPr>
            <p:cNvPr id="837642" name="Rectangle 10"/>
            <p:cNvSpPr>
              <a:spLocks noChangeArrowheads="1"/>
            </p:cNvSpPr>
            <p:nvPr/>
          </p:nvSpPr>
          <p:spPr bwMode="auto">
            <a:xfrm>
              <a:off x="4125" y="3351"/>
              <a:ext cx="691" cy="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 b="1">
                  <a:solidFill>
                    <a:schemeClr val="bg1"/>
                  </a:solidFill>
                </a:rPr>
                <a:t>Active </a:t>
              </a:r>
              <a:br>
                <a:rPr lang="en-US" altLang="en-US" sz="1000" b="1">
                  <a:solidFill>
                    <a:schemeClr val="bg1"/>
                  </a:solidFill>
                </a:rPr>
              </a:br>
              <a:r>
                <a:rPr lang="en-US" altLang="en-US" sz="1000" b="1">
                  <a:solidFill>
                    <a:schemeClr val="bg1"/>
                  </a:solidFill>
                </a:rPr>
                <a:t>proteases</a:t>
              </a:r>
            </a:p>
          </p:txBody>
        </p:sp>
        <p:sp>
          <p:nvSpPr>
            <p:cNvPr id="837643" name="Rectangle 11"/>
            <p:cNvSpPr>
              <a:spLocks noChangeArrowheads="1"/>
            </p:cNvSpPr>
            <p:nvPr/>
          </p:nvSpPr>
          <p:spPr bwMode="auto">
            <a:xfrm>
              <a:off x="2425" y="3781"/>
              <a:ext cx="1186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000"/>
                <a:t>Lumen of duodenum</a:t>
              </a:r>
            </a:p>
          </p:txBody>
        </p:sp>
        <p:sp>
          <p:nvSpPr>
            <p:cNvPr id="837644" name="Rectangle 12"/>
            <p:cNvSpPr>
              <a:spLocks noChangeArrowheads="1"/>
            </p:cNvSpPr>
            <p:nvPr/>
          </p:nvSpPr>
          <p:spPr bwMode="auto">
            <a:xfrm>
              <a:off x="2833" y="2716"/>
              <a:ext cx="740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Inactive</a:t>
              </a:r>
              <a:br>
                <a:rPr lang="en-US" altLang="en-US" sz="1000"/>
              </a:br>
              <a:r>
                <a:rPr lang="en-US" altLang="en-US" sz="1000"/>
                <a:t>trypsinogen</a:t>
              </a:r>
            </a:p>
          </p:txBody>
        </p:sp>
        <p:sp>
          <p:nvSpPr>
            <p:cNvPr id="837645" name="Rectangle 13"/>
            <p:cNvSpPr>
              <a:spLocks noChangeArrowheads="1"/>
            </p:cNvSpPr>
            <p:nvPr/>
          </p:nvSpPr>
          <p:spPr bwMode="auto">
            <a:xfrm>
              <a:off x="2747" y="3203"/>
              <a:ext cx="853" cy="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Other inactive</a:t>
              </a:r>
              <a:br>
                <a:rPr lang="en-US" altLang="en-US" sz="1000"/>
              </a:br>
              <a:r>
                <a:rPr lang="en-US" altLang="en-US" sz="1000"/>
                <a:t>proteases</a:t>
              </a:r>
            </a:p>
          </p:txBody>
        </p:sp>
      </p:grpSp>
      <p:sp>
        <p:nvSpPr>
          <p:cNvPr id="837636" name="Rectangle 4"/>
          <p:cNvSpPr>
            <a:spLocks noChangeArrowheads="1"/>
          </p:cNvSpPr>
          <p:nvPr/>
        </p:nvSpPr>
        <p:spPr bwMode="auto">
          <a:xfrm>
            <a:off x="2743200" y="6096000"/>
            <a:ext cx="12176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400" b="1"/>
              <a:t>Figure 41.20</a:t>
            </a:r>
          </a:p>
        </p:txBody>
      </p:sp>
    </p:spTree>
    <p:extLst>
      <p:ext uri="{BB962C8B-B14F-4D97-AF65-F5344CB8AC3E}">
        <p14:creationId xmlns:p14="http://schemas.microsoft.com/office/powerpoint/2010/main" val="28227053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773238"/>
          </a:xfrm>
        </p:spPr>
        <p:txBody>
          <a:bodyPr/>
          <a:lstStyle/>
          <a:p>
            <a:r>
              <a:rPr lang="en-US" altLang="en-US"/>
              <a:t>Enzymatic digestion is completed</a:t>
            </a:r>
          </a:p>
          <a:p>
            <a:pPr lvl="1"/>
            <a:r>
              <a:rPr lang="en-US" altLang="en-US"/>
              <a:t>As peristalsis moves the mixture of chyme and digestive juices along the small intestine</a:t>
            </a:r>
          </a:p>
        </p:txBody>
      </p:sp>
      <p:sp>
        <p:nvSpPr>
          <p:cNvPr id="838660" name="Rectangle 4"/>
          <p:cNvSpPr>
            <a:spLocks noChangeArrowheads="1"/>
          </p:cNvSpPr>
          <p:nvPr/>
        </p:nvSpPr>
        <p:spPr bwMode="auto">
          <a:xfrm>
            <a:off x="77788" y="6172200"/>
            <a:ext cx="12176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400" b="1"/>
              <a:t>Figure 41.21</a:t>
            </a:r>
          </a:p>
        </p:txBody>
      </p:sp>
      <p:grpSp>
        <p:nvGrpSpPr>
          <p:cNvPr id="838661" name="Group 5"/>
          <p:cNvGrpSpPr>
            <a:grpSpLocks/>
          </p:cNvGrpSpPr>
          <p:nvPr/>
        </p:nvGrpSpPr>
        <p:grpSpPr bwMode="auto">
          <a:xfrm>
            <a:off x="1295400" y="2439988"/>
            <a:ext cx="6062663" cy="4017962"/>
            <a:chOff x="128" y="724"/>
            <a:chExt cx="5008" cy="3320"/>
          </a:xfrm>
        </p:grpSpPr>
        <p:pic>
          <p:nvPicPr>
            <p:cNvPr id="838662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732"/>
              <a:ext cx="4512" cy="3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38663" name="Text Box 7"/>
            <p:cNvSpPr txBox="1">
              <a:spLocks noChangeArrowheads="1"/>
            </p:cNvSpPr>
            <p:nvPr/>
          </p:nvSpPr>
          <p:spPr bwMode="auto">
            <a:xfrm>
              <a:off x="152" y="857"/>
              <a:ext cx="491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600" b="1"/>
                <a:t>Oral cavity,</a:t>
              </a:r>
            </a:p>
            <a:p>
              <a:r>
                <a:rPr lang="en-US" altLang="en-US" sz="600" b="1"/>
                <a:t>pharynx,</a:t>
              </a:r>
            </a:p>
            <a:p>
              <a:r>
                <a:rPr lang="en-US" altLang="en-US" sz="600" b="1"/>
                <a:t>esophagus</a:t>
              </a:r>
              <a:endParaRPr lang="en-US" altLang="en-US" sz="600" b="1">
                <a:latin typeface="Times New Roman" panose="02020603050405020304" pitchFamily="18" charset="0"/>
              </a:endParaRPr>
            </a:p>
          </p:txBody>
        </p:sp>
        <p:sp>
          <p:nvSpPr>
            <p:cNvPr id="838664" name="Text Box 8"/>
            <p:cNvSpPr txBox="1">
              <a:spLocks noChangeArrowheads="1"/>
            </p:cNvSpPr>
            <p:nvPr/>
          </p:nvSpPr>
          <p:spPr bwMode="auto">
            <a:xfrm>
              <a:off x="818" y="731"/>
              <a:ext cx="857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 b="1"/>
                <a:t>Carbohydrate digestion</a:t>
              </a:r>
            </a:p>
          </p:txBody>
        </p:sp>
        <p:sp>
          <p:nvSpPr>
            <p:cNvPr id="838665" name="Text Box 9"/>
            <p:cNvSpPr txBox="1">
              <a:spLocks noChangeArrowheads="1"/>
            </p:cNvSpPr>
            <p:nvPr/>
          </p:nvSpPr>
          <p:spPr bwMode="auto">
            <a:xfrm>
              <a:off x="575" y="866"/>
              <a:ext cx="655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600"/>
                <a:t>Polysaccharides</a:t>
              </a:r>
            </a:p>
            <a:p>
              <a:r>
                <a:rPr lang="en-US" altLang="en-US" sz="600"/>
                <a:t>(starch, glycogen)</a:t>
              </a:r>
            </a:p>
          </p:txBody>
        </p:sp>
        <p:sp>
          <p:nvSpPr>
            <p:cNvPr id="838666" name="Text Box 10"/>
            <p:cNvSpPr txBox="1">
              <a:spLocks noChangeArrowheads="1"/>
            </p:cNvSpPr>
            <p:nvPr/>
          </p:nvSpPr>
          <p:spPr bwMode="auto">
            <a:xfrm>
              <a:off x="1205" y="870"/>
              <a:ext cx="650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600"/>
                <a:t>Disaccharides</a:t>
              </a:r>
            </a:p>
            <a:p>
              <a:r>
                <a:rPr lang="en-US" altLang="en-US" sz="600"/>
                <a:t>(sucrose, lactose)</a:t>
              </a:r>
              <a:endParaRPr lang="en-US" altLang="en-US" sz="600">
                <a:latin typeface="Times New Roman" panose="02020603050405020304" pitchFamily="18" charset="0"/>
              </a:endParaRPr>
            </a:p>
          </p:txBody>
        </p:sp>
        <p:sp>
          <p:nvSpPr>
            <p:cNvPr id="838667" name="Text Box 11"/>
            <p:cNvSpPr txBox="1">
              <a:spLocks noChangeArrowheads="1"/>
            </p:cNvSpPr>
            <p:nvPr/>
          </p:nvSpPr>
          <p:spPr bwMode="auto">
            <a:xfrm>
              <a:off x="805" y="1061"/>
              <a:ext cx="630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/>
                <a:t>Salivary amylase</a:t>
              </a:r>
            </a:p>
          </p:txBody>
        </p:sp>
        <p:sp>
          <p:nvSpPr>
            <p:cNvPr id="838668" name="Text Box 12"/>
            <p:cNvSpPr txBox="1">
              <a:spLocks noChangeArrowheads="1"/>
            </p:cNvSpPr>
            <p:nvPr/>
          </p:nvSpPr>
          <p:spPr bwMode="auto">
            <a:xfrm>
              <a:off x="659" y="1250"/>
              <a:ext cx="856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600"/>
                <a:t>Smaller polysaccharides,</a:t>
              </a:r>
            </a:p>
            <a:p>
              <a:r>
                <a:rPr lang="en-US" altLang="en-US" sz="600"/>
                <a:t>maltose</a:t>
              </a:r>
            </a:p>
          </p:txBody>
        </p:sp>
        <p:sp>
          <p:nvSpPr>
            <p:cNvPr id="838669" name="Text Box 13"/>
            <p:cNvSpPr txBox="1">
              <a:spLocks noChangeArrowheads="1"/>
            </p:cNvSpPr>
            <p:nvPr/>
          </p:nvSpPr>
          <p:spPr bwMode="auto">
            <a:xfrm>
              <a:off x="225" y="1446"/>
              <a:ext cx="418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 b="1"/>
                <a:t>Stomach</a:t>
              </a:r>
            </a:p>
          </p:txBody>
        </p:sp>
        <p:sp>
          <p:nvSpPr>
            <p:cNvPr id="838670" name="Text Box 14"/>
            <p:cNvSpPr txBox="1">
              <a:spLocks noChangeArrowheads="1"/>
            </p:cNvSpPr>
            <p:nvPr/>
          </p:nvSpPr>
          <p:spPr bwMode="auto">
            <a:xfrm>
              <a:off x="2263" y="724"/>
              <a:ext cx="664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 b="1"/>
                <a:t>Protein digestion</a:t>
              </a:r>
            </a:p>
          </p:txBody>
        </p:sp>
        <p:sp>
          <p:nvSpPr>
            <p:cNvPr id="838671" name="Text Box 15"/>
            <p:cNvSpPr txBox="1">
              <a:spLocks noChangeArrowheads="1"/>
            </p:cNvSpPr>
            <p:nvPr/>
          </p:nvSpPr>
          <p:spPr bwMode="auto">
            <a:xfrm>
              <a:off x="3328" y="729"/>
              <a:ext cx="814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 b="1"/>
                <a:t>Nucleic acid digestion</a:t>
              </a:r>
            </a:p>
          </p:txBody>
        </p:sp>
        <p:sp>
          <p:nvSpPr>
            <p:cNvPr id="838672" name="Text Box 16"/>
            <p:cNvSpPr txBox="1">
              <a:spLocks noChangeArrowheads="1"/>
            </p:cNvSpPr>
            <p:nvPr/>
          </p:nvSpPr>
          <p:spPr bwMode="auto">
            <a:xfrm>
              <a:off x="4386" y="725"/>
              <a:ext cx="542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 b="1"/>
                <a:t>Fat digestion</a:t>
              </a:r>
            </a:p>
          </p:txBody>
        </p:sp>
        <p:sp>
          <p:nvSpPr>
            <p:cNvPr id="838673" name="Text Box 17"/>
            <p:cNvSpPr txBox="1">
              <a:spLocks noChangeArrowheads="1"/>
            </p:cNvSpPr>
            <p:nvPr/>
          </p:nvSpPr>
          <p:spPr bwMode="auto">
            <a:xfrm>
              <a:off x="1919" y="1478"/>
              <a:ext cx="385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/>
                <a:t>Proteins</a:t>
              </a:r>
            </a:p>
          </p:txBody>
        </p:sp>
        <p:sp>
          <p:nvSpPr>
            <p:cNvPr id="838674" name="Text Box 18"/>
            <p:cNvSpPr txBox="1">
              <a:spLocks noChangeArrowheads="1"/>
            </p:cNvSpPr>
            <p:nvPr/>
          </p:nvSpPr>
          <p:spPr bwMode="auto">
            <a:xfrm>
              <a:off x="2035" y="1588"/>
              <a:ext cx="346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/>
                <a:t>Pepsin</a:t>
              </a:r>
              <a:endParaRPr lang="en-US" altLang="en-US" sz="600" b="1"/>
            </a:p>
          </p:txBody>
        </p:sp>
        <p:sp>
          <p:nvSpPr>
            <p:cNvPr id="838675" name="Text Box 19"/>
            <p:cNvSpPr txBox="1">
              <a:spLocks noChangeArrowheads="1"/>
            </p:cNvSpPr>
            <p:nvPr/>
          </p:nvSpPr>
          <p:spPr bwMode="auto">
            <a:xfrm>
              <a:off x="1923" y="1741"/>
              <a:ext cx="685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/>
                <a:t>Small polypeptides</a:t>
              </a:r>
            </a:p>
          </p:txBody>
        </p:sp>
        <p:sp>
          <p:nvSpPr>
            <p:cNvPr id="838676" name="Text Box 20"/>
            <p:cNvSpPr txBox="1">
              <a:spLocks noChangeArrowheads="1"/>
            </p:cNvSpPr>
            <p:nvPr/>
          </p:nvSpPr>
          <p:spPr bwMode="auto">
            <a:xfrm>
              <a:off x="128" y="1890"/>
              <a:ext cx="498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600" b="1"/>
                <a:t>Lumen of </a:t>
              </a:r>
            </a:p>
            <a:p>
              <a:r>
                <a:rPr lang="en-US" altLang="en-US" sz="600" b="1"/>
                <a:t>small intes-</a:t>
              </a:r>
            </a:p>
            <a:p>
              <a:r>
                <a:rPr lang="en-US" altLang="en-US" sz="600" b="1"/>
                <a:t>tine </a:t>
              </a:r>
            </a:p>
          </p:txBody>
        </p:sp>
        <p:sp>
          <p:nvSpPr>
            <p:cNvPr id="838677" name="Text Box 21"/>
            <p:cNvSpPr txBox="1">
              <a:spLocks noChangeArrowheads="1"/>
            </p:cNvSpPr>
            <p:nvPr/>
          </p:nvSpPr>
          <p:spPr bwMode="auto">
            <a:xfrm>
              <a:off x="662" y="1907"/>
              <a:ext cx="613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/>
                <a:t>Polysaccharides</a:t>
              </a:r>
            </a:p>
          </p:txBody>
        </p:sp>
        <p:sp>
          <p:nvSpPr>
            <p:cNvPr id="838678" name="Text Box 22"/>
            <p:cNvSpPr txBox="1">
              <a:spLocks noChangeArrowheads="1"/>
            </p:cNvSpPr>
            <p:nvPr/>
          </p:nvSpPr>
          <p:spPr bwMode="auto">
            <a:xfrm>
              <a:off x="752" y="2052"/>
              <a:ext cx="736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/>
                <a:t>Pancreatic amylases</a:t>
              </a:r>
            </a:p>
          </p:txBody>
        </p:sp>
        <p:sp>
          <p:nvSpPr>
            <p:cNvPr id="838679" name="Text Box 23"/>
            <p:cNvSpPr txBox="1">
              <a:spLocks noChangeArrowheads="1"/>
            </p:cNvSpPr>
            <p:nvPr/>
          </p:nvSpPr>
          <p:spPr bwMode="auto">
            <a:xfrm>
              <a:off x="663" y="2242"/>
              <a:ext cx="658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600"/>
                <a:t>Maltose and other</a:t>
              </a:r>
            </a:p>
            <a:p>
              <a:r>
                <a:rPr lang="en-US" altLang="en-US" sz="600"/>
                <a:t>disaccharides</a:t>
              </a:r>
            </a:p>
          </p:txBody>
        </p:sp>
        <p:sp>
          <p:nvSpPr>
            <p:cNvPr id="838680" name="Text Box 24"/>
            <p:cNvSpPr txBox="1">
              <a:spLocks noChangeArrowheads="1"/>
            </p:cNvSpPr>
            <p:nvPr/>
          </p:nvSpPr>
          <p:spPr bwMode="auto">
            <a:xfrm>
              <a:off x="167" y="3201"/>
              <a:ext cx="472" cy="4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600" b="1"/>
                <a:t>Epithelium</a:t>
              </a:r>
            </a:p>
            <a:p>
              <a:r>
                <a:rPr lang="en-US" altLang="en-US" sz="600" b="1"/>
                <a:t>of small</a:t>
              </a:r>
            </a:p>
            <a:p>
              <a:r>
                <a:rPr lang="en-US" altLang="en-US" sz="600" b="1"/>
                <a:t>intestine</a:t>
              </a:r>
            </a:p>
            <a:p>
              <a:r>
                <a:rPr lang="en-US" altLang="en-US" sz="600" b="1"/>
                <a:t>(brush</a:t>
              </a:r>
            </a:p>
            <a:p>
              <a:r>
                <a:rPr lang="en-US" altLang="en-US" sz="600" b="1"/>
                <a:t>border)</a:t>
              </a:r>
            </a:p>
          </p:txBody>
        </p:sp>
        <p:sp>
          <p:nvSpPr>
            <p:cNvPr id="838681" name="Text Box 25"/>
            <p:cNvSpPr txBox="1">
              <a:spLocks noChangeArrowheads="1"/>
            </p:cNvSpPr>
            <p:nvPr/>
          </p:nvSpPr>
          <p:spPr bwMode="auto">
            <a:xfrm>
              <a:off x="914" y="3428"/>
              <a:ext cx="617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/>
                <a:t>Disaccharidases</a:t>
              </a:r>
            </a:p>
          </p:txBody>
        </p:sp>
        <p:sp>
          <p:nvSpPr>
            <p:cNvPr id="838682" name="Text Box 26"/>
            <p:cNvSpPr txBox="1">
              <a:spLocks noChangeArrowheads="1"/>
            </p:cNvSpPr>
            <p:nvPr/>
          </p:nvSpPr>
          <p:spPr bwMode="auto">
            <a:xfrm>
              <a:off x="903" y="3799"/>
              <a:ext cx="649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/>
                <a:t>Monosaccharides</a:t>
              </a:r>
            </a:p>
          </p:txBody>
        </p:sp>
        <p:sp>
          <p:nvSpPr>
            <p:cNvPr id="838683" name="Text Box 27"/>
            <p:cNvSpPr txBox="1">
              <a:spLocks noChangeArrowheads="1"/>
            </p:cNvSpPr>
            <p:nvPr/>
          </p:nvSpPr>
          <p:spPr bwMode="auto">
            <a:xfrm>
              <a:off x="2127" y="1901"/>
              <a:ext cx="515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/>
                <a:t>Polypeptides</a:t>
              </a:r>
            </a:p>
          </p:txBody>
        </p:sp>
        <p:sp>
          <p:nvSpPr>
            <p:cNvPr id="838684" name="Text Box 28"/>
            <p:cNvSpPr txBox="1">
              <a:spLocks noChangeArrowheads="1"/>
            </p:cNvSpPr>
            <p:nvPr/>
          </p:nvSpPr>
          <p:spPr bwMode="auto">
            <a:xfrm>
              <a:off x="2069" y="2067"/>
              <a:ext cx="1059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600"/>
                <a:t>Pancreatic trypsin and</a:t>
              </a:r>
            </a:p>
            <a:p>
              <a:r>
                <a:rPr lang="en-US" altLang="en-US" sz="600"/>
                <a:t>chymotrypsin (These proteases</a:t>
              </a:r>
            </a:p>
            <a:p>
              <a:r>
                <a:rPr lang="en-US" altLang="en-US" sz="600"/>
                <a:t>cleave bonds adjacent to certain</a:t>
              </a:r>
            </a:p>
            <a:p>
              <a:r>
                <a:rPr lang="en-US" altLang="en-US" sz="600"/>
                <a:t>amino acids.)</a:t>
              </a:r>
            </a:p>
          </p:txBody>
        </p:sp>
        <p:sp>
          <p:nvSpPr>
            <p:cNvPr id="838685" name="Text Box 29"/>
            <p:cNvSpPr txBox="1">
              <a:spLocks noChangeArrowheads="1"/>
            </p:cNvSpPr>
            <p:nvPr/>
          </p:nvSpPr>
          <p:spPr bwMode="auto">
            <a:xfrm>
              <a:off x="2108" y="2475"/>
              <a:ext cx="509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600"/>
                <a:t>Smaller</a:t>
              </a:r>
            </a:p>
            <a:p>
              <a:r>
                <a:rPr lang="en-US" altLang="en-US" sz="600"/>
                <a:t>polypeptides</a:t>
              </a:r>
            </a:p>
          </p:txBody>
        </p:sp>
        <p:sp>
          <p:nvSpPr>
            <p:cNvPr id="838686" name="Text Box 30"/>
            <p:cNvSpPr txBox="1">
              <a:spLocks noChangeArrowheads="1"/>
            </p:cNvSpPr>
            <p:nvPr/>
          </p:nvSpPr>
          <p:spPr bwMode="auto">
            <a:xfrm>
              <a:off x="2007" y="2749"/>
              <a:ext cx="96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/>
                <a:t>Pancreatic carboxypeptidase</a:t>
              </a:r>
            </a:p>
          </p:txBody>
        </p:sp>
        <p:sp>
          <p:nvSpPr>
            <p:cNvPr id="838687" name="Text Box 31"/>
            <p:cNvSpPr txBox="1">
              <a:spLocks noChangeArrowheads="1"/>
            </p:cNvSpPr>
            <p:nvPr/>
          </p:nvSpPr>
          <p:spPr bwMode="auto">
            <a:xfrm>
              <a:off x="1939" y="2949"/>
              <a:ext cx="497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/>
                <a:t>Amino acids</a:t>
              </a:r>
            </a:p>
          </p:txBody>
        </p:sp>
        <p:sp>
          <p:nvSpPr>
            <p:cNvPr id="838688" name="Text Box 32"/>
            <p:cNvSpPr txBox="1">
              <a:spLocks noChangeArrowheads="1"/>
            </p:cNvSpPr>
            <p:nvPr/>
          </p:nvSpPr>
          <p:spPr bwMode="auto">
            <a:xfrm>
              <a:off x="2117" y="3198"/>
              <a:ext cx="568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/>
                <a:t>Small peptides</a:t>
              </a:r>
            </a:p>
          </p:txBody>
        </p:sp>
        <p:sp>
          <p:nvSpPr>
            <p:cNvPr id="838689" name="Text Box 33"/>
            <p:cNvSpPr txBox="1">
              <a:spLocks noChangeArrowheads="1"/>
            </p:cNvSpPr>
            <p:nvPr/>
          </p:nvSpPr>
          <p:spPr bwMode="auto">
            <a:xfrm>
              <a:off x="1948" y="3412"/>
              <a:ext cx="1493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r>
                <a:rPr lang="en-US" altLang="en-US" sz="600"/>
                <a:t>Dipeptidases, carboxypeptidase, and aminopeptidase (These proteases split </a:t>
              </a:r>
            </a:p>
            <a:p>
              <a:r>
                <a:rPr lang="en-US" altLang="en-US" sz="600"/>
                <a:t>off one amino acid at a time, working from opposite ends of a polypeptide.)</a:t>
              </a:r>
            </a:p>
          </p:txBody>
        </p:sp>
        <p:sp>
          <p:nvSpPr>
            <p:cNvPr id="838690" name="Text Box 34"/>
            <p:cNvSpPr txBox="1">
              <a:spLocks noChangeArrowheads="1"/>
            </p:cNvSpPr>
            <p:nvPr/>
          </p:nvSpPr>
          <p:spPr bwMode="auto">
            <a:xfrm>
              <a:off x="1939" y="3845"/>
              <a:ext cx="497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/>
                <a:t>Amino acids</a:t>
              </a:r>
            </a:p>
          </p:txBody>
        </p:sp>
        <p:sp>
          <p:nvSpPr>
            <p:cNvPr id="838691" name="Text Box 35"/>
            <p:cNvSpPr txBox="1">
              <a:spLocks noChangeArrowheads="1"/>
            </p:cNvSpPr>
            <p:nvPr/>
          </p:nvSpPr>
          <p:spPr bwMode="auto">
            <a:xfrm>
              <a:off x="3342" y="1909"/>
              <a:ext cx="454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/>
                <a:t>DNA, RNA</a:t>
              </a:r>
            </a:p>
          </p:txBody>
        </p:sp>
        <p:sp>
          <p:nvSpPr>
            <p:cNvPr id="838692" name="Text Box 36"/>
            <p:cNvSpPr txBox="1">
              <a:spLocks noChangeArrowheads="1"/>
            </p:cNvSpPr>
            <p:nvPr/>
          </p:nvSpPr>
          <p:spPr bwMode="auto">
            <a:xfrm>
              <a:off x="3422" y="2071"/>
              <a:ext cx="451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/>
                <a:t>Pancreatic</a:t>
              </a:r>
            </a:p>
            <a:p>
              <a:pPr algn="ctr"/>
              <a:r>
                <a:rPr lang="en-US" altLang="en-US" sz="600"/>
                <a:t>nucleases</a:t>
              </a:r>
            </a:p>
          </p:txBody>
        </p:sp>
        <p:sp>
          <p:nvSpPr>
            <p:cNvPr id="838693" name="Text Box 37"/>
            <p:cNvSpPr txBox="1">
              <a:spLocks noChangeArrowheads="1"/>
            </p:cNvSpPr>
            <p:nvPr/>
          </p:nvSpPr>
          <p:spPr bwMode="auto">
            <a:xfrm>
              <a:off x="3358" y="2445"/>
              <a:ext cx="484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/>
                <a:t>Nucleotides</a:t>
              </a:r>
            </a:p>
          </p:txBody>
        </p:sp>
        <p:sp>
          <p:nvSpPr>
            <p:cNvPr id="838694" name="Text Box 38"/>
            <p:cNvSpPr txBox="1">
              <a:spLocks noChangeArrowheads="1"/>
            </p:cNvSpPr>
            <p:nvPr/>
          </p:nvSpPr>
          <p:spPr bwMode="auto">
            <a:xfrm>
              <a:off x="3414" y="3222"/>
              <a:ext cx="551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/>
                <a:t>Nucleotidases</a:t>
              </a:r>
            </a:p>
          </p:txBody>
        </p:sp>
        <p:sp>
          <p:nvSpPr>
            <p:cNvPr id="838695" name="Text Box 39"/>
            <p:cNvSpPr txBox="1">
              <a:spLocks noChangeArrowheads="1"/>
            </p:cNvSpPr>
            <p:nvPr/>
          </p:nvSpPr>
          <p:spPr bwMode="auto">
            <a:xfrm>
              <a:off x="3358" y="3380"/>
              <a:ext cx="49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/>
                <a:t>Nucleosides</a:t>
              </a:r>
            </a:p>
          </p:txBody>
        </p:sp>
        <p:sp>
          <p:nvSpPr>
            <p:cNvPr id="838696" name="Text Box 40"/>
            <p:cNvSpPr txBox="1">
              <a:spLocks noChangeArrowheads="1"/>
            </p:cNvSpPr>
            <p:nvPr/>
          </p:nvSpPr>
          <p:spPr bwMode="auto">
            <a:xfrm>
              <a:off x="3416" y="3500"/>
              <a:ext cx="565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600"/>
                <a:t>Nucleosidases</a:t>
              </a:r>
            </a:p>
            <a:p>
              <a:r>
                <a:rPr lang="en-US" altLang="en-US" sz="600"/>
                <a:t>and</a:t>
              </a:r>
            </a:p>
            <a:p>
              <a:r>
                <a:rPr lang="en-US" altLang="en-US" sz="600"/>
                <a:t>phosphatases</a:t>
              </a:r>
            </a:p>
          </p:txBody>
        </p:sp>
        <p:sp>
          <p:nvSpPr>
            <p:cNvPr id="838697" name="Text Box 41"/>
            <p:cNvSpPr txBox="1">
              <a:spLocks noChangeArrowheads="1"/>
            </p:cNvSpPr>
            <p:nvPr/>
          </p:nvSpPr>
          <p:spPr bwMode="auto">
            <a:xfrm>
              <a:off x="3370" y="3816"/>
              <a:ext cx="704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600"/>
                <a:t>Nitrogenous bases,</a:t>
              </a:r>
            </a:p>
            <a:p>
              <a:r>
                <a:rPr lang="en-US" altLang="en-US" sz="600"/>
                <a:t>sugars, phosphates</a:t>
              </a:r>
            </a:p>
          </p:txBody>
        </p:sp>
        <p:sp>
          <p:nvSpPr>
            <p:cNvPr id="838698" name="Text Box 42"/>
            <p:cNvSpPr txBox="1">
              <a:spLocks noChangeArrowheads="1"/>
            </p:cNvSpPr>
            <p:nvPr/>
          </p:nvSpPr>
          <p:spPr bwMode="auto">
            <a:xfrm>
              <a:off x="4175" y="1890"/>
              <a:ext cx="856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600"/>
                <a:t>Fat globules (Insoluble in</a:t>
              </a:r>
            </a:p>
            <a:p>
              <a:r>
                <a:rPr lang="en-US" altLang="en-US" sz="600"/>
                <a:t>water, fats aggregate as</a:t>
              </a:r>
            </a:p>
            <a:p>
              <a:r>
                <a:rPr lang="en-US" altLang="en-US" sz="600"/>
                <a:t>globules.)</a:t>
              </a:r>
            </a:p>
          </p:txBody>
        </p:sp>
        <p:sp>
          <p:nvSpPr>
            <p:cNvPr id="838699" name="Text Box 43"/>
            <p:cNvSpPr txBox="1">
              <a:spLocks noChangeArrowheads="1"/>
            </p:cNvSpPr>
            <p:nvPr/>
          </p:nvSpPr>
          <p:spPr bwMode="auto">
            <a:xfrm>
              <a:off x="4276" y="2181"/>
              <a:ext cx="405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/>
                <a:t>Bile salts</a:t>
              </a:r>
            </a:p>
          </p:txBody>
        </p:sp>
        <p:sp>
          <p:nvSpPr>
            <p:cNvPr id="838700" name="Text Box 44"/>
            <p:cNvSpPr txBox="1">
              <a:spLocks noChangeArrowheads="1"/>
            </p:cNvSpPr>
            <p:nvPr/>
          </p:nvSpPr>
          <p:spPr bwMode="auto">
            <a:xfrm>
              <a:off x="4146" y="2330"/>
              <a:ext cx="989" cy="4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600"/>
                <a:t>Fat droplets (A coating of</a:t>
              </a:r>
            </a:p>
            <a:p>
              <a:r>
                <a:rPr lang="en-US" altLang="en-US" sz="600"/>
                <a:t>bile salts prevents small drop-</a:t>
              </a:r>
            </a:p>
            <a:p>
              <a:r>
                <a:rPr lang="en-US" altLang="en-US" sz="600"/>
                <a:t>lets from coalescing into</a:t>
              </a:r>
            </a:p>
            <a:p>
              <a:r>
                <a:rPr lang="en-US" altLang="en-US" sz="600"/>
                <a:t>larger globules, increasing</a:t>
              </a:r>
            </a:p>
            <a:p>
              <a:r>
                <a:rPr lang="en-US" altLang="en-US" sz="600"/>
                <a:t>exposure to lipase.)</a:t>
              </a:r>
            </a:p>
          </p:txBody>
        </p:sp>
        <p:sp>
          <p:nvSpPr>
            <p:cNvPr id="838701" name="Text Box 45"/>
            <p:cNvSpPr txBox="1">
              <a:spLocks noChangeArrowheads="1"/>
            </p:cNvSpPr>
            <p:nvPr/>
          </p:nvSpPr>
          <p:spPr bwMode="auto">
            <a:xfrm>
              <a:off x="4260" y="2789"/>
              <a:ext cx="635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600"/>
                <a:t>Pancreatic lipase</a:t>
              </a:r>
            </a:p>
          </p:txBody>
        </p:sp>
        <p:sp>
          <p:nvSpPr>
            <p:cNvPr id="838702" name="Text Box 46"/>
            <p:cNvSpPr txBox="1">
              <a:spLocks noChangeArrowheads="1"/>
            </p:cNvSpPr>
            <p:nvPr/>
          </p:nvSpPr>
          <p:spPr bwMode="auto">
            <a:xfrm>
              <a:off x="4134" y="2979"/>
              <a:ext cx="620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600"/>
                <a:t>Glycerol, fatty</a:t>
              </a:r>
            </a:p>
            <a:p>
              <a:r>
                <a:rPr lang="en-US" altLang="en-US" sz="600"/>
                <a:t>acids, glycerides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02230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098550"/>
          </a:xfrm>
        </p:spPr>
        <p:txBody>
          <a:bodyPr/>
          <a:lstStyle/>
          <a:p>
            <a:r>
              <a:rPr lang="en-US" altLang="en-US"/>
              <a:t>Hormones help coordinate the secretion of digestive juices into the alimentary canal</a:t>
            </a:r>
          </a:p>
        </p:txBody>
      </p:sp>
      <p:sp>
        <p:nvSpPr>
          <p:cNvPr id="839684" name="Rectangle 4"/>
          <p:cNvSpPr>
            <a:spLocks noChangeArrowheads="1"/>
          </p:cNvSpPr>
          <p:nvPr/>
        </p:nvSpPr>
        <p:spPr bwMode="auto">
          <a:xfrm>
            <a:off x="228600" y="6057900"/>
            <a:ext cx="12176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400" b="1"/>
              <a:t>Figure 41.22</a:t>
            </a:r>
          </a:p>
        </p:txBody>
      </p:sp>
      <p:grpSp>
        <p:nvGrpSpPr>
          <p:cNvPr id="839685" name="Group 5"/>
          <p:cNvGrpSpPr>
            <a:grpSpLocks/>
          </p:cNvGrpSpPr>
          <p:nvPr/>
        </p:nvGrpSpPr>
        <p:grpSpPr bwMode="auto">
          <a:xfrm>
            <a:off x="-63500" y="2582863"/>
            <a:ext cx="9156700" cy="3767137"/>
            <a:chOff x="-56" y="973"/>
            <a:chExt cx="5768" cy="2373"/>
          </a:xfrm>
        </p:grpSpPr>
        <p:pic>
          <p:nvPicPr>
            <p:cNvPr id="839686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7" y="1008"/>
              <a:ext cx="2266" cy="23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39687" name="Group 7"/>
            <p:cNvGrpSpPr>
              <a:grpSpLocks/>
            </p:cNvGrpSpPr>
            <p:nvPr/>
          </p:nvGrpSpPr>
          <p:grpSpPr bwMode="auto">
            <a:xfrm>
              <a:off x="-56" y="2128"/>
              <a:ext cx="1584" cy="694"/>
              <a:chOff x="96" y="2112"/>
              <a:chExt cx="1584" cy="694"/>
            </a:xfrm>
          </p:grpSpPr>
          <p:sp>
            <p:nvSpPr>
              <p:cNvPr id="839688" name="Text Box 8"/>
              <p:cNvSpPr txBox="1">
                <a:spLocks noChangeArrowheads="1"/>
              </p:cNvSpPr>
              <p:nvPr/>
            </p:nvSpPr>
            <p:spPr bwMode="auto">
              <a:xfrm>
                <a:off x="96" y="2112"/>
                <a:ext cx="1584" cy="6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>
                <a:spAutoFit/>
              </a:bodyPr>
              <a:lstStyle/>
              <a:p>
                <a:pPr algn="r"/>
                <a:r>
                  <a:rPr lang="en-US" altLang="en-US" sz="1100"/>
                  <a:t>Amino acids or fatty acids in the duodenum trigger the release of </a:t>
                </a:r>
                <a:r>
                  <a:rPr lang="en-US" altLang="en-US" sz="1100" b="1"/>
                  <a:t>cholecystokinin (CCK),</a:t>
                </a:r>
                <a:r>
                  <a:rPr lang="en-US" altLang="en-US" sz="1100"/>
                  <a:t> which stimulates the release of digestive enzymes from the pancreas and bile from the gallbladder.</a:t>
                </a:r>
              </a:p>
            </p:txBody>
          </p:sp>
          <p:sp>
            <p:nvSpPr>
              <p:cNvPr id="839689" name="Line 9"/>
              <p:cNvSpPr>
                <a:spLocks noChangeShapeType="1"/>
              </p:cNvSpPr>
              <p:nvPr/>
            </p:nvSpPr>
            <p:spPr bwMode="auto">
              <a:xfrm>
                <a:off x="1672" y="2168"/>
                <a:ext cx="0" cy="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  <p:sp>
          <p:nvSpPr>
            <p:cNvPr id="839690" name="Line 10"/>
            <p:cNvSpPr>
              <a:spLocks noChangeShapeType="1"/>
            </p:cNvSpPr>
            <p:nvPr/>
          </p:nvSpPr>
          <p:spPr bwMode="auto">
            <a:xfrm flipV="1">
              <a:off x="1520" y="1968"/>
              <a:ext cx="232" cy="5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839691" name="Line 11"/>
            <p:cNvSpPr>
              <a:spLocks noChangeShapeType="1"/>
            </p:cNvSpPr>
            <p:nvPr/>
          </p:nvSpPr>
          <p:spPr bwMode="auto">
            <a:xfrm>
              <a:off x="1536" y="2448"/>
              <a:ext cx="984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839692" name="Text Box 12"/>
            <p:cNvSpPr txBox="1">
              <a:spLocks noChangeArrowheads="1"/>
            </p:cNvSpPr>
            <p:nvPr/>
          </p:nvSpPr>
          <p:spPr bwMode="auto">
            <a:xfrm>
              <a:off x="2197" y="1111"/>
              <a:ext cx="307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100"/>
                <a:t>Liver</a:t>
              </a:r>
              <a:endParaRPr lang="en-US" altLang="en-US" sz="1200"/>
            </a:p>
          </p:txBody>
        </p:sp>
        <p:sp>
          <p:nvSpPr>
            <p:cNvPr id="839693" name="Text Box 13"/>
            <p:cNvSpPr txBox="1">
              <a:spLocks noChangeArrowheads="1"/>
            </p:cNvSpPr>
            <p:nvPr/>
          </p:nvSpPr>
          <p:spPr bwMode="auto">
            <a:xfrm>
              <a:off x="1884" y="1626"/>
              <a:ext cx="410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100"/>
                <a:t>Gall-</a:t>
              </a:r>
            </a:p>
            <a:p>
              <a:pPr algn="ctr"/>
              <a:r>
                <a:rPr lang="en-US" altLang="en-US" sz="1100"/>
                <a:t>bladder</a:t>
              </a:r>
            </a:p>
          </p:txBody>
        </p:sp>
        <p:sp>
          <p:nvSpPr>
            <p:cNvPr id="839694" name="Line 14"/>
            <p:cNvSpPr>
              <a:spLocks noChangeShapeType="1"/>
            </p:cNvSpPr>
            <p:nvPr/>
          </p:nvSpPr>
          <p:spPr bwMode="auto">
            <a:xfrm flipV="1">
              <a:off x="2064" y="1584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839695" name="Text Box 15"/>
            <p:cNvSpPr txBox="1">
              <a:spLocks noChangeArrowheads="1"/>
            </p:cNvSpPr>
            <p:nvPr/>
          </p:nvSpPr>
          <p:spPr bwMode="auto">
            <a:xfrm>
              <a:off x="1745" y="1846"/>
              <a:ext cx="303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100"/>
                <a:t>CCK</a:t>
              </a:r>
              <a:endParaRPr lang="en-US" altLang="en-US" sz="1200"/>
            </a:p>
          </p:txBody>
        </p:sp>
        <p:sp>
          <p:nvSpPr>
            <p:cNvPr id="839696" name="Text Box 16"/>
            <p:cNvSpPr txBox="1">
              <a:spLocks noChangeArrowheads="1"/>
            </p:cNvSpPr>
            <p:nvPr/>
          </p:nvSpPr>
          <p:spPr bwMode="auto">
            <a:xfrm>
              <a:off x="2663" y="1410"/>
              <a:ext cx="458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100"/>
                <a:t>Entero-</a:t>
              </a:r>
            </a:p>
            <a:p>
              <a:pPr algn="ctr"/>
              <a:r>
                <a:rPr lang="en-US" altLang="en-US" sz="1100"/>
                <a:t>gastrone</a:t>
              </a:r>
            </a:p>
          </p:txBody>
        </p:sp>
        <p:sp>
          <p:nvSpPr>
            <p:cNvPr id="839697" name="Text Box 17"/>
            <p:cNvSpPr txBox="1">
              <a:spLocks noChangeArrowheads="1"/>
            </p:cNvSpPr>
            <p:nvPr/>
          </p:nvSpPr>
          <p:spPr bwMode="auto">
            <a:xfrm>
              <a:off x="3651" y="1782"/>
              <a:ext cx="399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100"/>
                <a:t>Gastrin</a:t>
              </a:r>
            </a:p>
          </p:txBody>
        </p:sp>
        <p:sp>
          <p:nvSpPr>
            <p:cNvPr id="839698" name="Text Box 18"/>
            <p:cNvSpPr txBox="1">
              <a:spLocks noChangeArrowheads="1"/>
            </p:cNvSpPr>
            <p:nvPr/>
          </p:nvSpPr>
          <p:spPr bwMode="auto">
            <a:xfrm>
              <a:off x="2835" y="1926"/>
              <a:ext cx="463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100"/>
                <a:t>Stomach</a:t>
              </a:r>
            </a:p>
          </p:txBody>
        </p:sp>
        <p:sp>
          <p:nvSpPr>
            <p:cNvPr id="839699" name="Text Box 19"/>
            <p:cNvSpPr txBox="1">
              <a:spLocks noChangeArrowheads="1"/>
            </p:cNvSpPr>
            <p:nvPr/>
          </p:nvSpPr>
          <p:spPr bwMode="auto">
            <a:xfrm>
              <a:off x="2823" y="2208"/>
              <a:ext cx="488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100"/>
                <a:t>Pancreas</a:t>
              </a:r>
            </a:p>
          </p:txBody>
        </p:sp>
        <p:sp>
          <p:nvSpPr>
            <p:cNvPr id="839700" name="Text Box 20"/>
            <p:cNvSpPr txBox="1">
              <a:spLocks noChangeArrowheads="1"/>
            </p:cNvSpPr>
            <p:nvPr/>
          </p:nvSpPr>
          <p:spPr bwMode="auto">
            <a:xfrm>
              <a:off x="2727" y="2476"/>
              <a:ext cx="439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100"/>
                <a:t>Secretin</a:t>
              </a:r>
            </a:p>
          </p:txBody>
        </p:sp>
        <p:sp>
          <p:nvSpPr>
            <p:cNvPr id="839701" name="Text Box 21"/>
            <p:cNvSpPr txBox="1">
              <a:spLocks noChangeArrowheads="1"/>
            </p:cNvSpPr>
            <p:nvPr/>
          </p:nvSpPr>
          <p:spPr bwMode="auto">
            <a:xfrm>
              <a:off x="2513" y="2748"/>
              <a:ext cx="303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100"/>
                <a:t>CCK</a:t>
              </a:r>
              <a:endParaRPr lang="en-US" altLang="en-US" sz="1200"/>
            </a:p>
          </p:txBody>
        </p:sp>
        <p:sp>
          <p:nvSpPr>
            <p:cNvPr id="839702" name="Text Box 22"/>
            <p:cNvSpPr txBox="1">
              <a:spLocks noChangeArrowheads="1"/>
            </p:cNvSpPr>
            <p:nvPr/>
          </p:nvSpPr>
          <p:spPr bwMode="auto">
            <a:xfrm>
              <a:off x="2045" y="2524"/>
              <a:ext cx="547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100"/>
                <a:t>Duodenum</a:t>
              </a:r>
            </a:p>
          </p:txBody>
        </p:sp>
        <p:sp>
          <p:nvSpPr>
            <p:cNvPr id="839703" name="Line 23"/>
            <p:cNvSpPr>
              <a:spLocks noChangeShapeType="1"/>
            </p:cNvSpPr>
            <p:nvPr/>
          </p:nvSpPr>
          <p:spPr bwMode="auto">
            <a:xfrm flipV="1">
              <a:off x="2352" y="2384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839704" name="Text Box 24"/>
            <p:cNvSpPr txBox="1">
              <a:spLocks noChangeArrowheads="1"/>
            </p:cNvSpPr>
            <p:nvPr/>
          </p:nvSpPr>
          <p:spPr bwMode="auto">
            <a:xfrm>
              <a:off x="3474" y="2870"/>
              <a:ext cx="278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100" b="1"/>
                <a:t>Key</a:t>
              </a:r>
            </a:p>
          </p:txBody>
        </p:sp>
        <p:sp>
          <p:nvSpPr>
            <p:cNvPr id="839705" name="Text Box 25"/>
            <p:cNvSpPr txBox="1">
              <a:spLocks noChangeArrowheads="1"/>
            </p:cNvSpPr>
            <p:nvPr/>
          </p:nvSpPr>
          <p:spPr bwMode="auto">
            <a:xfrm>
              <a:off x="3311" y="3052"/>
              <a:ext cx="552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100"/>
                <a:t>Stimulation</a:t>
              </a:r>
            </a:p>
          </p:txBody>
        </p:sp>
        <p:sp>
          <p:nvSpPr>
            <p:cNvPr id="839706" name="Text Box 26"/>
            <p:cNvSpPr txBox="1">
              <a:spLocks noChangeArrowheads="1"/>
            </p:cNvSpPr>
            <p:nvPr/>
          </p:nvSpPr>
          <p:spPr bwMode="auto">
            <a:xfrm>
              <a:off x="3320" y="3182"/>
              <a:ext cx="469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100"/>
                <a:t>Inhibition</a:t>
              </a:r>
            </a:p>
          </p:txBody>
        </p:sp>
        <p:sp>
          <p:nvSpPr>
            <p:cNvPr id="839707" name="Text Box 27"/>
            <p:cNvSpPr txBox="1">
              <a:spLocks noChangeArrowheads="1"/>
            </p:cNvSpPr>
            <p:nvPr/>
          </p:nvSpPr>
          <p:spPr bwMode="auto">
            <a:xfrm>
              <a:off x="4224" y="973"/>
              <a:ext cx="1488" cy="6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r>
                <a:rPr lang="en-US" altLang="en-US" sz="1100" b="1"/>
                <a:t>Enterogastrone</a:t>
              </a:r>
              <a:r>
                <a:rPr lang="en-US" altLang="en-US" sz="1100"/>
                <a:t> secreted by the duodenum inhibits peristalsis and acid secretion by the stomach, thereby slowing digestion when acid chyme rich in fats enters the duodenum.</a:t>
              </a:r>
            </a:p>
          </p:txBody>
        </p:sp>
        <p:sp>
          <p:nvSpPr>
            <p:cNvPr id="839708" name="Line 28"/>
            <p:cNvSpPr>
              <a:spLocks noChangeShapeType="1"/>
            </p:cNvSpPr>
            <p:nvPr/>
          </p:nvSpPr>
          <p:spPr bwMode="auto">
            <a:xfrm>
              <a:off x="4192" y="1032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839709" name="Line 29"/>
            <p:cNvSpPr>
              <a:spLocks noChangeShapeType="1"/>
            </p:cNvSpPr>
            <p:nvPr/>
          </p:nvSpPr>
          <p:spPr bwMode="auto">
            <a:xfrm flipH="1">
              <a:off x="3072" y="1296"/>
              <a:ext cx="112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grpSp>
          <p:nvGrpSpPr>
            <p:cNvPr id="839710" name="Group 30"/>
            <p:cNvGrpSpPr>
              <a:grpSpLocks/>
            </p:cNvGrpSpPr>
            <p:nvPr/>
          </p:nvGrpSpPr>
          <p:grpSpPr bwMode="auto">
            <a:xfrm>
              <a:off x="3048" y="2640"/>
              <a:ext cx="2605" cy="588"/>
              <a:chOff x="3048" y="2640"/>
              <a:chExt cx="2605" cy="588"/>
            </a:xfrm>
          </p:grpSpPr>
          <p:sp>
            <p:nvSpPr>
              <p:cNvPr id="839711" name="Line 31"/>
              <p:cNvSpPr>
                <a:spLocks noChangeShapeType="1"/>
              </p:cNvSpPr>
              <p:nvPr/>
            </p:nvSpPr>
            <p:spPr bwMode="auto">
              <a:xfrm>
                <a:off x="3048" y="2640"/>
                <a:ext cx="1176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grpSp>
            <p:nvGrpSpPr>
              <p:cNvPr id="839712" name="Group 32"/>
              <p:cNvGrpSpPr>
                <a:grpSpLocks/>
              </p:cNvGrpSpPr>
              <p:nvPr/>
            </p:nvGrpSpPr>
            <p:grpSpPr bwMode="auto">
              <a:xfrm>
                <a:off x="4224" y="2640"/>
                <a:ext cx="1429" cy="588"/>
                <a:chOff x="4224" y="2640"/>
                <a:chExt cx="1429" cy="588"/>
              </a:xfrm>
            </p:grpSpPr>
            <p:sp>
              <p:nvSpPr>
                <p:cNvPr id="839713" name="Rectangle 33"/>
                <p:cNvSpPr>
                  <a:spLocks noChangeArrowheads="1"/>
                </p:cNvSpPr>
                <p:nvPr/>
              </p:nvSpPr>
              <p:spPr bwMode="auto">
                <a:xfrm>
                  <a:off x="4224" y="2640"/>
                  <a:ext cx="1429" cy="5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r>
                    <a:rPr lang="en-US" altLang="en-US" sz="1100"/>
                    <a:t>Secreted by the duodenum,  </a:t>
                  </a:r>
                  <a:br>
                    <a:rPr lang="en-US" altLang="en-US" sz="1100"/>
                  </a:br>
                  <a:r>
                    <a:rPr lang="en-US" altLang="en-US" sz="1100" b="1"/>
                    <a:t>secretin</a:t>
                  </a:r>
                  <a:r>
                    <a:rPr lang="en-US" altLang="en-US" sz="1100"/>
                    <a:t> stimulates the pancreas </a:t>
                  </a:r>
                  <a:br>
                    <a:rPr lang="en-US" altLang="en-US" sz="1100"/>
                  </a:br>
                  <a:r>
                    <a:rPr lang="en-US" altLang="en-US" sz="1100"/>
                    <a:t>to release sodium bicarbonate, </a:t>
                  </a:r>
                  <a:br>
                    <a:rPr lang="en-US" altLang="en-US" sz="1100"/>
                  </a:br>
                  <a:r>
                    <a:rPr lang="en-US" altLang="en-US" sz="1100"/>
                    <a:t>which neutralizes acid chyme </a:t>
                  </a:r>
                  <a:br>
                    <a:rPr lang="en-US" altLang="en-US" sz="1100"/>
                  </a:br>
                  <a:r>
                    <a:rPr lang="en-US" altLang="en-US" sz="1100"/>
                    <a:t>from the stomach.</a:t>
                  </a:r>
                </a:p>
              </p:txBody>
            </p:sp>
            <p:sp>
              <p:nvSpPr>
                <p:cNvPr id="839714" name="Line 34"/>
                <p:cNvSpPr>
                  <a:spLocks noChangeShapeType="1"/>
                </p:cNvSpPr>
                <p:nvPr/>
              </p:nvSpPr>
              <p:spPr bwMode="auto">
                <a:xfrm>
                  <a:off x="4224" y="2688"/>
                  <a:ext cx="0" cy="48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839715" name="Line 35"/>
            <p:cNvSpPr>
              <a:spLocks noChangeShapeType="1"/>
            </p:cNvSpPr>
            <p:nvPr/>
          </p:nvSpPr>
          <p:spPr bwMode="auto">
            <a:xfrm>
              <a:off x="3976" y="1928"/>
              <a:ext cx="2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839716" name="Line 36"/>
            <p:cNvSpPr>
              <a:spLocks noChangeShapeType="1"/>
            </p:cNvSpPr>
            <p:nvPr/>
          </p:nvSpPr>
          <p:spPr bwMode="auto">
            <a:xfrm>
              <a:off x="4224" y="1824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839717" name="Rectangle 37"/>
            <p:cNvSpPr>
              <a:spLocks noChangeArrowheads="1"/>
            </p:cNvSpPr>
            <p:nvPr/>
          </p:nvSpPr>
          <p:spPr bwMode="auto">
            <a:xfrm>
              <a:off x="4224" y="1768"/>
              <a:ext cx="1381" cy="5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100" b="1"/>
                <a:t>Gastrin</a:t>
              </a:r>
              <a:r>
                <a:rPr lang="en-US" altLang="en-US" sz="1100"/>
                <a:t> from the stomach </a:t>
              </a:r>
              <a:br>
                <a:rPr lang="en-US" altLang="en-US" sz="1100"/>
              </a:br>
              <a:r>
                <a:rPr lang="en-US" altLang="en-US" sz="1100"/>
                <a:t>recirculates via the bloodstream </a:t>
              </a:r>
              <a:br>
                <a:rPr lang="en-US" altLang="en-US" sz="1100"/>
              </a:br>
              <a:r>
                <a:rPr lang="en-US" altLang="en-US" sz="1100"/>
                <a:t>back to the stomach, where it </a:t>
              </a:r>
              <a:br>
                <a:rPr lang="en-US" altLang="en-US" sz="1100"/>
              </a:br>
              <a:r>
                <a:rPr lang="en-US" altLang="en-US" sz="1100"/>
                <a:t>stimulates the production </a:t>
              </a:r>
              <a:br>
                <a:rPr lang="en-US" altLang="en-US" sz="1100"/>
              </a:br>
              <a:r>
                <a:rPr lang="en-US" altLang="en-US" sz="1100"/>
                <a:t>of gastric juices.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333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3184525"/>
          </a:xfrm>
        </p:spPr>
        <p:txBody>
          <a:bodyPr/>
          <a:lstStyle/>
          <a:p>
            <a:r>
              <a:rPr lang="en-US" altLang="en-US" sz="2800"/>
              <a:t>Freshwater animals</a:t>
            </a:r>
            <a:endParaRPr lang="en-US" altLang="en-US"/>
          </a:p>
          <a:p>
            <a:pPr lvl="1">
              <a:lnSpc>
                <a:spcPts val="2500"/>
              </a:lnSpc>
            </a:pPr>
            <a:r>
              <a:rPr lang="en-US" altLang="en-US" sz="2500"/>
              <a:t>Show adaptations that reduce water uptake and conserve solutes</a:t>
            </a:r>
          </a:p>
          <a:p>
            <a:r>
              <a:rPr lang="en-US" altLang="en-US" sz="2800"/>
              <a:t>Desert and marine animals face desiccating environments</a:t>
            </a:r>
          </a:p>
          <a:p>
            <a:pPr lvl="1">
              <a:lnSpc>
                <a:spcPts val="2500"/>
              </a:lnSpc>
            </a:pPr>
            <a:r>
              <a:rPr lang="en-US" altLang="en-US" sz="2500"/>
              <a:t>With the potential to quickly deplete the body water</a:t>
            </a:r>
          </a:p>
        </p:txBody>
      </p:sp>
      <p:grpSp>
        <p:nvGrpSpPr>
          <p:cNvPr id="900102" name="Group 6"/>
          <p:cNvGrpSpPr>
            <a:grpSpLocks/>
          </p:cNvGrpSpPr>
          <p:nvPr/>
        </p:nvGrpSpPr>
        <p:grpSpPr bwMode="auto">
          <a:xfrm>
            <a:off x="1512888" y="3840163"/>
            <a:ext cx="4851400" cy="2725737"/>
            <a:chOff x="975" y="2419"/>
            <a:chExt cx="3056" cy="1717"/>
          </a:xfrm>
        </p:grpSpPr>
        <p:sp>
          <p:nvSpPr>
            <p:cNvPr id="900100" name="Text Box 4"/>
            <p:cNvSpPr txBox="1">
              <a:spLocks noChangeArrowheads="1"/>
            </p:cNvSpPr>
            <p:nvPr/>
          </p:nvSpPr>
          <p:spPr bwMode="auto">
            <a:xfrm>
              <a:off x="975" y="3944"/>
              <a:ext cx="7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400" b="1"/>
                <a:t>Figure 44.1</a:t>
              </a:r>
            </a:p>
          </p:txBody>
        </p:sp>
        <p:pic>
          <p:nvPicPr>
            <p:cNvPr id="900101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6" y="2419"/>
              <a:ext cx="2305" cy="16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8436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3233738"/>
          </a:xfrm>
        </p:spPr>
        <p:txBody>
          <a:bodyPr/>
          <a:lstStyle/>
          <a:p>
            <a:r>
              <a:rPr lang="en-US" altLang="en-US"/>
              <a:t>Osmoregulation</a:t>
            </a:r>
          </a:p>
          <a:p>
            <a:pPr lvl="1"/>
            <a:r>
              <a:rPr lang="en-US" altLang="en-US"/>
              <a:t>Regulates solute concentrations and balances the gain and loss of water</a:t>
            </a:r>
          </a:p>
          <a:p>
            <a:r>
              <a:rPr lang="en-US" altLang="en-US"/>
              <a:t>Excretion</a:t>
            </a:r>
          </a:p>
          <a:p>
            <a:pPr lvl="1"/>
            <a:r>
              <a:rPr lang="en-US" altLang="en-US"/>
              <a:t>Gets rid of metabolic wastes</a:t>
            </a:r>
          </a:p>
        </p:txBody>
      </p:sp>
    </p:spTree>
    <p:extLst>
      <p:ext uri="{BB962C8B-B14F-4D97-AF65-F5344CB8AC3E}">
        <p14:creationId xmlns:p14="http://schemas.microsoft.com/office/powerpoint/2010/main" val="374550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3660775"/>
          </a:xfrm>
        </p:spPr>
        <p:txBody>
          <a:bodyPr/>
          <a:lstStyle/>
          <a:p>
            <a:r>
              <a:rPr lang="en-US" altLang="en-US"/>
              <a:t>Most animals are said to be stenohaline</a:t>
            </a:r>
          </a:p>
          <a:p>
            <a:pPr lvl="1"/>
            <a:r>
              <a:rPr lang="en-US" altLang="en-US"/>
              <a:t>And cannot tolerate substantial changes in external osmolarity</a:t>
            </a:r>
          </a:p>
          <a:p>
            <a:r>
              <a:rPr lang="en-US" altLang="en-US"/>
              <a:t>Euryhaline animals</a:t>
            </a:r>
          </a:p>
          <a:p>
            <a:pPr lvl="1"/>
            <a:r>
              <a:rPr lang="en-US" altLang="en-US"/>
              <a:t>Can survive large fluctuations in external osmolarity</a:t>
            </a:r>
          </a:p>
        </p:txBody>
      </p:sp>
      <p:grpSp>
        <p:nvGrpSpPr>
          <p:cNvPr id="905222" name="Group 6"/>
          <p:cNvGrpSpPr>
            <a:grpSpLocks/>
          </p:cNvGrpSpPr>
          <p:nvPr/>
        </p:nvGrpSpPr>
        <p:grpSpPr bwMode="auto">
          <a:xfrm>
            <a:off x="2846388" y="3962400"/>
            <a:ext cx="4548187" cy="2609850"/>
            <a:chOff x="1793" y="2496"/>
            <a:chExt cx="2865" cy="1644"/>
          </a:xfrm>
        </p:grpSpPr>
        <p:sp>
          <p:nvSpPr>
            <p:cNvPr id="905220" name="Text Box 4"/>
            <p:cNvSpPr txBox="1">
              <a:spLocks noChangeArrowheads="1"/>
            </p:cNvSpPr>
            <p:nvPr/>
          </p:nvSpPr>
          <p:spPr bwMode="auto">
            <a:xfrm>
              <a:off x="1793" y="3928"/>
              <a:ext cx="7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600" b="1"/>
                <a:t>Figure 44.2</a:t>
              </a:r>
            </a:p>
          </p:txBody>
        </p:sp>
        <p:pic>
          <p:nvPicPr>
            <p:cNvPr id="905221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" y="2496"/>
              <a:ext cx="2066" cy="15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04212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3121025"/>
          </a:xfrm>
        </p:spPr>
        <p:txBody>
          <a:bodyPr/>
          <a:lstStyle/>
          <a:p>
            <a:r>
              <a:rPr lang="en-US" altLang="en-US" sz="2900"/>
              <a:t>Marine bony fishes are hypoosmotic to sea water</a:t>
            </a:r>
            <a:endParaRPr lang="en-US" altLang="en-US"/>
          </a:p>
          <a:p>
            <a:pPr lvl="1"/>
            <a:r>
              <a:rPr lang="en-US" altLang="en-US" sz="2700"/>
              <a:t>And lose water by osmosis and gain salt by both diffusion and from food they eat</a:t>
            </a:r>
          </a:p>
          <a:p>
            <a:r>
              <a:rPr lang="en-US" altLang="en-US" sz="2900"/>
              <a:t>These fishes balance water loss</a:t>
            </a:r>
            <a:endParaRPr lang="en-US" altLang="en-US"/>
          </a:p>
          <a:p>
            <a:pPr lvl="1"/>
            <a:r>
              <a:rPr lang="en-US" altLang="en-US" sz="2700"/>
              <a:t>By drinking seawater</a:t>
            </a:r>
            <a:endParaRPr lang="en-US" altLang="en-US"/>
          </a:p>
        </p:txBody>
      </p:sp>
      <p:sp>
        <p:nvSpPr>
          <p:cNvPr id="907268" name="Text Box 4"/>
          <p:cNvSpPr txBox="1">
            <a:spLocks noChangeArrowheads="1"/>
          </p:cNvSpPr>
          <p:nvPr/>
        </p:nvSpPr>
        <p:spPr bwMode="auto">
          <a:xfrm>
            <a:off x="1566863" y="6156325"/>
            <a:ext cx="1370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/>
              <a:t>Figure 44.3a</a:t>
            </a:r>
          </a:p>
        </p:txBody>
      </p:sp>
      <p:grpSp>
        <p:nvGrpSpPr>
          <p:cNvPr id="907277" name="Group 13"/>
          <p:cNvGrpSpPr>
            <a:grpSpLocks/>
          </p:cNvGrpSpPr>
          <p:nvPr/>
        </p:nvGrpSpPr>
        <p:grpSpPr bwMode="auto">
          <a:xfrm>
            <a:off x="5311775" y="3660775"/>
            <a:ext cx="3298825" cy="2298700"/>
            <a:chOff x="1739" y="2306"/>
            <a:chExt cx="2078" cy="1448"/>
          </a:xfrm>
        </p:grpSpPr>
        <p:pic>
          <p:nvPicPr>
            <p:cNvPr id="907270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9" y="2478"/>
              <a:ext cx="1882" cy="10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07271" name="Text Box 7"/>
            <p:cNvSpPr txBox="1">
              <a:spLocks noChangeArrowheads="1"/>
            </p:cNvSpPr>
            <p:nvPr/>
          </p:nvSpPr>
          <p:spPr bwMode="auto">
            <a:xfrm>
              <a:off x="1867" y="2306"/>
              <a:ext cx="76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Gain of water and</a:t>
              </a:r>
            </a:p>
            <a:p>
              <a:r>
                <a:rPr lang="en-US" altLang="en-US" sz="1000"/>
                <a:t>salt ions from food</a:t>
              </a:r>
            </a:p>
            <a:p>
              <a:r>
                <a:rPr lang="en-US" altLang="en-US" sz="1000"/>
                <a:t>and by drinking</a:t>
              </a:r>
            </a:p>
            <a:p>
              <a:r>
                <a:rPr lang="en-US" altLang="en-US" sz="1000"/>
                <a:t>seawater</a:t>
              </a:r>
            </a:p>
          </p:txBody>
        </p:sp>
        <p:sp>
          <p:nvSpPr>
            <p:cNvPr id="907272" name="Text Box 8"/>
            <p:cNvSpPr txBox="1">
              <a:spLocks noChangeArrowheads="1"/>
            </p:cNvSpPr>
            <p:nvPr/>
          </p:nvSpPr>
          <p:spPr bwMode="auto">
            <a:xfrm>
              <a:off x="2716" y="2348"/>
              <a:ext cx="1101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Osmotic water loss</a:t>
              </a:r>
            </a:p>
            <a:p>
              <a:r>
                <a:rPr lang="en-US" altLang="en-US" sz="1000"/>
                <a:t>through gills and other parts</a:t>
              </a:r>
            </a:p>
            <a:p>
              <a:r>
                <a:rPr lang="en-US" altLang="en-US" sz="1000"/>
                <a:t>of body surface</a:t>
              </a:r>
            </a:p>
          </p:txBody>
        </p:sp>
        <p:sp>
          <p:nvSpPr>
            <p:cNvPr id="907273" name="Text Box 9"/>
            <p:cNvSpPr txBox="1">
              <a:spLocks noChangeArrowheads="1"/>
            </p:cNvSpPr>
            <p:nvPr/>
          </p:nvSpPr>
          <p:spPr bwMode="auto">
            <a:xfrm>
              <a:off x="2231" y="3331"/>
              <a:ext cx="5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Excretion of</a:t>
              </a:r>
            </a:p>
            <a:p>
              <a:r>
                <a:rPr lang="en-US" altLang="en-US" sz="1000"/>
                <a:t>salt ions</a:t>
              </a:r>
            </a:p>
            <a:p>
              <a:r>
                <a:rPr lang="en-US" altLang="en-US" sz="1000"/>
                <a:t>from gills</a:t>
              </a:r>
            </a:p>
          </p:txBody>
        </p:sp>
        <p:sp>
          <p:nvSpPr>
            <p:cNvPr id="907274" name="Text Box 10"/>
            <p:cNvSpPr txBox="1">
              <a:spLocks noChangeArrowheads="1"/>
            </p:cNvSpPr>
            <p:nvPr/>
          </p:nvSpPr>
          <p:spPr bwMode="auto">
            <a:xfrm>
              <a:off x="2935" y="3312"/>
              <a:ext cx="85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Excretion of salt ions</a:t>
              </a:r>
            </a:p>
            <a:p>
              <a:r>
                <a:rPr lang="en-US" altLang="en-US" sz="1000"/>
                <a:t>and small amounts</a:t>
              </a:r>
            </a:p>
            <a:p>
              <a:r>
                <a:rPr lang="en-US" altLang="en-US" sz="1000"/>
                <a:t>of water in scanty</a:t>
              </a:r>
            </a:p>
            <a:p>
              <a:r>
                <a:rPr lang="en-US" altLang="en-US" sz="1000"/>
                <a:t>urine from kidneys</a:t>
              </a:r>
            </a:p>
          </p:txBody>
        </p:sp>
      </p:grpSp>
      <p:sp>
        <p:nvSpPr>
          <p:cNvPr id="907275" name="Text Box 11"/>
          <p:cNvSpPr txBox="1">
            <a:spLocks noChangeArrowheads="1"/>
          </p:cNvSpPr>
          <p:nvPr/>
        </p:nvSpPr>
        <p:spPr bwMode="auto">
          <a:xfrm>
            <a:off x="5334000" y="6180138"/>
            <a:ext cx="3343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400" b="1"/>
              <a:t>(a) Osmoregulation in a saltwater fish</a:t>
            </a:r>
          </a:p>
        </p:txBody>
      </p:sp>
    </p:spTree>
    <p:extLst>
      <p:ext uri="{BB962C8B-B14F-4D97-AF65-F5344CB8AC3E}">
        <p14:creationId xmlns:p14="http://schemas.microsoft.com/office/powerpoint/2010/main" val="4169659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2708275"/>
          </a:xfrm>
        </p:spPr>
        <p:txBody>
          <a:bodyPr/>
          <a:lstStyle/>
          <a:p>
            <a:r>
              <a:rPr lang="en-US" altLang="en-US"/>
              <a:t>Freshwater animals maintain water balance</a:t>
            </a:r>
          </a:p>
          <a:p>
            <a:pPr lvl="1"/>
            <a:r>
              <a:rPr lang="en-US" altLang="en-US" sz="2600"/>
              <a:t>By excreting large amounts of dilute urine</a:t>
            </a:r>
            <a:endParaRPr lang="en-US" altLang="en-US"/>
          </a:p>
          <a:p>
            <a:r>
              <a:rPr lang="en-US" altLang="en-US"/>
              <a:t>Salts lost by diffusion</a:t>
            </a:r>
          </a:p>
          <a:p>
            <a:pPr lvl="1"/>
            <a:r>
              <a:rPr lang="en-US" altLang="en-US" sz="2600"/>
              <a:t>Are replaced by foods and uptake across the gills</a:t>
            </a:r>
          </a:p>
        </p:txBody>
      </p:sp>
      <p:sp>
        <p:nvSpPr>
          <p:cNvPr id="909316" name="Text Box 4"/>
          <p:cNvSpPr txBox="1">
            <a:spLocks noChangeArrowheads="1"/>
          </p:cNvSpPr>
          <p:nvPr/>
        </p:nvSpPr>
        <p:spPr bwMode="auto">
          <a:xfrm>
            <a:off x="1484313" y="6232525"/>
            <a:ext cx="1381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/>
              <a:t>Figure 44.3b</a:t>
            </a:r>
          </a:p>
        </p:txBody>
      </p:sp>
      <p:grpSp>
        <p:nvGrpSpPr>
          <p:cNvPr id="909324" name="Group 12"/>
          <p:cNvGrpSpPr>
            <a:grpSpLocks/>
          </p:cNvGrpSpPr>
          <p:nvPr/>
        </p:nvGrpSpPr>
        <p:grpSpPr bwMode="auto">
          <a:xfrm>
            <a:off x="2787650" y="3436938"/>
            <a:ext cx="3560763" cy="2466975"/>
            <a:chOff x="2010" y="2165"/>
            <a:chExt cx="2243" cy="1554"/>
          </a:xfrm>
        </p:grpSpPr>
        <p:pic>
          <p:nvPicPr>
            <p:cNvPr id="909318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2449"/>
              <a:ext cx="1880" cy="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09319" name="Text Box 7"/>
            <p:cNvSpPr txBox="1">
              <a:spLocks noChangeArrowheads="1"/>
            </p:cNvSpPr>
            <p:nvPr/>
          </p:nvSpPr>
          <p:spPr bwMode="auto">
            <a:xfrm>
              <a:off x="2010" y="2445"/>
              <a:ext cx="682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Uptake of</a:t>
              </a:r>
            </a:p>
            <a:p>
              <a:r>
                <a:rPr lang="en-US" altLang="en-US" sz="1000"/>
                <a:t>water and some</a:t>
              </a:r>
            </a:p>
            <a:p>
              <a:r>
                <a:rPr lang="en-US" altLang="en-US" sz="1000"/>
                <a:t>ions in food</a:t>
              </a:r>
            </a:p>
          </p:txBody>
        </p:sp>
        <p:sp>
          <p:nvSpPr>
            <p:cNvPr id="909320" name="Text Box 8"/>
            <p:cNvSpPr txBox="1">
              <a:spLocks noChangeArrowheads="1"/>
            </p:cNvSpPr>
            <p:nvPr/>
          </p:nvSpPr>
          <p:spPr bwMode="auto">
            <a:xfrm>
              <a:off x="2863" y="2165"/>
              <a:ext cx="1101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Osmotic water gain</a:t>
              </a:r>
            </a:p>
            <a:p>
              <a:r>
                <a:rPr lang="en-US" altLang="en-US" sz="1000"/>
                <a:t>through gills and other parts</a:t>
              </a:r>
            </a:p>
            <a:p>
              <a:r>
                <a:rPr lang="en-US" altLang="en-US" sz="1000"/>
                <a:t>of body surface</a:t>
              </a:r>
            </a:p>
          </p:txBody>
        </p:sp>
        <p:sp>
          <p:nvSpPr>
            <p:cNvPr id="909321" name="Text Box 9"/>
            <p:cNvSpPr txBox="1">
              <a:spLocks noChangeArrowheads="1"/>
            </p:cNvSpPr>
            <p:nvPr/>
          </p:nvSpPr>
          <p:spPr bwMode="auto">
            <a:xfrm>
              <a:off x="2201" y="3272"/>
              <a:ext cx="4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Uptake of</a:t>
              </a:r>
            </a:p>
            <a:p>
              <a:r>
                <a:rPr lang="en-US" altLang="en-US" sz="1000"/>
                <a:t>salt ions </a:t>
              </a:r>
            </a:p>
            <a:p>
              <a:r>
                <a:rPr lang="en-US" altLang="en-US" sz="1000"/>
                <a:t>by gills</a:t>
              </a:r>
            </a:p>
          </p:txBody>
        </p:sp>
        <p:sp>
          <p:nvSpPr>
            <p:cNvPr id="909322" name="Text Box 10"/>
            <p:cNvSpPr txBox="1">
              <a:spLocks noChangeArrowheads="1"/>
            </p:cNvSpPr>
            <p:nvPr/>
          </p:nvSpPr>
          <p:spPr bwMode="auto">
            <a:xfrm>
              <a:off x="3486" y="3277"/>
              <a:ext cx="76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Excretion of</a:t>
              </a:r>
            </a:p>
            <a:p>
              <a:r>
                <a:rPr lang="en-US" altLang="en-US" sz="1000"/>
                <a:t>large amounts of</a:t>
              </a:r>
            </a:p>
            <a:p>
              <a:r>
                <a:rPr lang="en-US" altLang="en-US" sz="1000"/>
                <a:t>water in dilute </a:t>
              </a:r>
            </a:p>
            <a:p>
              <a:r>
                <a:rPr lang="en-US" altLang="en-US" sz="1000"/>
                <a:t>urine from kidneys</a:t>
              </a:r>
            </a:p>
          </p:txBody>
        </p:sp>
      </p:grpSp>
      <p:sp>
        <p:nvSpPr>
          <p:cNvPr id="909323" name="Text Box 11"/>
          <p:cNvSpPr txBox="1">
            <a:spLocks noChangeArrowheads="1"/>
          </p:cNvSpPr>
          <p:nvPr/>
        </p:nvSpPr>
        <p:spPr bwMode="auto">
          <a:xfrm>
            <a:off x="2819400" y="6248400"/>
            <a:ext cx="3481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400" b="1"/>
              <a:t>(b) Osmoregulation in a freshwater fish</a:t>
            </a:r>
          </a:p>
        </p:txBody>
      </p:sp>
    </p:spTree>
    <p:extLst>
      <p:ext uri="{BB962C8B-B14F-4D97-AF65-F5344CB8AC3E}">
        <p14:creationId xmlns:p14="http://schemas.microsoft.com/office/powerpoint/2010/main" val="2069631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Land Animals</a:t>
            </a:r>
            <a:endParaRPr lang="en-US" altLang="en-US" b="0" i="1">
              <a:solidFill>
                <a:schemeClr val="tx1"/>
              </a:solidFill>
            </a:endParaRPr>
          </a:p>
        </p:txBody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773238"/>
          </a:xfrm>
        </p:spPr>
        <p:txBody>
          <a:bodyPr/>
          <a:lstStyle/>
          <a:p>
            <a:r>
              <a:rPr lang="en-US" altLang="en-US"/>
              <a:t>Land animals manage their water budgets</a:t>
            </a:r>
          </a:p>
          <a:p>
            <a:pPr lvl="1"/>
            <a:r>
              <a:rPr lang="en-US" altLang="en-US"/>
              <a:t>By drinking and eating moist foods and by using metabolic water</a:t>
            </a:r>
          </a:p>
        </p:txBody>
      </p:sp>
      <p:sp>
        <p:nvSpPr>
          <p:cNvPr id="911364" name="Text Box 4"/>
          <p:cNvSpPr txBox="1">
            <a:spLocks noChangeArrowheads="1"/>
          </p:cNvSpPr>
          <p:nvPr/>
        </p:nvSpPr>
        <p:spPr bwMode="auto">
          <a:xfrm>
            <a:off x="3530600" y="6229350"/>
            <a:ext cx="1257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/>
              <a:t>Figure 44.5</a:t>
            </a:r>
          </a:p>
        </p:txBody>
      </p:sp>
      <p:grpSp>
        <p:nvGrpSpPr>
          <p:cNvPr id="911393" name="Group 33"/>
          <p:cNvGrpSpPr>
            <a:grpSpLocks/>
          </p:cNvGrpSpPr>
          <p:nvPr/>
        </p:nvGrpSpPr>
        <p:grpSpPr bwMode="auto">
          <a:xfrm>
            <a:off x="4305300" y="1927225"/>
            <a:ext cx="4367213" cy="4598988"/>
            <a:chOff x="2712" y="1214"/>
            <a:chExt cx="2751" cy="2897"/>
          </a:xfrm>
        </p:grpSpPr>
        <p:pic>
          <p:nvPicPr>
            <p:cNvPr id="911366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3" y="1233"/>
              <a:ext cx="2380" cy="28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11367" name="Text Box 7"/>
            <p:cNvSpPr txBox="1">
              <a:spLocks noChangeArrowheads="1"/>
            </p:cNvSpPr>
            <p:nvPr/>
          </p:nvSpPr>
          <p:spPr bwMode="auto">
            <a:xfrm>
              <a:off x="4537" y="1214"/>
              <a:ext cx="624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000" b="1"/>
                <a:t>Water</a:t>
              </a:r>
            </a:p>
            <a:p>
              <a:pPr algn="ctr"/>
              <a:r>
                <a:rPr lang="en-US" altLang="en-US" sz="1000" b="1"/>
                <a:t>balance in </a:t>
              </a:r>
            </a:p>
            <a:p>
              <a:pPr algn="ctr"/>
              <a:r>
                <a:rPr lang="en-US" altLang="en-US" sz="1000" b="1"/>
                <a:t>a human</a:t>
              </a:r>
            </a:p>
            <a:p>
              <a:pPr algn="ctr"/>
              <a:r>
                <a:rPr lang="en-US" altLang="en-US" sz="1000"/>
                <a:t>(2,500 mL/day</a:t>
              </a:r>
            </a:p>
            <a:p>
              <a:pPr algn="ctr"/>
              <a:r>
                <a:rPr lang="en-US" altLang="en-US" sz="1000"/>
                <a:t>= 100%)</a:t>
              </a:r>
            </a:p>
          </p:txBody>
        </p:sp>
        <p:sp>
          <p:nvSpPr>
            <p:cNvPr id="911368" name="Text Box 8"/>
            <p:cNvSpPr txBox="1">
              <a:spLocks noChangeArrowheads="1"/>
            </p:cNvSpPr>
            <p:nvPr/>
          </p:nvSpPr>
          <p:spPr bwMode="auto">
            <a:xfrm>
              <a:off x="3232" y="1220"/>
              <a:ext cx="599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000" b="1"/>
                <a:t>Water</a:t>
              </a:r>
            </a:p>
            <a:p>
              <a:pPr algn="ctr"/>
              <a:r>
                <a:rPr lang="en-US" altLang="en-US" sz="1000" b="1"/>
                <a:t>balance in a</a:t>
              </a:r>
            </a:p>
            <a:p>
              <a:pPr algn="ctr"/>
              <a:r>
                <a:rPr lang="en-US" altLang="en-US" sz="1000" b="1"/>
                <a:t>kangaroo rat</a:t>
              </a:r>
            </a:p>
            <a:p>
              <a:pPr algn="ctr"/>
              <a:r>
                <a:rPr lang="en-US" altLang="en-US" sz="1000"/>
                <a:t>(2 mL/day</a:t>
              </a:r>
            </a:p>
            <a:p>
              <a:pPr algn="ctr"/>
              <a:r>
                <a:rPr lang="en-US" altLang="en-US" sz="1000"/>
                <a:t>= 100%)</a:t>
              </a:r>
            </a:p>
          </p:txBody>
        </p:sp>
        <p:sp>
          <p:nvSpPr>
            <p:cNvPr id="911369" name="Text Box 9"/>
            <p:cNvSpPr txBox="1">
              <a:spLocks noChangeArrowheads="1"/>
            </p:cNvSpPr>
            <p:nvPr/>
          </p:nvSpPr>
          <p:spPr bwMode="auto">
            <a:xfrm>
              <a:off x="3575" y="1880"/>
              <a:ext cx="5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Ingested </a:t>
              </a:r>
            </a:p>
            <a:p>
              <a:r>
                <a:rPr lang="en-US" altLang="en-US" sz="1000"/>
                <a:t>in food (0.2)</a:t>
              </a:r>
            </a:p>
          </p:txBody>
        </p:sp>
        <p:sp>
          <p:nvSpPr>
            <p:cNvPr id="911370" name="Line 10"/>
            <p:cNvSpPr>
              <a:spLocks noChangeShapeType="1"/>
            </p:cNvSpPr>
            <p:nvPr/>
          </p:nvSpPr>
          <p:spPr bwMode="auto">
            <a:xfrm flipH="1">
              <a:off x="3705" y="2128"/>
              <a:ext cx="78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11371" name="Text Box 11"/>
            <p:cNvSpPr txBox="1">
              <a:spLocks noChangeArrowheads="1"/>
            </p:cNvSpPr>
            <p:nvPr/>
          </p:nvSpPr>
          <p:spPr bwMode="auto">
            <a:xfrm>
              <a:off x="4660" y="1872"/>
              <a:ext cx="56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Ingested </a:t>
              </a:r>
            </a:p>
            <a:p>
              <a:r>
                <a:rPr lang="en-US" altLang="en-US" sz="1000"/>
                <a:t>in food (750)</a:t>
              </a:r>
            </a:p>
          </p:txBody>
        </p:sp>
        <p:sp>
          <p:nvSpPr>
            <p:cNvPr id="911372" name="Line 12"/>
            <p:cNvSpPr>
              <a:spLocks noChangeShapeType="1"/>
            </p:cNvSpPr>
            <p:nvPr/>
          </p:nvSpPr>
          <p:spPr bwMode="auto">
            <a:xfrm>
              <a:off x="4872" y="2089"/>
              <a:ext cx="78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11373" name="Text Box 13"/>
            <p:cNvSpPr txBox="1">
              <a:spLocks noChangeArrowheads="1"/>
            </p:cNvSpPr>
            <p:nvPr/>
          </p:nvSpPr>
          <p:spPr bwMode="auto">
            <a:xfrm>
              <a:off x="4250" y="2157"/>
              <a:ext cx="442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Ingested </a:t>
              </a:r>
            </a:p>
            <a:p>
              <a:r>
                <a:rPr lang="en-US" altLang="en-US" sz="1000"/>
                <a:t>in liquid</a:t>
              </a:r>
            </a:p>
            <a:p>
              <a:r>
                <a:rPr lang="en-US" altLang="en-US" sz="1000"/>
                <a:t>(1,500)</a:t>
              </a:r>
            </a:p>
          </p:txBody>
        </p:sp>
        <p:sp>
          <p:nvSpPr>
            <p:cNvPr id="911374" name="Line 14"/>
            <p:cNvSpPr>
              <a:spLocks noChangeShapeType="1"/>
            </p:cNvSpPr>
            <p:nvPr/>
          </p:nvSpPr>
          <p:spPr bwMode="auto">
            <a:xfrm flipH="1">
              <a:off x="4600" y="2439"/>
              <a:ext cx="1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11375" name="Text Box 15"/>
            <p:cNvSpPr txBox="1">
              <a:spLocks noChangeArrowheads="1"/>
            </p:cNvSpPr>
            <p:nvPr/>
          </p:nvSpPr>
          <p:spPr bwMode="auto">
            <a:xfrm>
              <a:off x="4679" y="2665"/>
              <a:ext cx="7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Derived from </a:t>
              </a:r>
            </a:p>
            <a:p>
              <a:r>
                <a:rPr lang="en-US" altLang="en-US" sz="1000"/>
                <a:t>metabolism (250)</a:t>
              </a:r>
            </a:p>
          </p:txBody>
        </p:sp>
        <p:sp>
          <p:nvSpPr>
            <p:cNvPr id="911376" name="Line 16"/>
            <p:cNvSpPr>
              <a:spLocks noChangeShapeType="1"/>
            </p:cNvSpPr>
            <p:nvPr/>
          </p:nvSpPr>
          <p:spPr bwMode="auto">
            <a:xfrm>
              <a:off x="5047" y="2562"/>
              <a:ext cx="0" cy="1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11377" name="Text Box 17"/>
            <p:cNvSpPr txBox="1">
              <a:spLocks noChangeArrowheads="1"/>
            </p:cNvSpPr>
            <p:nvPr/>
          </p:nvSpPr>
          <p:spPr bwMode="auto">
            <a:xfrm>
              <a:off x="3239" y="2703"/>
              <a:ext cx="7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Derived from </a:t>
              </a:r>
            </a:p>
            <a:p>
              <a:r>
                <a:rPr lang="en-US" altLang="en-US" sz="1000"/>
                <a:t>metabolism (1.8)</a:t>
              </a:r>
            </a:p>
          </p:txBody>
        </p:sp>
        <p:sp>
          <p:nvSpPr>
            <p:cNvPr id="911378" name="Line 18"/>
            <p:cNvSpPr>
              <a:spLocks noChangeShapeType="1"/>
            </p:cNvSpPr>
            <p:nvPr/>
          </p:nvSpPr>
          <p:spPr bwMode="auto">
            <a:xfrm>
              <a:off x="3666" y="2594"/>
              <a:ext cx="0" cy="1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11379" name="Text Box 19"/>
            <p:cNvSpPr txBox="1">
              <a:spLocks noChangeArrowheads="1"/>
            </p:cNvSpPr>
            <p:nvPr/>
          </p:nvSpPr>
          <p:spPr bwMode="auto">
            <a:xfrm>
              <a:off x="2733" y="2244"/>
              <a:ext cx="36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 b="1"/>
                <a:t>Water </a:t>
              </a:r>
            </a:p>
            <a:p>
              <a:r>
                <a:rPr lang="en-US" altLang="en-US" sz="1000" b="1"/>
                <a:t>gain</a:t>
              </a:r>
            </a:p>
            <a:p>
              <a:endParaRPr lang="en-US" altLang="en-US" sz="1000" b="1"/>
            </a:p>
          </p:txBody>
        </p:sp>
        <p:sp>
          <p:nvSpPr>
            <p:cNvPr id="911380" name="Text Box 20"/>
            <p:cNvSpPr txBox="1">
              <a:spLocks noChangeArrowheads="1"/>
            </p:cNvSpPr>
            <p:nvPr/>
          </p:nvSpPr>
          <p:spPr bwMode="auto">
            <a:xfrm>
              <a:off x="3557" y="3139"/>
              <a:ext cx="51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000"/>
                <a:t>Feces (0.9)</a:t>
              </a:r>
            </a:p>
          </p:txBody>
        </p:sp>
        <p:sp>
          <p:nvSpPr>
            <p:cNvPr id="911381" name="Text Box 21"/>
            <p:cNvSpPr txBox="1">
              <a:spLocks noChangeArrowheads="1"/>
            </p:cNvSpPr>
            <p:nvPr/>
          </p:nvSpPr>
          <p:spPr bwMode="auto">
            <a:xfrm>
              <a:off x="3103" y="3291"/>
              <a:ext cx="3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Urine</a:t>
              </a:r>
            </a:p>
            <a:p>
              <a:r>
                <a:rPr lang="en-US" altLang="en-US" sz="1000"/>
                <a:t>(0.45)</a:t>
              </a:r>
            </a:p>
          </p:txBody>
        </p:sp>
        <p:sp>
          <p:nvSpPr>
            <p:cNvPr id="911382" name="Text Box 22"/>
            <p:cNvSpPr txBox="1">
              <a:spLocks noChangeArrowheads="1"/>
            </p:cNvSpPr>
            <p:nvPr/>
          </p:nvSpPr>
          <p:spPr bwMode="auto">
            <a:xfrm>
              <a:off x="3289" y="3917"/>
              <a:ext cx="77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000"/>
                <a:t>Evaporation (1.46)</a:t>
              </a:r>
            </a:p>
          </p:txBody>
        </p:sp>
        <p:sp>
          <p:nvSpPr>
            <p:cNvPr id="911383" name="Line 23"/>
            <p:cNvSpPr>
              <a:spLocks noChangeShapeType="1"/>
            </p:cNvSpPr>
            <p:nvPr/>
          </p:nvSpPr>
          <p:spPr bwMode="auto">
            <a:xfrm>
              <a:off x="3705" y="3294"/>
              <a:ext cx="0" cy="1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11384" name="Line 24"/>
            <p:cNvSpPr>
              <a:spLocks noChangeShapeType="1"/>
            </p:cNvSpPr>
            <p:nvPr/>
          </p:nvSpPr>
          <p:spPr bwMode="auto">
            <a:xfrm flipH="1" flipV="1">
              <a:off x="3394" y="3372"/>
              <a:ext cx="156" cy="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11385" name="Line 25"/>
            <p:cNvSpPr>
              <a:spLocks noChangeShapeType="1"/>
            </p:cNvSpPr>
            <p:nvPr/>
          </p:nvSpPr>
          <p:spPr bwMode="auto">
            <a:xfrm>
              <a:off x="3692" y="3748"/>
              <a:ext cx="0" cy="1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11386" name="Text Box 26"/>
            <p:cNvSpPr txBox="1">
              <a:spLocks noChangeArrowheads="1"/>
            </p:cNvSpPr>
            <p:nvPr/>
          </p:nvSpPr>
          <p:spPr bwMode="auto">
            <a:xfrm>
              <a:off x="4564" y="3139"/>
              <a:ext cx="5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000"/>
                <a:t>Feces (100)</a:t>
              </a:r>
            </a:p>
          </p:txBody>
        </p:sp>
        <p:sp>
          <p:nvSpPr>
            <p:cNvPr id="911387" name="Text Box 27"/>
            <p:cNvSpPr txBox="1">
              <a:spLocks noChangeArrowheads="1"/>
            </p:cNvSpPr>
            <p:nvPr/>
          </p:nvSpPr>
          <p:spPr bwMode="auto">
            <a:xfrm>
              <a:off x="4298" y="3302"/>
              <a:ext cx="3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Urine</a:t>
              </a:r>
            </a:p>
            <a:p>
              <a:r>
                <a:rPr lang="en-US" altLang="en-US" sz="1000"/>
                <a:t>(1,500)</a:t>
              </a:r>
            </a:p>
          </p:txBody>
        </p:sp>
        <p:sp>
          <p:nvSpPr>
            <p:cNvPr id="911388" name="Text Box 28"/>
            <p:cNvSpPr txBox="1">
              <a:spLocks noChangeArrowheads="1"/>
            </p:cNvSpPr>
            <p:nvPr/>
          </p:nvSpPr>
          <p:spPr bwMode="auto">
            <a:xfrm>
              <a:off x="4673" y="3879"/>
              <a:ext cx="74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000"/>
                <a:t>Evaporation (900)</a:t>
              </a:r>
            </a:p>
          </p:txBody>
        </p:sp>
        <p:sp>
          <p:nvSpPr>
            <p:cNvPr id="911389" name="Text Box 29"/>
            <p:cNvSpPr txBox="1">
              <a:spLocks noChangeArrowheads="1"/>
            </p:cNvSpPr>
            <p:nvPr/>
          </p:nvSpPr>
          <p:spPr bwMode="auto">
            <a:xfrm>
              <a:off x="2712" y="3439"/>
              <a:ext cx="36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 b="1"/>
                <a:t>Water </a:t>
              </a:r>
            </a:p>
            <a:p>
              <a:r>
                <a:rPr lang="en-US" altLang="en-US" sz="1000" b="1"/>
                <a:t>loss</a:t>
              </a:r>
            </a:p>
            <a:p>
              <a:endParaRPr lang="en-US" altLang="en-US" sz="1000" b="1"/>
            </a:p>
          </p:txBody>
        </p:sp>
        <p:sp>
          <p:nvSpPr>
            <p:cNvPr id="911390" name="Line 30"/>
            <p:cNvSpPr>
              <a:spLocks noChangeShapeType="1"/>
            </p:cNvSpPr>
            <p:nvPr/>
          </p:nvSpPr>
          <p:spPr bwMode="auto">
            <a:xfrm flipH="1" flipV="1">
              <a:off x="4580" y="3385"/>
              <a:ext cx="156" cy="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11391" name="Line 31"/>
            <p:cNvSpPr>
              <a:spLocks noChangeShapeType="1"/>
            </p:cNvSpPr>
            <p:nvPr/>
          </p:nvSpPr>
          <p:spPr bwMode="auto">
            <a:xfrm>
              <a:off x="4911" y="3294"/>
              <a:ext cx="0" cy="1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11392" name="Line 32"/>
            <p:cNvSpPr>
              <a:spLocks noChangeShapeType="1"/>
            </p:cNvSpPr>
            <p:nvPr/>
          </p:nvSpPr>
          <p:spPr bwMode="auto">
            <a:xfrm>
              <a:off x="5053" y="3703"/>
              <a:ext cx="0" cy="1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0764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657350"/>
          </a:xfrm>
        </p:spPr>
        <p:txBody>
          <a:bodyPr/>
          <a:lstStyle/>
          <a:p>
            <a:r>
              <a:rPr lang="en-US" altLang="en-US" sz="2800"/>
              <a:t>Desert animals</a:t>
            </a:r>
            <a:endParaRPr lang="en-US" altLang="en-US"/>
          </a:p>
          <a:p>
            <a:pPr lvl="1"/>
            <a:r>
              <a:rPr lang="en-US" altLang="en-US" sz="2600"/>
              <a:t>Get major water savings from simple anatomical features</a:t>
            </a:r>
            <a:endParaRPr lang="en-US" altLang="en-US"/>
          </a:p>
        </p:txBody>
      </p:sp>
      <p:sp>
        <p:nvSpPr>
          <p:cNvPr id="912388" name="Text Box 4"/>
          <p:cNvSpPr txBox="1">
            <a:spLocks noChangeArrowheads="1"/>
          </p:cNvSpPr>
          <p:nvPr/>
        </p:nvSpPr>
        <p:spPr bwMode="auto">
          <a:xfrm>
            <a:off x="2644775" y="6138863"/>
            <a:ext cx="1257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/>
              <a:t>Figure 44.6</a:t>
            </a:r>
          </a:p>
        </p:txBody>
      </p:sp>
      <p:grpSp>
        <p:nvGrpSpPr>
          <p:cNvPr id="912389" name="Group 5"/>
          <p:cNvGrpSpPr>
            <a:grpSpLocks/>
          </p:cNvGrpSpPr>
          <p:nvPr/>
        </p:nvGrpSpPr>
        <p:grpSpPr bwMode="auto">
          <a:xfrm>
            <a:off x="3962400" y="2590800"/>
            <a:ext cx="4876800" cy="3395663"/>
            <a:chOff x="1247" y="1632"/>
            <a:chExt cx="3072" cy="2139"/>
          </a:xfrm>
        </p:grpSpPr>
        <p:pic>
          <p:nvPicPr>
            <p:cNvPr id="912390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" y="1632"/>
              <a:ext cx="3072" cy="21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12391" name="Text Box 7"/>
            <p:cNvSpPr txBox="1">
              <a:spLocks noChangeArrowheads="1"/>
            </p:cNvSpPr>
            <p:nvPr/>
          </p:nvSpPr>
          <p:spPr bwMode="auto">
            <a:xfrm>
              <a:off x="1695" y="3293"/>
              <a:ext cx="84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400"/>
                <a:t>Control group</a:t>
              </a:r>
            </a:p>
            <a:p>
              <a:r>
                <a:rPr lang="en-US" altLang="en-US" sz="1400"/>
                <a:t>(Unclipped fur)</a:t>
              </a:r>
            </a:p>
          </p:txBody>
        </p:sp>
        <p:sp>
          <p:nvSpPr>
            <p:cNvPr id="912392" name="Text Box 8"/>
            <p:cNvSpPr txBox="1">
              <a:spLocks noChangeArrowheads="1"/>
            </p:cNvSpPr>
            <p:nvPr/>
          </p:nvSpPr>
          <p:spPr bwMode="auto">
            <a:xfrm>
              <a:off x="2563" y="3312"/>
              <a:ext cx="10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400"/>
                <a:t>Experimental group</a:t>
              </a:r>
            </a:p>
            <a:p>
              <a:pPr algn="ctr"/>
              <a:r>
                <a:rPr lang="en-US" altLang="en-US" sz="1400"/>
                <a:t>(Clipped fur)</a:t>
              </a:r>
            </a:p>
          </p:txBody>
        </p:sp>
        <p:sp>
          <p:nvSpPr>
            <p:cNvPr id="912393" name="Text Box 9"/>
            <p:cNvSpPr txBox="1">
              <a:spLocks noChangeArrowheads="1"/>
            </p:cNvSpPr>
            <p:nvPr/>
          </p:nvSpPr>
          <p:spPr bwMode="auto">
            <a:xfrm>
              <a:off x="1542" y="2112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400"/>
                <a:t>4</a:t>
              </a:r>
            </a:p>
          </p:txBody>
        </p:sp>
        <p:sp>
          <p:nvSpPr>
            <p:cNvPr id="912394" name="Text Box 10"/>
            <p:cNvSpPr txBox="1">
              <a:spLocks noChangeArrowheads="1"/>
            </p:cNvSpPr>
            <p:nvPr/>
          </p:nvSpPr>
          <p:spPr bwMode="auto">
            <a:xfrm>
              <a:off x="1551" y="2376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400"/>
                <a:t>3</a:t>
              </a:r>
            </a:p>
          </p:txBody>
        </p:sp>
        <p:sp>
          <p:nvSpPr>
            <p:cNvPr id="912395" name="Text Box 11"/>
            <p:cNvSpPr txBox="1">
              <a:spLocks noChangeArrowheads="1"/>
            </p:cNvSpPr>
            <p:nvPr/>
          </p:nvSpPr>
          <p:spPr bwMode="auto">
            <a:xfrm>
              <a:off x="1551" y="2664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400"/>
                <a:t>2</a:t>
              </a:r>
            </a:p>
          </p:txBody>
        </p:sp>
        <p:sp>
          <p:nvSpPr>
            <p:cNvPr id="912396" name="Text Box 12"/>
            <p:cNvSpPr txBox="1">
              <a:spLocks noChangeArrowheads="1"/>
            </p:cNvSpPr>
            <p:nvPr/>
          </p:nvSpPr>
          <p:spPr bwMode="auto">
            <a:xfrm>
              <a:off x="1551" y="2928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400"/>
                <a:t>1</a:t>
              </a:r>
            </a:p>
          </p:txBody>
        </p:sp>
        <p:sp>
          <p:nvSpPr>
            <p:cNvPr id="912397" name="Text Box 13"/>
            <p:cNvSpPr txBox="1">
              <a:spLocks noChangeArrowheads="1"/>
            </p:cNvSpPr>
            <p:nvPr/>
          </p:nvSpPr>
          <p:spPr bwMode="auto">
            <a:xfrm>
              <a:off x="1551" y="3200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400"/>
                <a:t>0</a:t>
              </a:r>
            </a:p>
          </p:txBody>
        </p:sp>
        <p:sp>
          <p:nvSpPr>
            <p:cNvPr id="912398" name="Text Box 14"/>
            <p:cNvSpPr txBox="1">
              <a:spLocks noChangeArrowheads="1"/>
            </p:cNvSpPr>
            <p:nvPr/>
          </p:nvSpPr>
          <p:spPr bwMode="auto">
            <a:xfrm rot="16200000">
              <a:off x="817" y="2602"/>
              <a:ext cx="118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400"/>
                <a:t>Water lost per day</a:t>
              </a:r>
            </a:p>
            <a:p>
              <a:pPr algn="ctr"/>
              <a:r>
                <a:rPr lang="en-US" altLang="en-US" sz="1400"/>
                <a:t>(L/100 kg body mass)</a:t>
              </a:r>
            </a:p>
          </p:txBody>
        </p:sp>
      </p:grpSp>
      <p:grpSp>
        <p:nvGrpSpPr>
          <p:cNvPr id="912405" name="Group 21"/>
          <p:cNvGrpSpPr>
            <a:grpSpLocks/>
          </p:cNvGrpSpPr>
          <p:nvPr/>
        </p:nvGrpSpPr>
        <p:grpSpPr bwMode="auto">
          <a:xfrm>
            <a:off x="381000" y="2238375"/>
            <a:ext cx="6503988" cy="863600"/>
            <a:chOff x="426" y="1525"/>
            <a:chExt cx="4097" cy="544"/>
          </a:xfrm>
        </p:grpSpPr>
        <p:sp>
          <p:nvSpPr>
            <p:cNvPr id="912402" name="Text Box 18"/>
            <p:cNvSpPr txBox="1">
              <a:spLocks noChangeArrowheads="1"/>
            </p:cNvSpPr>
            <p:nvPr/>
          </p:nvSpPr>
          <p:spPr bwMode="auto">
            <a:xfrm>
              <a:off x="474" y="1531"/>
              <a:ext cx="4049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 marL="1049338" indent="-104933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2620963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811463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001963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3192463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36496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41068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45640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5021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latin typeface="Arial" panose="020B0604020202020204" pitchFamily="34" charset="0"/>
                </a:rPr>
                <a:t>	Knut and Bodil Schmidt-Nielsen and their colleagues from Duke University observed that the </a:t>
              </a:r>
            </a:p>
            <a:p>
              <a:r>
                <a:rPr lang="en-US" altLang="en-US" sz="1000">
                  <a:latin typeface="Arial" panose="020B0604020202020204" pitchFamily="34" charset="0"/>
                </a:rPr>
                <a:t>fur of camels exposed to full sun in the Sahara Desert could reach temperatures of over 70°C, while the </a:t>
              </a:r>
            </a:p>
            <a:p>
              <a:r>
                <a:rPr lang="en-US" altLang="en-US" sz="1000">
                  <a:latin typeface="Arial" panose="020B0604020202020204" pitchFamily="34" charset="0"/>
                </a:rPr>
                <a:t>animals’ skin remained more than 30°C cooler. The Schmidt-Nielsens reasoned that insulation of the skin </a:t>
              </a:r>
            </a:p>
            <a:p>
              <a:r>
                <a:rPr lang="en-US" altLang="en-US" sz="1000">
                  <a:latin typeface="Arial" panose="020B0604020202020204" pitchFamily="34" charset="0"/>
                </a:rPr>
                <a:t>by fur may substantially reduce the need for evaporative cooling by sweating. To test this hypothesis, they </a:t>
              </a:r>
            </a:p>
            <a:p>
              <a:r>
                <a:rPr lang="en-US" altLang="en-US" sz="1000">
                  <a:latin typeface="Arial" panose="020B0604020202020204" pitchFamily="34" charset="0"/>
                </a:rPr>
                <a:t>compared the water loss rates of unclipped and clipped camels.</a:t>
              </a:r>
            </a:p>
          </p:txBody>
        </p:sp>
        <p:grpSp>
          <p:nvGrpSpPr>
            <p:cNvPr id="912404" name="Group 20"/>
            <p:cNvGrpSpPr>
              <a:grpSpLocks/>
            </p:cNvGrpSpPr>
            <p:nvPr/>
          </p:nvGrpSpPr>
          <p:grpSpPr bwMode="auto">
            <a:xfrm>
              <a:off x="426" y="1525"/>
              <a:ext cx="704" cy="154"/>
              <a:chOff x="208" y="1440"/>
              <a:chExt cx="704" cy="172"/>
            </a:xfrm>
          </p:grpSpPr>
          <p:sp>
            <p:nvSpPr>
              <p:cNvPr id="912400" name="Rectangle 16"/>
              <p:cNvSpPr>
                <a:spLocks noChangeArrowheads="1"/>
              </p:cNvSpPr>
              <p:nvPr/>
            </p:nvSpPr>
            <p:spPr bwMode="auto">
              <a:xfrm>
                <a:off x="208" y="1454"/>
                <a:ext cx="704" cy="144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12403" name="Text Box 19"/>
              <p:cNvSpPr txBox="1">
                <a:spLocks noChangeArrowheads="1"/>
              </p:cNvSpPr>
              <p:nvPr/>
            </p:nvSpPr>
            <p:spPr bwMode="auto">
              <a:xfrm>
                <a:off x="250" y="1440"/>
                <a:ext cx="635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000" b="1">
                    <a:solidFill>
                      <a:schemeClr val="bg1"/>
                    </a:solidFill>
                  </a:rPr>
                  <a:t>EXPERIMENT</a:t>
                </a:r>
              </a:p>
            </p:txBody>
          </p:sp>
        </p:grpSp>
      </p:grpSp>
      <p:grpSp>
        <p:nvGrpSpPr>
          <p:cNvPr id="912413" name="Group 29"/>
          <p:cNvGrpSpPr>
            <a:grpSpLocks/>
          </p:cNvGrpSpPr>
          <p:nvPr/>
        </p:nvGrpSpPr>
        <p:grpSpPr bwMode="auto">
          <a:xfrm>
            <a:off x="303213" y="3168650"/>
            <a:ext cx="3730625" cy="396875"/>
            <a:chOff x="191" y="1996"/>
            <a:chExt cx="2350" cy="250"/>
          </a:xfrm>
        </p:grpSpPr>
        <p:grpSp>
          <p:nvGrpSpPr>
            <p:cNvPr id="912411" name="Group 27"/>
            <p:cNvGrpSpPr>
              <a:grpSpLocks/>
            </p:cNvGrpSpPr>
            <p:nvPr/>
          </p:nvGrpSpPr>
          <p:grpSpPr bwMode="auto">
            <a:xfrm>
              <a:off x="228" y="1996"/>
              <a:ext cx="559" cy="154"/>
              <a:chOff x="188" y="2119"/>
              <a:chExt cx="559" cy="154"/>
            </a:xfrm>
          </p:grpSpPr>
          <p:sp>
            <p:nvSpPr>
              <p:cNvPr id="912408" name="Rectangle 24"/>
              <p:cNvSpPr>
                <a:spLocks noChangeArrowheads="1"/>
              </p:cNvSpPr>
              <p:nvPr/>
            </p:nvSpPr>
            <p:spPr bwMode="auto">
              <a:xfrm>
                <a:off x="197" y="2127"/>
                <a:ext cx="550" cy="12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12409" name="Text Box 25"/>
              <p:cNvSpPr txBox="1">
                <a:spLocks noChangeArrowheads="1"/>
              </p:cNvSpPr>
              <p:nvPr/>
            </p:nvSpPr>
            <p:spPr bwMode="auto">
              <a:xfrm>
                <a:off x="188" y="2119"/>
                <a:ext cx="491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000" b="1">
                    <a:solidFill>
                      <a:schemeClr val="bg1"/>
                    </a:solidFill>
                  </a:rPr>
                  <a:t>RESULTS</a:t>
                </a:r>
              </a:p>
            </p:txBody>
          </p:sp>
        </p:grpSp>
        <p:sp>
          <p:nvSpPr>
            <p:cNvPr id="912410" name="Text Box 26"/>
            <p:cNvSpPr txBox="1">
              <a:spLocks noChangeArrowheads="1"/>
            </p:cNvSpPr>
            <p:nvPr/>
          </p:nvSpPr>
          <p:spPr bwMode="auto">
            <a:xfrm>
              <a:off x="191" y="1996"/>
              <a:ext cx="23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 marL="922338" indent="-92233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4874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6017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653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9558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4130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870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3274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784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latin typeface="Arial" panose="020B0604020202020204" pitchFamily="34" charset="0"/>
                </a:rPr>
                <a:t>	Removing the fur of a camel increased the rate</a:t>
              </a:r>
              <a:br>
                <a:rPr lang="en-US" altLang="en-US" sz="1000">
                  <a:latin typeface="Arial" panose="020B0604020202020204" pitchFamily="34" charset="0"/>
                </a:rPr>
              </a:br>
              <a:r>
                <a:rPr lang="en-US" altLang="en-US" sz="1000">
                  <a:latin typeface="Arial" panose="020B0604020202020204" pitchFamily="34" charset="0"/>
                </a:rPr>
                <a:t>of water loss through sweating by up to 50%.</a:t>
              </a:r>
            </a:p>
          </p:txBody>
        </p:sp>
      </p:grpSp>
      <p:grpSp>
        <p:nvGrpSpPr>
          <p:cNvPr id="912420" name="Group 36"/>
          <p:cNvGrpSpPr>
            <a:grpSpLocks/>
          </p:cNvGrpSpPr>
          <p:nvPr/>
        </p:nvGrpSpPr>
        <p:grpSpPr bwMode="auto">
          <a:xfrm>
            <a:off x="338138" y="5337175"/>
            <a:ext cx="3506787" cy="557213"/>
            <a:chOff x="213" y="2455"/>
            <a:chExt cx="2209" cy="351"/>
          </a:xfrm>
        </p:grpSpPr>
        <p:sp>
          <p:nvSpPr>
            <p:cNvPr id="912416" name="Rectangle 32"/>
            <p:cNvSpPr>
              <a:spLocks noChangeArrowheads="1"/>
            </p:cNvSpPr>
            <p:nvPr/>
          </p:nvSpPr>
          <p:spPr bwMode="auto">
            <a:xfrm>
              <a:off x="235" y="2455"/>
              <a:ext cx="720" cy="14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grpSp>
          <p:nvGrpSpPr>
            <p:cNvPr id="912419" name="Group 35"/>
            <p:cNvGrpSpPr>
              <a:grpSpLocks/>
            </p:cNvGrpSpPr>
            <p:nvPr/>
          </p:nvGrpSpPr>
          <p:grpSpPr bwMode="auto">
            <a:xfrm>
              <a:off x="213" y="2457"/>
              <a:ext cx="2209" cy="349"/>
              <a:chOff x="213" y="2457"/>
              <a:chExt cx="2209" cy="349"/>
            </a:xfrm>
          </p:grpSpPr>
          <p:sp>
            <p:nvSpPr>
              <p:cNvPr id="912415" name="Text Box 31"/>
              <p:cNvSpPr txBox="1">
                <a:spLocks noChangeArrowheads="1"/>
              </p:cNvSpPr>
              <p:nvPr/>
            </p:nvSpPr>
            <p:spPr bwMode="auto">
              <a:xfrm>
                <a:off x="220" y="2460"/>
                <a:ext cx="2202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 marL="1125538" indent="-1125538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1376363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566863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57363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947863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405063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862263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319463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776663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000">
                    <a:latin typeface="Arial" panose="020B0604020202020204" pitchFamily="34" charset="0"/>
                  </a:rPr>
                  <a:t>	The fur of camels plays a critical role in</a:t>
                </a:r>
                <a:br>
                  <a:rPr lang="en-US" altLang="en-US" sz="1000">
                    <a:latin typeface="Arial" panose="020B0604020202020204" pitchFamily="34" charset="0"/>
                  </a:rPr>
                </a:br>
                <a:r>
                  <a:rPr lang="en-US" altLang="en-US" sz="1000">
                    <a:latin typeface="Arial" panose="020B0604020202020204" pitchFamily="34" charset="0"/>
                  </a:rPr>
                  <a:t>their conserving water in the hot desert</a:t>
                </a:r>
                <a:br>
                  <a:rPr lang="en-US" altLang="en-US" sz="1000">
                    <a:latin typeface="Arial" panose="020B0604020202020204" pitchFamily="34" charset="0"/>
                  </a:rPr>
                </a:br>
                <a:r>
                  <a:rPr lang="en-US" altLang="en-US" sz="1000">
                    <a:latin typeface="Arial" panose="020B0604020202020204" pitchFamily="34" charset="0"/>
                  </a:rPr>
                  <a:t>environments where they live.</a:t>
                </a:r>
              </a:p>
            </p:txBody>
          </p:sp>
          <p:sp>
            <p:nvSpPr>
              <p:cNvPr id="912417" name="Text Box 33"/>
              <p:cNvSpPr txBox="1">
                <a:spLocks noChangeArrowheads="1"/>
              </p:cNvSpPr>
              <p:nvPr/>
            </p:nvSpPr>
            <p:spPr bwMode="auto">
              <a:xfrm>
                <a:off x="213" y="2457"/>
                <a:ext cx="654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r>
                  <a:rPr lang="en-US" altLang="en-US" sz="1000" b="1">
                    <a:solidFill>
                      <a:schemeClr val="bg1"/>
                    </a:solidFill>
                  </a:rPr>
                  <a:t>CONCLUSION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20651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6eActiveLectureQuestions">
  <a:themeElements>
    <a:clrScheme name="C6eActiveLectureQuestions 14">
      <a:dk1>
        <a:srgbClr val="000000"/>
      </a:dk1>
      <a:lt1>
        <a:srgbClr val="FFFFFF"/>
      </a:lt1>
      <a:dk2>
        <a:srgbClr val="333399"/>
      </a:dk2>
      <a:lt2>
        <a:srgbClr val="000000"/>
      </a:lt2>
      <a:accent1>
        <a:srgbClr val="B7DAB8"/>
      </a:accent1>
      <a:accent2>
        <a:srgbClr val="005472"/>
      </a:accent2>
      <a:accent3>
        <a:srgbClr val="FFFFFF"/>
      </a:accent3>
      <a:accent4>
        <a:srgbClr val="000000"/>
      </a:accent4>
      <a:accent5>
        <a:srgbClr val="D8EAD8"/>
      </a:accent5>
      <a:accent6>
        <a:srgbClr val="004B67"/>
      </a:accent6>
      <a:hlink>
        <a:srgbClr val="009999"/>
      </a:hlink>
      <a:folHlink>
        <a:srgbClr val="99CC00"/>
      </a:folHlink>
    </a:clrScheme>
    <a:fontScheme name="C6eActiveLectureQuestion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sym typeface="Symbol" panose="05050102010706020507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sym typeface="Symbol" panose="05050102010706020507" pitchFamily="18" charset="2"/>
          </a:defRPr>
        </a:defPPr>
      </a:lstStyle>
    </a:lnDef>
  </a:objectDefaults>
  <a:extraClrSchemeLst>
    <a:extraClrScheme>
      <a:clrScheme name="C6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6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6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6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6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6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6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6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6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6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6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6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6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6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1680</Words>
  <Application>Microsoft Office PowerPoint</Application>
  <PresentationFormat>On-screen Show (4:3)</PresentationFormat>
  <Paragraphs>527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Office Theme</vt:lpstr>
      <vt:lpstr>C6eActiveLectureQuestions</vt:lpstr>
      <vt:lpstr>ORGAN &amp; SYSTEM COORDINATION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Land Animals</vt:lpstr>
      <vt:lpstr>PowerPoint Presentation</vt:lpstr>
      <vt:lpstr>PowerPoint Presentation</vt:lpstr>
      <vt:lpstr>Urea</vt:lpstr>
      <vt:lpstr>Excretory Processes</vt:lpstr>
      <vt:lpstr>PowerPoint Presentation</vt:lpstr>
      <vt:lpstr>PowerPoint Presentation</vt:lpstr>
      <vt:lpstr>PowerPoint Presentation</vt:lpstr>
      <vt:lpstr>PowerPoint Presentation</vt:lpstr>
      <vt:lpstr>Filtration of the Blood</vt:lpstr>
      <vt:lpstr>From Blood Filtrate to Urine: A Closer Look</vt:lpstr>
      <vt:lpstr>PowerPoint Presentation</vt:lpstr>
      <vt:lpstr>Regulation of Kidney Function</vt:lpstr>
      <vt:lpstr>PowerPoint Presentation</vt:lpstr>
      <vt:lpstr>The Stomach</vt:lpstr>
      <vt:lpstr>PowerPoint Presentation</vt:lpstr>
      <vt:lpstr>The Small Intestine </vt:lpstr>
      <vt:lpstr>Enzymatic Action in the Small Intestine</vt:lpstr>
      <vt:lpstr>PowerPoint Presentation</vt:lpstr>
      <vt:lpstr>PowerPoint Presentation</vt:lpstr>
      <vt:lpstr>PowerPoint Presentation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 &amp; SYSTEM COORDINATION</dc:title>
  <dc:creator>Barksdale, Rachael</dc:creator>
  <cp:lastModifiedBy>Barksdale, Rachael</cp:lastModifiedBy>
  <cp:revision>3</cp:revision>
  <dcterms:created xsi:type="dcterms:W3CDTF">2017-02-15T16:20:35Z</dcterms:created>
  <dcterms:modified xsi:type="dcterms:W3CDTF">2017-02-15T16:36:32Z</dcterms:modified>
</cp:coreProperties>
</file>