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1" r:id="rId2"/>
    <p:sldId id="276" r:id="rId3"/>
    <p:sldId id="256" r:id="rId4"/>
    <p:sldId id="257" r:id="rId5"/>
    <p:sldId id="258" r:id="rId6"/>
    <p:sldId id="259" r:id="rId7"/>
    <p:sldId id="270" r:id="rId8"/>
    <p:sldId id="266" r:id="rId9"/>
    <p:sldId id="272" r:id="rId10"/>
    <p:sldId id="273" r:id="rId11"/>
    <p:sldId id="274" r:id="rId12"/>
    <p:sldId id="275" r:id="rId13"/>
    <p:sldId id="268" r:id="rId14"/>
    <p:sldId id="269" r:id="rId15"/>
    <p:sldId id="267" r:id="rId16"/>
    <p:sldId id="260" r:id="rId17"/>
    <p:sldId id="262" r:id="rId18"/>
    <p:sldId id="263" r:id="rId19"/>
    <p:sldId id="261" r:id="rId20"/>
    <p:sldId id="264"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3" autoAdjust="0"/>
    <p:restoredTop sz="94660"/>
  </p:normalViewPr>
  <p:slideViewPr>
    <p:cSldViewPr snapToGrid="0">
      <p:cViewPr varScale="1">
        <p:scale>
          <a:sx n="60" d="100"/>
          <a:sy n="60" d="100"/>
        </p:scale>
        <p:origin x="2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9CC92-5CA1-4856-A8CE-E1A3DD27C1CA}" type="datetimeFigureOut">
              <a:rPr lang="en-US"/>
              <a:t>9/30/2015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C4E06-1042-4723-8623-BFED6EF88D88}" type="slidenum">
              <a:rPr lang="en-US"/>
              <a:t>‹#›</a:t>
            </a:fld>
            <a:endParaRPr lang="en-US"/>
          </a:p>
        </p:txBody>
      </p:sp>
    </p:spTree>
    <p:extLst>
      <p:ext uri="{BB962C8B-B14F-4D97-AF65-F5344CB8AC3E}">
        <p14:creationId xmlns:p14="http://schemas.microsoft.com/office/powerpoint/2010/main" val="158959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3</a:t>
            </a:fld>
            <a:endParaRPr lang="en-US"/>
          </a:p>
        </p:txBody>
      </p:sp>
    </p:spTree>
    <p:extLst>
      <p:ext uri="{BB962C8B-B14F-4D97-AF65-F5344CB8AC3E}">
        <p14:creationId xmlns:p14="http://schemas.microsoft.com/office/powerpoint/2010/main" val="2117963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16</a:t>
            </a:fld>
            <a:endParaRPr lang="en-US"/>
          </a:p>
        </p:txBody>
      </p:sp>
    </p:spTree>
    <p:extLst>
      <p:ext uri="{BB962C8B-B14F-4D97-AF65-F5344CB8AC3E}">
        <p14:creationId xmlns:p14="http://schemas.microsoft.com/office/powerpoint/2010/main" val="2827447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17</a:t>
            </a:fld>
            <a:endParaRPr lang="en-US"/>
          </a:p>
        </p:txBody>
      </p:sp>
    </p:spTree>
    <p:extLst>
      <p:ext uri="{BB962C8B-B14F-4D97-AF65-F5344CB8AC3E}">
        <p14:creationId xmlns:p14="http://schemas.microsoft.com/office/powerpoint/2010/main" val="48119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18</a:t>
            </a:fld>
            <a:endParaRPr lang="en-US"/>
          </a:p>
        </p:txBody>
      </p:sp>
    </p:spTree>
    <p:extLst>
      <p:ext uri="{BB962C8B-B14F-4D97-AF65-F5344CB8AC3E}">
        <p14:creationId xmlns:p14="http://schemas.microsoft.com/office/powerpoint/2010/main" val="321381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19</a:t>
            </a:fld>
            <a:endParaRPr lang="en-US"/>
          </a:p>
        </p:txBody>
      </p:sp>
    </p:spTree>
    <p:extLst>
      <p:ext uri="{BB962C8B-B14F-4D97-AF65-F5344CB8AC3E}">
        <p14:creationId xmlns:p14="http://schemas.microsoft.com/office/powerpoint/2010/main" val="3746805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20</a:t>
            </a:fld>
            <a:endParaRPr lang="en-US"/>
          </a:p>
        </p:txBody>
      </p:sp>
    </p:spTree>
    <p:extLst>
      <p:ext uri="{BB962C8B-B14F-4D97-AF65-F5344CB8AC3E}">
        <p14:creationId xmlns:p14="http://schemas.microsoft.com/office/powerpoint/2010/main" val="516067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21</a:t>
            </a:fld>
            <a:endParaRPr lang="en-US"/>
          </a:p>
        </p:txBody>
      </p:sp>
    </p:spTree>
    <p:extLst>
      <p:ext uri="{BB962C8B-B14F-4D97-AF65-F5344CB8AC3E}">
        <p14:creationId xmlns:p14="http://schemas.microsoft.com/office/powerpoint/2010/main" val="264067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4</a:t>
            </a:fld>
            <a:endParaRPr lang="en-US"/>
          </a:p>
        </p:txBody>
      </p:sp>
    </p:spTree>
    <p:extLst>
      <p:ext uri="{BB962C8B-B14F-4D97-AF65-F5344CB8AC3E}">
        <p14:creationId xmlns:p14="http://schemas.microsoft.com/office/powerpoint/2010/main" val="318513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5</a:t>
            </a:fld>
            <a:endParaRPr lang="en-US"/>
          </a:p>
        </p:txBody>
      </p:sp>
    </p:spTree>
    <p:extLst>
      <p:ext uri="{BB962C8B-B14F-4D97-AF65-F5344CB8AC3E}">
        <p14:creationId xmlns:p14="http://schemas.microsoft.com/office/powerpoint/2010/main" val="16713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6</a:t>
            </a:fld>
            <a:endParaRPr lang="en-US"/>
          </a:p>
        </p:txBody>
      </p:sp>
    </p:spTree>
    <p:extLst>
      <p:ext uri="{BB962C8B-B14F-4D97-AF65-F5344CB8AC3E}">
        <p14:creationId xmlns:p14="http://schemas.microsoft.com/office/powerpoint/2010/main" val="197832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7</a:t>
            </a:fld>
            <a:endParaRPr lang="en-US"/>
          </a:p>
        </p:txBody>
      </p:sp>
    </p:spTree>
    <p:extLst>
      <p:ext uri="{BB962C8B-B14F-4D97-AF65-F5344CB8AC3E}">
        <p14:creationId xmlns:p14="http://schemas.microsoft.com/office/powerpoint/2010/main" val="333929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8</a:t>
            </a:fld>
            <a:endParaRPr lang="en-US"/>
          </a:p>
        </p:txBody>
      </p:sp>
    </p:spTree>
    <p:extLst>
      <p:ext uri="{BB962C8B-B14F-4D97-AF65-F5344CB8AC3E}">
        <p14:creationId xmlns:p14="http://schemas.microsoft.com/office/powerpoint/2010/main" val="401012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13</a:t>
            </a:fld>
            <a:endParaRPr lang="en-US"/>
          </a:p>
        </p:txBody>
      </p:sp>
    </p:spTree>
    <p:extLst>
      <p:ext uri="{BB962C8B-B14F-4D97-AF65-F5344CB8AC3E}">
        <p14:creationId xmlns:p14="http://schemas.microsoft.com/office/powerpoint/2010/main" val="1927670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14</a:t>
            </a:fld>
            <a:endParaRPr lang="en-US"/>
          </a:p>
        </p:txBody>
      </p:sp>
    </p:spTree>
    <p:extLst>
      <p:ext uri="{BB962C8B-B14F-4D97-AF65-F5344CB8AC3E}">
        <p14:creationId xmlns:p14="http://schemas.microsoft.com/office/powerpoint/2010/main" val="188637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C4E06-1042-4723-8623-BFED6EF88D88}" type="slidenum">
              <a:rPr lang="en-US"/>
              <a:t>15</a:t>
            </a:fld>
            <a:endParaRPr lang="en-US"/>
          </a:p>
        </p:txBody>
      </p:sp>
    </p:spTree>
    <p:extLst>
      <p:ext uri="{BB962C8B-B14F-4D97-AF65-F5344CB8AC3E}">
        <p14:creationId xmlns:p14="http://schemas.microsoft.com/office/powerpoint/2010/main" val="262460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F1FA7AC5-6045-4418-8E60-F48788734473}"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83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29542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1969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FA7AC5-6045-4418-8E60-F48788734473}"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90152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18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FA7AC5-6045-4418-8E60-F48788734473}"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34860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FA7AC5-6045-4418-8E60-F48788734473}" type="datetimeFigureOut">
              <a:rPr lang="en-US" smtClean="0"/>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0140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1FA7AC5-6045-4418-8E60-F48788734473}" type="datetimeFigureOut">
              <a:rPr lang="en-US" smtClean="0"/>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3117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FA7AC5-6045-4418-8E60-F48788734473}" type="datetimeFigureOut">
              <a:rPr lang="en-US" smtClean="0"/>
              <a:t>9/30/2015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04253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1FA7AC5-6045-4418-8E60-F48788734473}" type="datetimeFigureOut">
              <a:rPr lang="en-US" smtClean="0"/>
              <a:t>9/30/2015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276293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97296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1FA7AC5-6045-4418-8E60-F48788734473}" type="datetimeFigureOut">
              <a:rPr lang="en-US" smtClean="0"/>
              <a:t>9/30/2015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71CAF9-4461-454A-B702-D536C37757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518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a:t>
            </a:r>
            <a:endParaRPr lang="en-US" dirty="0"/>
          </a:p>
        </p:txBody>
      </p:sp>
      <p:sp>
        <p:nvSpPr>
          <p:cNvPr id="3" name="Content Placeholder 2"/>
          <p:cNvSpPr>
            <a:spLocks noGrp="1"/>
          </p:cNvSpPr>
          <p:nvPr>
            <p:ph idx="1"/>
          </p:nvPr>
        </p:nvSpPr>
        <p:spPr>
          <a:xfrm>
            <a:off x="1097280" y="1845734"/>
            <a:ext cx="10058400" cy="4023360"/>
          </a:xfrm>
        </p:spPr>
        <p:txBody>
          <a:bodyPr>
            <a:normAutofit/>
          </a:bodyPr>
          <a:lstStyle/>
          <a:p>
            <a:r>
              <a:rPr lang="en-US" sz="2800" dirty="0" smtClean="0"/>
              <a:t>What does the word “per” signify in math? Give an example of when you have heard or used “per”.</a:t>
            </a:r>
            <a:endParaRPr lang="en-US" sz="2800" dirty="0"/>
          </a:p>
        </p:txBody>
      </p:sp>
    </p:spTree>
    <p:extLst>
      <p:ext uri="{BB962C8B-B14F-4D97-AF65-F5344CB8AC3E}">
        <p14:creationId xmlns:p14="http://schemas.microsoft.com/office/powerpoint/2010/main" val="322317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Density-dependent Factors</a:t>
            </a:r>
            <a:endParaRPr lang="en-US" dirty="0"/>
          </a:p>
        </p:txBody>
      </p:sp>
      <p:sp>
        <p:nvSpPr>
          <p:cNvPr id="3" name="Content Placeholder 2"/>
          <p:cNvSpPr>
            <a:spLocks noGrp="1"/>
          </p:cNvSpPr>
          <p:nvPr>
            <p:ph idx="1"/>
          </p:nvPr>
        </p:nvSpPr>
        <p:spPr/>
        <p:txBody>
          <a:bodyPr/>
          <a:lstStyle/>
          <a:p>
            <a:r>
              <a:rPr lang="en-US" dirty="0" smtClean="0"/>
              <a:t>Limiting factors whose effect is dependent upon the number of individuals in the population.</a:t>
            </a:r>
          </a:p>
          <a:p>
            <a:endParaRPr lang="en-US" dirty="0"/>
          </a:p>
          <a:p>
            <a:r>
              <a:rPr lang="en-US" dirty="0" smtClean="0">
                <a:solidFill>
                  <a:schemeClr val="accent2"/>
                </a:solidFill>
              </a:rPr>
              <a:t>Competition</a:t>
            </a:r>
          </a:p>
          <a:p>
            <a:r>
              <a:rPr lang="en-US" dirty="0" smtClean="0">
                <a:solidFill>
                  <a:schemeClr val="accent2"/>
                </a:solidFill>
              </a:rPr>
              <a:t>Predation</a:t>
            </a:r>
          </a:p>
          <a:p>
            <a:r>
              <a:rPr lang="en-US" dirty="0" smtClean="0">
                <a:solidFill>
                  <a:schemeClr val="accent2"/>
                </a:solidFill>
              </a:rPr>
              <a:t>Disease</a:t>
            </a:r>
          </a:p>
          <a:p>
            <a:r>
              <a:rPr lang="en-US" dirty="0" smtClean="0">
                <a:solidFill>
                  <a:schemeClr val="accent2"/>
                </a:solidFill>
              </a:rPr>
              <a:t>Parasitism</a:t>
            </a:r>
          </a:p>
        </p:txBody>
      </p:sp>
      <p:pic>
        <p:nvPicPr>
          <p:cNvPr id="5" name="Picture 2" descr="http://rabbitrepellents.com/wp-content/uploads/2012/06/rabbit-pop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1" y="2602921"/>
            <a:ext cx="4899259" cy="326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88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a:t>
            </a:r>
            <a:r>
              <a:rPr lang="en-US" dirty="0"/>
              <a:t>i</a:t>
            </a:r>
            <a:r>
              <a:rPr lang="en-US" dirty="0" smtClean="0"/>
              <a:t>ndependent Factors</a:t>
            </a:r>
            <a:endParaRPr lang="en-US" dirty="0"/>
          </a:p>
        </p:txBody>
      </p:sp>
      <p:sp>
        <p:nvSpPr>
          <p:cNvPr id="3" name="Content Placeholder 2"/>
          <p:cNvSpPr>
            <a:spLocks noGrp="1"/>
          </p:cNvSpPr>
          <p:nvPr>
            <p:ph idx="1"/>
          </p:nvPr>
        </p:nvSpPr>
        <p:spPr/>
        <p:txBody>
          <a:bodyPr/>
          <a:lstStyle/>
          <a:p>
            <a:r>
              <a:rPr lang="en-US" dirty="0" smtClean="0"/>
              <a:t>Limiting factors whose effect is the same regardless of population size.</a:t>
            </a:r>
            <a:endParaRPr lang="en-US" dirty="0"/>
          </a:p>
        </p:txBody>
      </p:sp>
    </p:spTree>
    <p:extLst>
      <p:ext uri="{BB962C8B-B14F-4D97-AF65-F5344CB8AC3E}">
        <p14:creationId xmlns:p14="http://schemas.microsoft.com/office/powerpoint/2010/main" val="2587031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a:t>
            </a:r>
            <a:r>
              <a:rPr lang="en-US" dirty="0"/>
              <a:t>i</a:t>
            </a:r>
            <a:r>
              <a:rPr lang="en-US" dirty="0" smtClean="0"/>
              <a:t>ndependent Factors</a:t>
            </a:r>
            <a:endParaRPr lang="en-US" dirty="0"/>
          </a:p>
        </p:txBody>
      </p:sp>
      <p:sp>
        <p:nvSpPr>
          <p:cNvPr id="3" name="Content Placeholder 2"/>
          <p:cNvSpPr>
            <a:spLocks noGrp="1"/>
          </p:cNvSpPr>
          <p:nvPr>
            <p:ph idx="1"/>
          </p:nvPr>
        </p:nvSpPr>
        <p:spPr/>
        <p:txBody>
          <a:bodyPr/>
          <a:lstStyle/>
          <a:p>
            <a:r>
              <a:rPr lang="en-US" dirty="0" smtClean="0"/>
              <a:t>Limiting factors whose effect is the same regardless of population size.</a:t>
            </a:r>
          </a:p>
          <a:p>
            <a:endParaRPr lang="en-US" dirty="0"/>
          </a:p>
          <a:p>
            <a:r>
              <a:rPr lang="en-US" dirty="0" smtClean="0">
                <a:solidFill>
                  <a:schemeClr val="accent2"/>
                </a:solidFill>
              </a:rPr>
              <a:t>Climate/seasons</a:t>
            </a:r>
          </a:p>
          <a:p>
            <a:r>
              <a:rPr lang="en-US" dirty="0" smtClean="0">
                <a:solidFill>
                  <a:schemeClr val="accent2"/>
                </a:solidFill>
              </a:rPr>
              <a:t>Natural disasters</a:t>
            </a:r>
          </a:p>
          <a:p>
            <a:r>
              <a:rPr lang="en-US" dirty="0" smtClean="0">
                <a:solidFill>
                  <a:schemeClr val="accent2"/>
                </a:solidFill>
              </a:rPr>
              <a:t>Human impacts (damming, deforestation, etc.)</a:t>
            </a:r>
          </a:p>
          <a:p>
            <a:endParaRPr lang="en-US" dirty="0">
              <a:solidFill>
                <a:schemeClr val="accent2"/>
              </a:solidFill>
            </a:endParaRPr>
          </a:p>
        </p:txBody>
      </p:sp>
      <p:pic>
        <p:nvPicPr>
          <p:cNvPr id="3074" name="Picture 2" descr="http://farm9.staticflickr.com/8097/8499846767_c8415b6f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180" y="2405593"/>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227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Exponential Growth</a:t>
            </a:r>
            <a:endParaRPr lang="en-US" dirty="0"/>
          </a:p>
        </p:txBody>
      </p:sp>
      <p:sp>
        <p:nvSpPr>
          <p:cNvPr id="3" name="Content Placeholder 2"/>
          <p:cNvSpPr>
            <a:spLocks noGrp="1"/>
          </p:cNvSpPr>
          <p:nvPr>
            <p:ph idx="1"/>
          </p:nvPr>
        </p:nvSpPr>
        <p:spPr/>
        <p:txBody>
          <a:bodyPr vert="horz" lIns="0" tIns="45720" rIns="0" bIns="45720" rtlCol="0" anchor="t">
            <a:normAutofit/>
          </a:bodyPr>
          <a:lstStyle/>
          <a:p>
            <a:r>
              <a:rPr lang="en-US" dirty="0"/>
              <a:t>When there are few factors to limit the growth of a species its population rapidly increases.</a:t>
            </a:r>
          </a:p>
        </p:txBody>
      </p:sp>
      <p:pic>
        <p:nvPicPr>
          <p:cNvPr id="4" name="Picture 3"/>
          <p:cNvPicPr>
            <a:picLocks noChangeAspect="1"/>
          </p:cNvPicPr>
          <p:nvPr/>
        </p:nvPicPr>
        <p:blipFill>
          <a:blip r:embed="rId3"/>
          <a:stretch>
            <a:fillRect/>
          </a:stretch>
        </p:blipFill>
        <p:spPr>
          <a:xfrm>
            <a:off x="2591657" y="2300287"/>
            <a:ext cx="3474199" cy="3864244"/>
          </a:xfrm>
          <a:prstGeom prst="rect">
            <a:avLst/>
          </a:prstGeom>
        </p:spPr>
      </p:pic>
      <p:pic>
        <p:nvPicPr>
          <p:cNvPr id="5" name="Picture 4"/>
          <p:cNvPicPr>
            <a:picLocks noChangeAspect="1"/>
          </p:cNvPicPr>
          <p:nvPr/>
        </p:nvPicPr>
        <p:blipFill>
          <a:blip r:embed="rId4"/>
          <a:stretch>
            <a:fillRect/>
          </a:stretch>
        </p:blipFill>
        <p:spPr>
          <a:xfrm>
            <a:off x="6245406" y="2378336"/>
            <a:ext cx="4704921" cy="2947264"/>
          </a:xfrm>
          <a:prstGeom prst="rect">
            <a:avLst/>
          </a:prstGeom>
        </p:spPr>
      </p:pic>
    </p:spTree>
    <p:extLst>
      <p:ext uri="{BB962C8B-B14F-4D97-AF65-F5344CB8AC3E}">
        <p14:creationId xmlns:p14="http://schemas.microsoft.com/office/powerpoint/2010/main" val="2398490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Exponential Growth</a:t>
            </a:r>
            <a:endParaRPr lang="en-US" dirty="0"/>
          </a:p>
        </p:txBody>
      </p:sp>
      <p:sp>
        <p:nvSpPr>
          <p:cNvPr id="3" name="Content Placeholder 2"/>
          <p:cNvSpPr>
            <a:spLocks noGrp="1"/>
          </p:cNvSpPr>
          <p:nvPr>
            <p:ph idx="1"/>
          </p:nvPr>
        </p:nvSpPr>
        <p:spPr/>
        <p:txBody>
          <a:bodyPr vert="horz" lIns="0" tIns="45720" rIns="0" bIns="45720" rtlCol="0" anchor="t">
            <a:normAutofit/>
          </a:bodyPr>
          <a:lstStyle/>
          <a:p>
            <a:r>
              <a:rPr lang="en-US" dirty="0"/>
              <a:t>Can an environment support exponential growth forever? Why or why not?</a:t>
            </a:r>
          </a:p>
        </p:txBody>
      </p:sp>
      <p:pic>
        <p:nvPicPr>
          <p:cNvPr id="4" name="Picture 3"/>
          <p:cNvPicPr>
            <a:picLocks noChangeAspect="1"/>
          </p:cNvPicPr>
          <p:nvPr/>
        </p:nvPicPr>
        <p:blipFill>
          <a:blip r:embed="rId3"/>
          <a:stretch>
            <a:fillRect/>
          </a:stretch>
        </p:blipFill>
        <p:spPr>
          <a:xfrm>
            <a:off x="2591657" y="2300287"/>
            <a:ext cx="3474199" cy="3864244"/>
          </a:xfrm>
          <a:prstGeom prst="rect">
            <a:avLst/>
          </a:prstGeom>
        </p:spPr>
      </p:pic>
      <p:pic>
        <p:nvPicPr>
          <p:cNvPr id="5" name="Picture 4"/>
          <p:cNvPicPr>
            <a:picLocks noChangeAspect="1"/>
          </p:cNvPicPr>
          <p:nvPr/>
        </p:nvPicPr>
        <p:blipFill>
          <a:blip r:embed="rId4"/>
          <a:stretch>
            <a:fillRect/>
          </a:stretch>
        </p:blipFill>
        <p:spPr>
          <a:xfrm>
            <a:off x="6245406" y="2378336"/>
            <a:ext cx="4704921" cy="2947264"/>
          </a:xfrm>
          <a:prstGeom prst="rect">
            <a:avLst/>
          </a:prstGeom>
        </p:spPr>
      </p:pic>
    </p:spTree>
    <p:extLst>
      <p:ext uri="{BB962C8B-B14F-4D97-AF65-F5344CB8AC3E}">
        <p14:creationId xmlns:p14="http://schemas.microsoft.com/office/powerpoint/2010/main" val="123901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Logistic Growth</a:t>
            </a:r>
            <a:endParaRPr lang="en-US" dirty="0"/>
          </a:p>
        </p:txBody>
      </p:sp>
      <p:sp>
        <p:nvSpPr>
          <p:cNvPr id="3" name="Content Placeholder 2"/>
          <p:cNvSpPr>
            <a:spLocks noGrp="1"/>
          </p:cNvSpPr>
          <p:nvPr>
            <p:ph idx="1"/>
          </p:nvPr>
        </p:nvSpPr>
        <p:spPr/>
        <p:txBody>
          <a:bodyPr vert="horz" lIns="0" tIns="45720" rIns="0" bIns="45720" rtlCol="0" anchor="t">
            <a:normAutofit/>
          </a:bodyPr>
          <a:lstStyle/>
          <a:p>
            <a:r>
              <a:rPr lang="en-US" dirty="0"/>
              <a:t>When a population is limited by factors such as resource availability, competition, predation, the population size approaches carrying capacity.</a:t>
            </a:r>
          </a:p>
        </p:txBody>
      </p:sp>
      <p:pic>
        <p:nvPicPr>
          <p:cNvPr id="5" name="Picture 4"/>
          <p:cNvPicPr>
            <a:picLocks noChangeAspect="1"/>
          </p:cNvPicPr>
          <p:nvPr/>
        </p:nvPicPr>
        <p:blipFill>
          <a:blip r:embed="rId3"/>
          <a:stretch>
            <a:fillRect/>
          </a:stretch>
        </p:blipFill>
        <p:spPr>
          <a:xfrm>
            <a:off x="7443427" y="3321433"/>
            <a:ext cx="2826439" cy="2128350"/>
          </a:xfrm>
          <a:prstGeom prst="rect">
            <a:avLst/>
          </a:prstGeom>
        </p:spPr>
      </p:pic>
      <p:pic>
        <p:nvPicPr>
          <p:cNvPr id="4" name="Picture 3" descr="Screen Shot 2015-08-18 at 10.28.06 AM.png"/>
          <p:cNvPicPr>
            <a:picLocks noChangeAspect="1"/>
          </p:cNvPicPr>
          <p:nvPr/>
        </p:nvPicPr>
        <p:blipFill>
          <a:blip r:embed="rId4"/>
          <a:stretch>
            <a:fillRect/>
          </a:stretch>
        </p:blipFill>
        <p:spPr>
          <a:xfrm>
            <a:off x="2197374" y="2645208"/>
            <a:ext cx="4587569" cy="3655621"/>
          </a:xfrm>
          <a:prstGeom prst="rect">
            <a:avLst/>
          </a:prstGeom>
        </p:spPr>
      </p:pic>
    </p:spTree>
    <p:extLst>
      <p:ext uri="{BB962C8B-B14F-4D97-AF65-F5344CB8AC3E}">
        <p14:creationId xmlns:p14="http://schemas.microsoft.com/office/powerpoint/2010/main" val="4267257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Carrying Capacity</a:t>
            </a:r>
            <a:endParaRPr lang="en-US" dirty="0"/>
          </a:p>
        </p:txBody>
      </p:sp>
      <p:sp>
        <p:nvSpPr>
          <p:cNvPr id="3" name="Content Placeholder 2"/>
          <p:cNvSpPr>
            <a:spLocks noGrp="1"/>
          </p:cNvSpPr>
          <p:nvPr>
            <p:ph idx="1"/>
          </p:nvPr>
        </p:nvSpPr>
        <p:spPr/>
        <p:txBody>
          <a:bodyPr vert="horz" lIns="0" tIns="45720" rIns="0" bIns="45720" rtlCol="0" anchor="t">
            <a:normAutofit/>
          </a:bodyPr>
          <a:lstStyle/>
          <a:p>
            <a:r>
              <a:rPr lang="en-US" dirty="0"/>
              <a:t>The maximum number of individuals of a species that the environment can sustain.</a:t>
            </a:r>
          </a:p>
        </p:txBody>
      </p:sp>
      <p:pic>
        <p:nvPicPr>
          <p:cNvPr id="5" name="Picture 4"/>
          <p:cNvPicPr>
            <a:picLocks noChangeAspect="1"/>
          </p:cNvPicPr>
          <p:nvPr/>
        </p:nvPicPr>
        <p:blipFill>
          <a:blip r:embed="rId3"/>
          <a:stretch>
            <a:fillRect/>
          </a:stretch>
        </p:blipFill>
        <p:spPr>
          <a:xfrm>
            <a:off x="3750058" y="2278625"/>
            <a:ext cx="4759436" cy="3948240"/>
          </a:xfrm>
          <a:prstGeom prst="rect">
            <a:avLst/>
          </a:prstGeom>
        </p:spPr>
      </p:pic>
    </p:spTree>
    <p:extLst>
      <p:ext uri="{BB962C8B-B14F-4D97-AF65-F5344CB8AC3E}">
        <p14:creationId xmlns:p14="http://schemas.microsoft.com/office/powerpoint/2010/main" val="1900068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Carrying Capacity</a:t>
            </a:r>
            <a:endParaRPr lang="en-US" dirty="0"/>
          </a:p>
        </p:txBody>
      </p:sp>
      <p:sp>
        <p:nvSpPr>
          <p:cNvPr id="3" name="Content Placeholder 2"/>
          <p:cNvSpPr>
            <a:spLocks noGrp="1"/>
          </p:cNvSpPr>
          <p:nvPr>
            <p:ph idx="1"/>
          </p:nvPr>
        </p:nvSpPr>
        <p:spPr/>
        <p:txBody>
          <a:bodyPr vert="horz" lIns="0" tIns="45720" rIns="0" bIns="45720" rtlCol="0" anchor="t">
            <a:normAutofit/>
          </a:bodyPr>
          <a:lstStyle/>
          <a:p>
            <a:r>
              <a:rPr lang="en-US" dirty="0"/>
              <a:t>What is the carrying capacity of flies in this environment?</a:t>
            </a:r>
          </a:p>
        </p:txBody>
      </p:sp>
      <p:pic>
        <p:nvPicPr>
          <p:cNvPr id="5" name="Picture 4"/>
          <p:cNvPicPr>
            <a:picLocks noChangeAspect="1"/>
          </p:cNvPicPr>
          <p:nvPr/>
        </p:nvPicPr>
        <p:blipFill>
          <a:blip r:embed="rId3"/>
          <a:stretch>
            <a:fillRect/>
          </a:stretch>
        </p:blipFill>
        <p:spPr>
          <a:xfrm>
            <a:off x="3750058" y="2278625"/>
            <a:ext cx="4759436" cy="3948240"/>
          </a:xfrm>
          <a:prstGeom prst="rect">
            <a:avLst/>
          </a:prstGeom>
        </p:spPr>
      </p:pic>
    </p:spTree>
    <p:extLst>
      <p:ext uri="{BB962C8B-B14F-4D97-AF65-F5344CB8AC3E}">
        <p14:creationId xmlns:p14="http://schemas.microsoft.com/office/powerpoint/2010/main" val="2051809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Carrying Capacity</a:t>
            </a:r>
            <a:endParaRPr lang="en-US" dirty="0"/>
          </a:p>
        </p:txBody>
      </p:sp>
      <p:sp>
        <p:nvSpPr>
          <p:cNvPr id="3" name="Content Placeholder 2"/>
          <p:cNvSpPr>
            <a:spLocks noGrp="1"/>
          </p:cNvSpPr>
          <p:nvPr>
            <p:ph idx="1"/>
          </p:nvPr>
        </p:nvSpPr>
        <p:spPr/>
        <p:txBody>
          <a:bodyPr vert="horz" lIns="0" tIns="45720" rIns="0" bIns="45720" rtlCol="0" anchor="t">
            <a:normAutofit/>
          </a:bodyPr>
          <a:lstStyle/>
          <a:p>
            <a:r>
              <a:rPr lang="en-US" dirty="0"/>
              <a:t>What is the carrying capacity of flies in this environment?</a:t>
            </a:r>
          </a:p>
        </p:txBody>
      </p:sp>
      <p:pic>
        <p:nvPicPr>
          <p:cNvPr id="5" name="Picture 4"/>
          <p:cNvPicPr>
            <a:picLocks noChangeAspect="1"/>
          </p:cNvPicPr>
          <p:nvPr/>
        </p:nvPicPr>
        <p:blipFill>
          <a:blip r:embed="rId3"/>
          <a:stretch>
            <a:fillRect/>
          </a:stretch>
        </p:blipFill>
        <p:spPr>
          <a:xfrm>
            <a:off x="3750058" y="2278625"/>
            <a:ext cx="4759436" cy="3948240"/>
          </a:xfrm>
          <a:prstGeom prst="rect">
            <a:avLst/>
          </a:prstGeom>
        </p:spPr>
      </p:pic>
      <p:cxnSp>
        <p:nvCxnSpPr>
          <p:cNvPr id="4" name="Straight Arrow Connector 3"/>
          <p:cNvCxnSpPr/>
          <p:nvPr/>
        </p:nvCxnSpPr>
        <p:spPr>
          <a:xfrm flipV="1">
            <a:off x="4323042" y="2921309"/>
            <a:ext cx="4218112" cy="8092"/>
          </a:xfrm>
          <a:prstGeom prst="straightConnector1">
            <a:avLst/>
          </a:prstGeom>
          <a:ln>
            <a:solidFill>
              <a:srgbClr val="FF0000"/>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6" name="TextBox 5"/>
          <p:cNvSpPr txBox="1"/>
          <p:nvPr/>
        </p:nvSpPr>
        <p:spPr>
          <a:xfrm>
            <a:off x="7584206" y="2687922"/>
            <a:ext cx="2743200" cy="461665"/>
          </a:xfrm>
          <a:prstGeom prst="rect">
            <a:avLst/>
          </a:prstGeom>
        </p:spPr>
        <p:txBody>
          <a:bodyPr rtlCol="0">
            <a:spAutoFit/>
          </a:bodyPr>
          <a:lstStyle/>
          <a:p>
            <a:pPr algn="ctr"/>
            <a:r>
              <a:rPr lang="en-US" sz="2400" dirty="0">
                <a:solidFill>
                  <a:srgbClr val="FF0000"/>
                </a:solidFill>
              </a:rPr>
              <a:t>340</a:t>
            </a:r>
          </a:p>
        </p:txBody>
      </p:sp>
    </p:spTree>
    <p:extLst>
      <p:ext uri="{BB962C8B-B14F-4D97-AF65-F5344CB8AC3E}">
        <p14:creationId xmlns:p14="http://schemas.microsoft.com/office/powerpoint/2010/main" val="3135244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Carrying Capacity</a:t>
            </a:r>
            <a:endParaRPr lang="en-US" dirty="0"/>
          </a:p>
        </p:txBody>
      </p:sp>
      <p:sp>
        <p:nvSpPr>
          <p:cNvPr id="3" name="Content Placeholder 2"/>
          <p:cNvSpPr>
            <a:spLocks noGrp="1"/>
          </p:cNvSpPr>
          <p:nvPr>
            <p:ph idx="1"/>
          </p:nvPr>
        </p:nvSpPr>
        <p:spPr/>
        <p:txBody>
          <a:bodyPr vert="horz" lIns="0" tIns="45720" rIns="0" bIns="45720" rtlCol="0" anchor="t">
            <a:normAutofit/>
          </a:bodyPr>
          <a:lstStyle/>
          <a:p>
            <a:r>
              <a:rPr lang="en-US" dirty="0"/>
              <a:t>Which environment has exceeded its carrying capacity?</a:t>
            </a:r>
          </a:p>
        </p:txBody>
      </p:sp>
      <p:pic>
        <p:nvPicPr>
          <p:cNvPr id="4" name="Picture 3"/>
          <p:cNvPicPr>
            <a:picLocks noChangeAspect="1"/>
          </p:cNvPicPr>
          <p:nvPr/>
        </p:nvPicPr>
        <p:blipFill>
          <a:blip r:embed="rId3"/>
          <a:stretch>
            <a:fillRect/>
          </a:stretch>
        </p:blipFill>
        <p:spPr>
          <a:xfrm>
            <a:off x="2701379" y="2292590"/>
            <a:ext cx="6860625" cy="3771576"/>
          </a:xfrm>
          <a:prstGeom prst="rect">
            <a:avLst/>
          </a:prstGeom>
        </p:spPr>
      </p:pic>
    </p:spTree>
    <p:extLst>
      <p:ext uri="{BB962C8B-B14F-4D97-AF65-F5344CB8AC3E}">
        <p14:creationId xmlns:p14="http://schemas.microsoft.com/office/powerpoint/2010/main" val="130863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a:t>
            </a:r>
            <a:endParaRPr lang="en-US" dirty="0"/>
          </a:p>
        </p:txBody>
      </p:sp>
      <p:sp>
        <p:nvSpPr>
          <p:cNvPr id="3" name="Content Placeholder 2"/>
          <p:cNvSpPr>
            <a:spLocks noGrp="1"/>
          </p:cNvSpPr>
          <p:nvPr>
            <p:ph idx="1"/>
          </p:nvPr>
        </p:nvSpPr>
        <p:spPr>
          <a:xfrm>
            <a:off x="1097280" y="1845734"/>
            <a:ext cx="6148405" cy="4023360"/>
          </a:xfrm>
        </p:spPr>
        <p:txBody>
          <a:bodyPr>
            <a:normAutofit/>
          </a:bodyPr>
          <a:lstStyle/>
          <a:p>
            <a:r>
              <a:rPr lang="en-US" sz="2800" dirty="0" smtClean="0"/>
              <a:t>You have just dropped your sandwich on the sidewalk outside. You pick up one of the bread slices and notice several small bugs on it. You decide to calculate how many bugs per square inch of bread. Describe the math required to do this.</a:t>
            </a:r>
            <a:endParaRPr lang="en-US" sz="2800" dirty="0"/>
          </a:p>
        </p:txBody>
      </p:sp>
      <p:pic>
        <p:nvPicPr>
          <p:cNvPr id="1026" name="Picture 2" descr="http://cliparts.co/cliparts/yck/Kzn/yckKznL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034" y="1978381"/>
            <a:ext cx="3806323" cy="3743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atex.artofproblemsolving.com/f/6/9/f693b4b6efaa3de3a4acd93ac933399bfe2fd8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501" y="2248442"/>
            <a:ext cx="3203596" cy="32035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bp.blogspot.com/_TZ60-72xZZk/TPKAmoIDL5I/AAAAAAAADt4/YwVjn5k-MGI/s1600/many_dot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397" y="2248442"/>
            <a:ext cx="3067596" cy="306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Carrying Capacity</a:t>
            </a:r>
            <a:endParaRPr lang="en-US" dirty="0"/>
          </a:p>
        </p:txBody>
      </p:sp>
      <p:sp>
        <p:nvSpPr>
          <p:cNvPr id="3" name="Content Placeholder 2"/>
          <p:cNvSpPr>
            <a:spLocks noGrp="1"/>
          </p:cNvSpPr>
          <p:nvPr>
            <p:ph idx="1"/>
          </p:nvPr>
        </p:nvSpPr>
        <p:spPr/>
        <p:txBody>
          <a:bodyPr vert="horz" lIns="0" tIns="45720" rIns="0" bIns="45720" rtlCol="0" anchor="t">
            <a:normAutofit/>
          </a:bodyPr>
          <a:lstStyle/>
          <a:p>
            <a:r>
              <a:rPr lang="en-US" dirty="0"/>
              <a:t>What might happen in an environment that can't support a species population?</a:t>
            </a:r>
          </a:p>
        </p:txBody>
      </p:sp>
      <p:pic>
        <p:nvPicPr>
          <p:cNvPr id="4" name="Picture 3"/>
          <p:cNvPicPr>
            <a:picLocks noChangeAspect="1"/>
          </p:cNvPicPr>
          <p:nvPr/>
        </p:nvPicPr>
        <p:blipFill>
          <a:blip r:embed="rId3"/>
          <a:stretch>
            <a:fillRect/>
          </a:stretch>
        </p:blipFill>
        <p:spPr>
          <a:xfrm>
            <a:off x="2701379" y="2292590"/>
            <a:ext cx="6860625" cy="3771576"/>
          </a:xfrm>
          <a:prstGeom prst="rect">
            <a:avLst/>
          </a:prstGeom>
        </p:spPr>
      </p:pic>
    </p:spTree>
    <p:extLst>
      <p:ext uri="{BB962C8B-B14F-4D97-AF65-F5344CB8AC3E}">
        <p14:creationId xmlns:p14="http://schemas.microsoft.com/office/powerpoint/2010/main" val="2241277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Carrying Capacity</a:t>
            </a:r>
            <a:endParaRPr lang="en-US" dirty="0"/>
          </a:p>
        </p:txBody>
      </p:sp>
      <p:sp>
        <p:nvSpPr>
          <p:cNvPr id="3" name="Content Placeholder 2"/>
          <p:cNvSpPr>
            <a:spLocks noGrp="1"/>
          </p:cNvSpPr>
          <p:nvPr>
            <p:ph idx="1"/>
          </p:nvPr>
        </p:nvSpPr>
        <p:spPr/>
        <p:txBody>
          <a:bodyPr vert="horz" lIns="0" tIns="45720" rIns="0" bIns="45720" rtlCol="0" anchor="t">
            <a:normAutofit/>
          </a:bodyPr>
          <a:lstStyle/>
          <a:p>
            <a:r>
              <a:rPr lang="en-US" dirty="0"/>
              <a:t>What might happen in an environment that can't support a species population?</a:t>
            </a:r>
          </a:p>
        </p:txBody>
      </p:sp>
      <p:pic>
        <p:nvPicPr>
          <p:cNvPr id="4" name="Picture 3"/>
          <p:cNvPicPr>
            <a:picLocks noChangeAspect="1"/>
          </p:cNvPicPr>
          <p:nvPr/>
        </p:nvPicPr>
        <p:blipFill>
          <a:blip r:embed="rId3"/>
          <a:stretch>
            <a:fillRect/>
          </a:stretch>
        </p:blipFill>
        <p:spPr>
          <a:xfrm>
            <a:off x="2701379" y="2292590"/>
            <a:ext cx="6860625" cy="3771576"/>
          </a:xfrm>
          <a:prstGeom prst="rect">
            <a:avLst/>
          </a:prstGeom>
        </p:spPr>
      </p:pic>
      <p:sp>
        <p:nvSpPr>
          <p:cNvPr id="5" name="TextBox 4"/>
          <p:cNvSpPr txBox="1"/>
          <p:nvPr/>
        </p:nvSpPr>
        <p:spPr>
          <a:xfrm>
            <a:off x="882650" y="2859088"/>
            <a:ext cx="2452134" cy="1200329"/>
          </a:xfrm>
          <a:prstGeom prst="rect">
            <a:avLst/>
          </a:prstGeom>
        </p:spPr>
        <p:txBody>
          <a:bodyPr rtlCol="0">
            <a:spAutoFit/>
          </a:bodyPr>
          <a:lstStyle/>
          <a:p>
            <a:pPr algn="r"/>
            <a:r>
              <a:rPr lang="en-US" sz="2400" dirty="0">
                <a:solidFill>
                  <a:srgbClr val="BD582C"/>
                </a:solidFill>
              </a:rPr>
              <a:t>Population die-off</a:t>
            </a:r>
          </a:p>
          <a:p>
            <a:pPr algn="r"/>
            <a:r>
              <a:rPr lang="en-US" sz="2400" dirty="0">
                <a:solidFill>
                  <a:srgbClr val="BD582C"/>
                </a:solidFill>
              </a:rPr>
              <a:t>Diseases</a:t>
            </a:r>
          </a:p>
          <a:p>
            <a:pPr algn="r"/>
            <a:r>
              <a:rPr lang="en-US" sz="2400" dirty="0">
                <a:solidFill>
                  <a:srgbClr val="BD582C"/>
                </a:solidFill>
              </a:rPr>
              <a:t>Starvation</a:t>
            </a:r>
          </a:p>
        </p:txBody>
      </p:sp>
    </p:spTree>
    <p:extLst>
      <p:ext uri="{BB962C8B-B14F-4D97-AF65-F5344CB8AC3E}">
        <p14:creationId xmlns:p14="http://schemas.microsoft.com/office/powerpoint/2010/main" val="212633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t="4193" r="-596" b="-4035"/>
          <a:stretch>
            <a:fillRect/>
          </a:stretch>
        </p:blipFill>
        <p:spPr>
          <a:xfrm>
            <a:off x="-4551" y="-220761"/>
            <a:ext cx="12265835" cy="7633576"/>
          </a:xfrm>
          <a:prstGeom prst="rect">
            <a:avLst/>
          </a:prstGeom>
        </p:spPr>
      </p:pic>
      <p:sp>
        <p:nvSpPr>
          <p:cNvPr id="2" name="Title 1"/>
          <p:cNvSpPr>
            <a:spLocks noGrp="1"/>
          </p:cNvSpPr>
          <p:nvPr>
            <p:ph type="ctrTitle"/>
          </p:nvPr>
        </p:nvSpPr>
        <p:spPr>
          <a:xfrm>
            <a:off x="1103268" y="1819883"/>
            <a:ext cx="10058400" cy="3566160"/>
          </a:xfrm>
        </p:spPr>
        <p:txBody>
          <a:bodyPr/>
          <a:lstStyle/>
          <a:p>
            <a:pPr algn="ctr"/>
            <a:r>
              <a:rPr lang="en-US" dirty="0">
                <a:solidFill>
                  <a:srgbClr val="FFFFFF"/>
                </a:solidFill>
              </a:rPr>
              <a:t>Populations</a:t>
            </a:r>
          </a:p>
        </p:txBody>
      </p:sp>
    </p:spTree>
    <p:extLst>
      <p:ext uri="{BB962C8B-B14F-4D97-AF65-F5344CB8AC3E}">
        <p14:creationId xmlns:p14="http://schemas.microsoft.com/office/powerpoint/2010/main" val="415708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Density</a:t>
            </a:r>
          </a:p>
        </p:txBody>
      </p:sp>
      <p:sp>
        <p:nvSpPr>
          <p:cNvPr id="3" name="Content Placeholder 2"/>
          <p:cNvSpPr>
            <a:spLocks noGrp="1"/>
          </p:cNvSpPr>
          <p:nvPr>
            <p:ph idx="1"/>
          </p:nvPr>
        </p:nvSpPr>
        <p:spPr/>
        <p:txBody>
          <a:bodyPr vert="horz" lIns="0" tIns="45720" rIns="0" bIns="45720" rtlCol="0" anchor="t">
            <a:normAutofit/>
          </a:bodyPr>
          <a:lstStyle/>
          <a:p>
            <a:r>
              <a:rPr lang="en-US" dirty="0"/>
              <a:t>The size of a population per unit area</a:t>
            </a:r>
          </a:p>
          <a:p>
            <a:r>
              <a:rPr lang="en-US" dirty="0"/>
              <a:t>EX: There are 50 rabbits in a 400 m2 field</a:t>
            </a:r>
          </a:p>
        </p:txBody>
      </p:sp>
      <p:pic>
        <p:nvPicPr>
          <p:cNvPr id="4" name="Picture 3"/>
          <p:cNvPicPr>
            <a:picLocks noChangeAspect="1"/>
          </p:cNvPicPr>
          <p:nvPr/>
        </p:nvPicPr>
        <p:blipFill>
          <a:blip r:embed="rId3"/>
          <a:stretch>
            <a:fillRect/>
          </a:stretch>
        </p:blipFill>
        <p:spPr>
          <a:xfrm>
            <a:off x="6910680" y="2036523"/>
            <a:ext cx="4152136" cy="3724047"/>
          </a:xfrm>
          <a:prstGeom prst="rect">
            <a:avLst/>
          </a:prstGeom>
        </p:spPr>
      </p:pic>
    </p:spTree>
    <p:extLst>
      <p:ext uri="{BB962C8B-B14F-4D97-AF65-F5344CB8AC3E}">
        <p14:creationId xmlns:p14="http://schemas.microsoft.com/office/powerpoint/2010/main" val="81210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Density</a:t>
            </a:r>
          </a:p>
        </p:txBody>
      </p:sp>
      <p:sp>
        <p:nvSpPr>
          <p:cNvPr id="3" name="Content Placeholder 2"/>
          <p:cNvSpPr>
            <a:spLocks noGrp="1"/>
          </p:cNvSpPr>
          <p:nvPr>
            <p:ph idx="1"/>
          </p:nvPr>
        </p:nvSpPr>
        <p:spPr/>
        <p:txBody>
          <a:bodyPr vert="horz" lIns="0" tIns="45720" rIns="0" bIns="45720" rtlCol="0" anchor="t">
            <a:normAutofit/>
          </a:bodyPr>
          <a:lstStyle/>
          <a:p>
            <a:r>
              <a:rPr lang="en-US" dirty="0"/>
              <a:t>The size of a population per unit area</a:t>
            </a:r>
          </a:p>
          <a:p>
            <a:r>
              <a:rPr lang="en-US" dirty="0"/>
              <a:t>EX: There are 50 rabbits in a 400 m2 field</a:t>
            </a:r>
          </a:p>
          <a:p>
            <a:endParaRPr lang="en-US" dirty="0"/>
          </a:p>
          <a:p>
            <a:endParaRPr lang="en-US" dirty="0"/>
          </a:p>
          <a:p>
            <a:r>
              <a:rPr lang="en-US" dirty="0"/>
              <a:t>What math operation does "per" signify?</a:t>
            </a:r>
          </a:p>
        </p:txBody>
      </p:sp>
      <p:pic>
        <p:nvPicPr>
          <p:cNvPr id="4" name="Picture 3"/>
          <p:cNvPicPr>
            <a:picLocks noChangeAspect="1"/>
          </p:cNvPicPr>
          <p:nvPr/>
        </p:nvPicPr>
        <p:blipFill>
          <a:blip r:embed="rId3"/>
          <a:stretch>
            <a:fillRect/>
          </a:stretch>
        </p:blipFill>
        <p:spPr>
          <a:xfrm>
            <a:off x="6905874" y="2034659"/>
            <a:ext cx="4152136" cy="3724047"/>
          </a:xfrm>
          <a:prstGeom prst="rect">
            <a:avLst/>
          </a:prstGeom>
        </p:spPr>
      </p:pic>
    </p:spTree>
    <p:extLst>
      <p:ext uri="{BB962C8B-B14F-4D97-AF65-F5344CB8AC3E}">
        <p14:creationId xmlns:p14="http://schemas.microsoft.com/office/powerpoint/2010/main" val="3704388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Density</a:t>
            </a:r>
          </a:p>
        </p:txBody>
      </p:sp>
      <p:sp>
        <p:nvSpPr>
          <p:cNvPr id="3" name="Content Placeholder 2"/>
          <p:cNvSpPr>
            <a:spLocks noGrp="1"/>
          </p:cNvSpPr>
          <p:nvPr>
            <p:ph idx="1"/>
          </p:nvPr>
        </p:nvSpPr>
        <p:spPr/>
        <p:txBody>
          <a:bodyPr vert="horz" lIns="0" tIns="45720" rIns="0" bIns="45720" rtlCol="0" anchor="t">
            <a:normAutofit/>
          </a:bodyPr>
          <a:lstStyle/>
          <a:p>
            <a:r>
              <a:rPr lang="en-US" dirty="0"/>
              <a:t>The size of a population per unit area</a:t>
            </a:r>
          </a:p>
          <a:p>
            <a:r>
              <a:rPr lang="en-US" dirty="0"/>
              <a:t>EX: There are 50 rabbits in a 400 m2 field</a:t>
            </a:r>
          </a:p>
          <a:p>
            <a:endParaRPr lang="en-US" dirty="0"/>
          </a:p>
          <a:p>
            <a:endParaRPr lang="en-US" dirty="0"/>
          </a:p>
          <a:p>
            <a:r>
              <a:rPr lang="en-US" dirty="0"/>
              <a:t>What math operation does "per" signify?</a:t>
            </a:r>
          </a:p>
          <a:p>
            <a:r>
              <a:rPr lang="en-US" sz="2800" dirty="0"/>
              <a:t>Size of population       Area </a:t>
            </a:r>
          </a:p>
          <a:p>
            <a:endParaRPr lang="en-US" dirty="0"/>
          </a:p>
        </p:txBody>
      </p:sp>
      <p:sp>
        <p:nvSpPr>
          <p:cNvPr id="4" name="Division 3"/>
          <p:cNvSpPr/>
          <p:nvPr/>
        </p:nvSpPr>
        <p:spPr>
          <a:xfrm>
            <a:off x="3872867" y="4154979"/>
            <a:ext cx="307100" cy="331774"/>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6905874" y="2034659"/>
            <a:ext cx="4152136" cy="3724047"/>
          </a:xfrm>
          <a:prstGeom prst="rect">
            <a:avLst/>
          </a:prstGeom>
        </p:spPr>
      </p:pic>
    </p:spTree>
    <p:extLst>
      <p:ext uri="{BB962C8B-B14F-4D97-AF65-F5344CB8AC3E}">
        <p14:creationId xmlns:p14="http://schemas.microsoft.com/office/powerpoint/2010/main" val="37042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Density</a:t>
            </a:r>
          </a:p>
        </p:txBody>
      </p:sp>
      <p:sp>
        <p:nvSpPr>
          <p:cNvPr id="3" name="Content Placeholder 2"/>
          <p:cNvSpPr>
            <a:spLocks noGrp="1"/>
          </p:cNvSpPr>
          <p:nvPr>
            <p:ph idx="1"/>
          </p:nvPr>
        </p:nvSpPr>
        <p:spPr/>
        <p:txBody>
          <a:bodyPr vert="horz" lIns="0" tIns="45720" rIns="0" bIns="45720" rtlCol="0" anchor="t">
            <a:normAutofit/>
          </a:bodyPr>
          <a:lstStyle/>
          <a:p>
            <a:r>
              <a:rPr lang="en-US" dirty="0"/>
              <a:t>The size of a population per unit area</a:t>
            </a:r>
          </a:p>
          <a:p>
            <a:r>
              <a:rPr lang="en-US" dirty="0"/>
              <a:t>EX: There are 50 rabbits in a 400 m2 field</a:t>
            </a:r>
          </a:p>
          <a:p>
            <a:endParaRPr lang="en-US" dirty="0"/>
          </a:p>
          <a:p>
            <a:endParaRPr lang="en-US" dirty="0"/>
          </a:p>
          <a:p>
            <a:r>
              <a:rPr lang="en-US" dirty="0"/>
              <a:t>What math operation does "per" signify?</a:t>
            </a:r>
          </a:p>
          <a:p>
            <a:r>
              <a:rPr lang="en-US" sz="2400" dirty="0"/>
              <a:t>50 rabbits       400 m2 = 0.125 rabbits/m2</a:t>
            </a:r>
            <a:r>
              <a:rPr lang="en-US" sz="2800" dirty="0"/>
              <a:t> </a:t>
            </a:r>
          </a:p>
          <a:p>
            <a:endParaRPr lang="en-US" dirty="0"/>
          </a:p>
        </p:txBody>
      </p:sp>
      <p:sp>
        <p:nvSpPr>
          <p:cNvPr id="4" name="Division 3"/>
          <p:cNvSpPr/>
          <p:nvPr/>
        </p:nvSpPr>
        <p:spPr>
          <a:xfrm>
            <a:off x="2519531" y="4166948"/>
            <a:ext cx="307100" cy="331774"/>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6905874" y="2034659"/>
            <a:ext cx="4152136" cy="3724047"/>
          </a:xfrm>
          <a:prstGeom prst="rect">
            <a:avLst/>
          </a:prstGeom>
        </p:spPr>
      </p:pic>
    </p:spTree>
    <p:extLst>
      <p:ext uri="{BB962C8B-B14F-4D97-AF65-F5344CB8AC3E}">
        <p14:creationId xmlns:p14="http://schemas.microsoft.com/office/powerpoint/2010/main" val="3617039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Limiting Factors</a:t>
            </a:r>
            <a:endParaRPr lang="en-US" dirty="0"/>
          </a:p>
        </p:txBody>
      </p:sp>
      <p:sp>
        <p:nvSpPr>
          <p:cNvPr id="3" name="Content Placeholder 2"/>
          <p:cNvSpPr>
            <a:spLocks noGrp="1"/>
          </p:cNvSpPr>
          <p:nvPr>
            <p:ph idx="1"/>
          </p:nvPr>
        </p:nvSpPr>
        <p:spPr/>
        <p:txBody>
          <a:bodyPr vert="horz" lIns="0" tIns="45720" rIns="0" bIns="45720" rtlCol="0" anchor="t">
            <a:normAutofit/>
          </a:bodyPr>
          <a:lstStyle/>
          <a:p>
            <a:r>
              <a:rPr lang="en-US" dirty="0"/>
              <a:t>Aspects of the environment that limit how much a species population can grow.</a:t>
            </a:r>
          </a:p>
          <a:p>
            <a:r>
              <a:rPr lang="en-US" dirty="0"/>
              <a:t>Examples:</a:t>
            </a:r>
          </a:p>
          <a:p>
            <a:pPr lvl="1"/>
            <a:r>
              <a:rPr lang="en-US" dirty="0"/>
              <a:t>Availability of resources</a:t>
            </a:r>
          </a:p>
          <a:p>
            <a:pPr lvl="1"/>
            <a:r>
              <a:rPr lang="en-US" dirty="0"/>
              <a:t>Competition</a:t>
            </a:r>
          </a:p>
          <a:p>
            <a:pPr lvl="1"/>
            <a:r>
              <a:rPr lang="en-US" dirty="0"/>
              <a:t>Predation</a:t>
            </a:r>
          </a:p>
          <a:p>
            <a:pPr lvl="1"/>
            <a:r>
              <a:rPr lang="en-US" dirty="0"/>
              <a:t>Climate</a:t>
            </a:r>
          </a:p>
        </p:txBody>
      </p:sp>
      <p:pic>
        <p:nvPicPr>
          <p:cNvPr id="5" name="Picture 4"/>
          <p:cNvPicPr>
            <a:picLocks noChangeAspect="1"/>
          </p:cNvPicPr>
          <p:nvPr/>
        </p:nvPicPr>
        <p:blipFill>
          <a:blip r:embed="rId3"/>
          <a:stretch>
            <a:fillRect/>
          </a:stretch>
        </p:blipFill>
        <p:spPr>
          <a:xfrm>
            <a:off x="6012073" y="2534407"/>
            <a:ext cx="4570212" cy="3041663"/>
          </a:xfrm>
          <a:prstGeom prst="rect">
            <a:avLst/>
          </a:prstGeom>
        </p:spPr>
      </p:pic>
    </p:spTree>
    <p:extLst>
      <p:ext uri="{BB962C8B-B14F-4D97-AF65-F5344CB8AC3E}">
        <p14:creationId xmlns:p14="http://schemas.microsoft.com/office/powerpoint/2010/main" val="1943396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Density-Dependent Factors</a:t>
            </a:r>
            <a:endParaRPr lang="en-US" dirty="0"/>
          </a:p>
        </p:txBody>
      </p:sp>
      <p:sp>
        <p:nvSpPr>
          <p:cNvPr id="3" name="Content Placeholder 2"/>
          <p:cNvSpPr>
            <a:spLocks noGrp="1"/>
          </p:cNvSpPr>
          <p:nvPr>
            <p:ph idx="1"/>
          </p:nvPr>
        </p:nvSpPr>
        <p:spPr/>
        <p:txBody>
          <a:bodyPr/>
          <a:lstStyle/>
          <a:p>
            <a:r>
              <a:rPr lang="en-US" dirty="0" smtClean="0"/>
              <a:t>Limiting factors whose effect is dependent upon the number of individuals in the population.</a:t>
            </a:r>
            <a:endParaRPr lang="en-US" dirty="0"/>
          </a:p>
        </p:txBody>
      </p:sp>
      <p:pic>
        <p:nvPicPr>
          <p:cNvPr id="2050" name="Picture 2" descr="http://rabbitrepellents.com/wp-content/uploads/2012/06/rabbit-pop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1" y="2602921"/>
            <a:ext cx="4899259" cy="326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861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383</TotalTime>
  <Words>462</Words>
  <Application>Microsoft Office PowerPoint</Application>
  <PresentationFormat>Widescreen</PresentationFormat>
  <Paragraphs>89</Paragraphs>
  <Slides>21</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Calibri Light</vt:lpstr>
      <vt:lpstr>Retrospect</vt:lpstr>
      <vt:lpstr>Bell Ringer</vt:lpstr>
      <vt:lpstr>Bell Ringer</vt:lpstr>
      <vt:lpstr>Populations</vt:lpstr>
      <vt:lpstr>Population Density</vt:lpstr>
      <vt:lpstr>Population Density</vt:lpstr>
      <vt:lpstr>Population Density</vt:lpstr>
      <vt:lpstr>Population Density</vt:lpstr>
      <vt:lpstr>Limiting Factors</vt:lpstr>
      <vt:lpstr>Density-Dependent Factors</vt:lpstr>
      <vt:lpstr>Density-dependent Factors</vt:lpstr>
      <vt:lpstr>Density-independent Factors</vt:lpstr>
      <vt:lpstr>Density-independent Factors</vt:lpstr>
      <vt:lpstr>Exponential Growth</vt:lpstr>
      <vt:lpstr>Exponential Growth</vt:lpstr>
      <vt:lpstr>Logistic Growth</vt:lpstr>
      <vt:lpstr>Carrying Capacity</vt:lpstr>
      <vt:lpstr>Carrying Capacity</vt:lpstr>
      <vt:lpstr>Carrying Capacity</vt:lpstr>
      <vt:lpstr>Carrying Capacity</vt:lpstr>
      <vt:lpstr>Carrying Capacity</vt:lpstr>
      <vt:lpstr>Carrying Capacity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Populations</dc:title>
  <dc:creator/>
  <cp:lastModifiedBy>New System Setup</cp:lastModifiedBy>
  <cp:revision>21</cp:revision>
  <dcterms:created xsi:type="dcterms:W3CDTF">2012-07-27T01:16:44Z</dcterms:created>
  <dcterms:modified xsi:type="dcterms:W3CDTF">2015-09-30T21:01:13Z</dcterms:modified>
</cp:coreProperties>
</file>