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Old Standard TT" panose="020B0604020202020204" charset="0"/>
      <p:regular r:id="rId31"/>
      <p:bold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Sickle Cell Anemia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Sapphire Bowen-Kauth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Barksdale, AP Biology ½ Period, 15 November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27007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Symptoms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975" y="1363150"/>
            <a:ext cx="3837199" cy="30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305050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Prognosis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873150"/>
            <a:ext cx="55782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Increased propensity for infections 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intermittent pain crises, fatigue, bacterial infections, and progressive tissue and organ damage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Physical and emotional trauma that is endured by children and adults 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Causes of death include bacterial infection (the most common cause), stroke or bleeding into the brain, and kidney, heart, or liver failure.</a:t>
            </a:r>
          </a:p>
          <a:p>
            <a:pPr marL="457200" lvl="0" indent="-228600" rtl="0">
              <a:spcBef>
                <a:spcPts val="0"/>
              </a:spcBef>
              <a:buClr>
                <a:schemeClr val="accent3"/>
              </a:buClr>
            </a:pPr>
            <a:r>
              <a:rPr lang="en">
                <a:solidFill>
                  <a:schemeClr val="accent3"/>
                </a:solidFill>
              </a:rPr>
              <a:t>The current average life expectancy of a person living with sickle cell disease in the United States is between 40 and 60 years. </a:t>
            </a:r>
            <a:br>
              <a:rPr lang="en">
                <a:solidFill>
                  <a:schemeClr val="accent3"/>
                </a:solidFill>
              </a:rPr>
            </a:br>
            <a:endParaRPr lang="en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305050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Prognosis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l="5103" t="5148" r="4086" b="5148"/>
          <a:stretch/>
        </p:blipFill>
        <p:spPr>
          <a:xfrm>
            <a:off x="956375" y="1306275"/>
            <a:ext cx="3872200" cy="29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Inheritance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55850" y="246750"/>
            <a:ext cx="88323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Normal Red Blood Cells vs. Sickled Red Blood Cells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288375" y="779850"/>
            <a:ext cx="68145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Normal Red Blood Cells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Round, curved shaped cells made up of hemoglobin which carries oxygen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Cells live 120 days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Referred to as AA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Sickled Red Blood Cells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Sickle cell hemoglobin can form stiff rods within the red blood cell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Forms a into a crescent form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Inflexible and an attach to vessel walls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Blockage will slow or halt blood flow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Cells live 10-12 days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Referred to as AS or SS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55850" y="246750"/>
            <a:ext cx="88323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Normal Red Blood Cells vs. Sickled Red Blood Cells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950" y="1414450"/>
            <a:ext cx="422910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3517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Mutations 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058225"/>
            <a:ext cx="5368200" cy="351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Qualitative mutations- mutations in the globin genes that </a:t>
            </a:r>
            <a:r>
              <a:rPr lang="en" sz="2000">
                <a:solidFill>
                  <a:schemeClr val="accent3"/>
                </a:solidFill>
              </a:rPr>
              <a:t>alter the protein composition</a:t>
            </a:r>
            <a:r>
              <a:rPr lang="en" sz="2000">
                <a:solidFill>
                  <a:schemeClr val="lt1"/>
                </a:solidFill>
              </a:rPr>
              <a:t> but not necessarily the amount of expression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single nucleotide substitution (A to T) in the codon for amino acid 6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converts a glutamic acid codon (GAG) to a valine codon (GTG) on chromosome 11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375050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Mutations 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069900"/>
            <a:ext cx="6289800" cy="351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Form of hemoglobin in persons with sickle cell anemia is referred to as HbS </a:t>
            </a:r>
            <a:r>
              <a:rPr lang="en" sz="2000">
                <a:solidFill>
                  <a:schemeClr val="accent3"/>
                </a:solidFill>
              </a:rPr>
              <a:t>(HBB glu6val, GAG —&gt; GTG, sickle hemoglobin, HbS)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Valine for glutamic acid substitution= hemoglobin tetramers that aggregate into arrays upon deoxygenation in the tissues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Polymerize into intracellular fibers, forming a high molecular weight gel</a:t>
            </a:r>
            <a:br>
              <a:rPr lang="en" sz="2000">
                <a:solidFill>
                  <a:schemeClr val="lt1"/>
                </a:solidFill>
              </a:rPr>
            </a:br>
            <a:endParaRPr lang="en"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375050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Mutations 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t="2023" b="2964"/>
          <a:stretch/>
        </p:blipFill>
        <p:spPr>
          <a:xfrm>
            <a:off x="827300" y="988250"/>
            <a:ext cx="3931299" cy="37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293400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Mode of Inheritance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906600"/>
            <a:ext cx="55317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Autosomal recessive disorder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Sickle cell anemia- full disease symptoms to manifest in an individual they must carry two copies (homozygous genotype = SS) of the HbS gene 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Sickle cell trait- presence of one sickle cell allele can affect the phenotype of the red blood cell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 sz="2000">
                <a:solidFill>
                  <a:schemeClr val="lt1"/>
                </a:solidFill>
              </a:rPr>
              <a:t>Individuals who are heterozygous (genotype = AS) have a phenotypically dominant trait </a:t>
            </a:r>
            <a:br>
              <a:rPr lang="en" sz="2000">
                <a:solidFill>
                  <a:schemeClr val="lt1"/>
                </a:solidFill>
              </a:rPr>
            </a:br>
            <a:r>
              <a:rPr lang="en" sz="2000">
                <a:solidFill>
                  <a:schemeClr val="lt1"/>
                </a:solidFill>
              </a:rPr>
              <a:t>yet are recessive genotypically</a:t>
            </a:r>
            <a:br>
              <a:rPr lang="en" sz="2000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/>
            </a:r>
            <a:br>
              <a:rPr lang="en">
                <a:solidFill>
                  <a:schemeClr val="lt1"/>
                </a:solidFill>
              </a:rPr>
            </a:br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90250" y="536500"/>
            <a:ext cx="5604000" cy="4080600"/>
          </a:xfrm>
          <a:prstGeom prst="rect">
            <a:avLst/>
          </a:prstGeom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293400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Mode of Inheritance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100" y="979750"/>
            <a:ext cx="3552625" cy="381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Treatment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2584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Treatment 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871625"/>
            <a:ext cx="5869800" cy="368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Lead a healthy lifestyle full of exercise and a nutritious diet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Antibiotics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Pain-relieving medications 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Blood transfusions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Supplemental oxygen 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Gene therapy- inserting a normal gene into the bone marrow 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Nitric oxide-open blood vessels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Hydroxyurea-reduces number of infarctions 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Bone marrow transplant </a:t>
            </a:r>
            <a:br>
              <a:rPr lang="en" sz="2000">
                <a:solidFill>
                  <a:schemeClr val="lt1"/>
                </a:solidFill>
              </a:rPr>
            </a:br>
            <a:endParaRPr lang="en"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2584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Treatment 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l="6052" t="23285" r="10460" b="3604"/>
          <a:stretch/>
        </p:blipFill>
        <p:spPr>
          <a:xfrm>
            <a:off x="863050" y="1166324"/>
            <a:ext cx="5073524" cy="333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A Possible Cure 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1058225"/>
            <a:ext cx="49017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Currently no cure for sickle cell anemia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Hematopoietic stem cell transplantation is the only potential cure but requires a well-matched donor in closeness to age. </a:t>
            </a:r>
          </a:p>
          <a:p>
            <a:pPr marL="457200" lvl="0" indent="-35560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Increased research is being done on stem cell transplants for adults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Prevention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Prevention-Not Necessarily  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3334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Genetic counseling can be helpful for parents and families to prevent sickle cell anemia.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If each parent is a carrier, any child has a one chance in two (50%) of also being a carrier and a one in four (25%) chance of inheriting both genes from the parents and being affected with sickle cell anemia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Latest Screening Tests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Early diagnosis by newborn screening and a sickle cell disease test are imperative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Clinical manifestations become evident in four to six months of a baby’s life or not until the age of three or four years old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blood count of erythrocytes and hemoglobin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HbS solubility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Genetic classification</a:t>
            </a:r>
          </a:p>
          <a:p>
            <a:pPr marL="457200" lvl="0" indent="-22860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Blood tests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11700" y="141800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Works Cited 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311700" y="660550"/>
            <a:ext cx="8750700" cy="365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Campbell, N. A., &amp; Reece, J. B. (2005). </a:t>
            </a:r>
            <a:r>
              <a:rPr lang="en" sz="1300" i="1">
                <a:solidFill>
                  <a:schemeClr val="lt1"/>
                </a:solidFill>
              </a:rPr>
              <a:t>Preparing for the Biology AP Exam with </a:t>
            </a:r>
          </a:p>
          <a:p>
            <a:pPr lvl="0" indent="3873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 i="1">
                <a:solidFill>
                  <a:schemeClr val="lt1"/>
                </a:solidFill>
              </a:rPr>
              <a:t>Biology, Seventh Edition</a:t>
            </a:r>
            <a:r>
              <a:rPr lang="en" sz="1300">
                <a:solidFill>
                  <a:schemeClr val="lt1"/>
                </a:solidFill>
              </a:rPr>
              <a:t> (7th ed.). San Francisco, Ca.: Pearson/Benjamin </a:t>
            </a:r>
          </a:p>
          <a:p>
            <a:pPr marL="457200" lvl="0" indent="-698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Cummings.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" sz="1300">
                <a:solidFill>
                  <a:schemeClr val="lt1"/>
                </a:solidFill>
              </a:rPr>
              <a:t>ing, M. W., PhD. (2015, June 3). Sickle Cell Anemia. Retrieved November 15, 2016, from </a:t>
            </a:r>
          </a:p>
          <a:p>
            <a:pPr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http://themedicalbiochemistrypage.org/sicklecellanemia.php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Sickle Cell Anemia. (2014, June 11). Retrieved November 15, 2016, from 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http://www.mayoclinic.org/diseases-conditions/sickle-cell-anemia/basics/treatment/con-20019348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Steinberg, M. H., MD. (2016, February 12). Clinical variability in sickle cell anemia (S. L. Schrier MD, Ed.). Retrieved</a:t>
            </a: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 November 16, 2016, from </a:t>
            </a: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https://www.uptodate.com/contents/clinical-variability-in-sickle-cell-anemia?source=search_result&amp;sea</a:t>
            </a:r>
          </a:p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rch=who%2Bis%2Baffected%2Bby%2Bsickle%2Bcell%2Banemia&amp;selectedTitle=1~150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What Is Sickle Cell Disease? (2016, August 2). Retrieved November 15, 2016, from </a:t>
            </a:r>
          </a:p>
          <a:p>
            <a:pPr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https://www.nhlbi.nih.gov/health/health-topics/topics/sca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What is Sickle Cell Disease? (2016, September 14). Retrieved November 15, 2016, from 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http://www.healio.com/hematology-oncology/hematology/news/online/%7Bf1bbbe8d-1052-4de6-a69f-f81b011</a:t>
            </a:r>
          </a:p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3bc30%7D/what-is-sickle-cell-disease?gclid=CIaXjML9q9ACFUpWDQodRgYC1w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Winter, W. P., PhD. (n.d.). A Brief History of Sickle Cell Disease. Retrieved November 15, 2016, from </a:t>
            </a: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http://www.sicklecell.howard.edu/ABriefHistoryofSickleCellDisease.htm</a:t>
            </a:r>
          </a:p>
          <a:p>
            <a:pPr lvl="0">
              <a:spcBef>
                <a:spcPts val="0"/>
              </a:spcBef>
              <a:buNone/>
            </a:pP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21177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History of the Discovery of Sickle Cell Anemia 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824975"/>
            <a:ext cx="5730000" cy="409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Has been present in Africa for nearly 5,000 years, but referred to under tribal names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1910- regarded as the year of discovery by Dr. James B. Herrick and Dr. Ernest Irons (first time the disorder was referred to as “sickle cells”)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1927- Hahn and Gillespie discovered that cells sickle when oxygen is removed and  “sickle cell trait” 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>
                <a:solidFill>
                  <a:schemeClr val="lt1"/>
                </a:solidFill>
              </a:rPr>
              <a:t>1951-Dr. Linus Pauling and his colleague Dr. Harvey Itano discovered that the red, oxygen-carrying protein called “hemoglobin” had a different chemical structure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/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/>
            </a:r>
            <a:br>
              <a:rPr lang="en">
                <a:solidFill>
                  <a:schemeClr val="lt1"/>
                </a:solidFill>
              </a:rPr>
            </a:br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Targeting a Certain Population 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058225"/>
            <a:ext cx="55317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In the U.S. mostly affects people of African ancestry 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Geographic distribution of the sickle cell gene is similar to that of the malaria infection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A selective advantage against </a:t>
            </a:r>
            <a:r>
              <a:rPr lang="en" sz="2000">
                <a:solidFill>
                  <a:schemeClr val="accent3"/>
                </a:solidFill>
              </a:rPr>
              <a:t>malaria</a:t>
            </a:r>
            <a:r>
              <a:rPr lang="en" sz="2000">
                <a:solidFill>
                  <a:schemeClr val="lt1"/>
                </a:solidFill>
              </a:rPr>
              <a:t>?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What is malaria does not pose as a threat? </a:t>
            </a:r>
          </a:p>
          <a:p>
            <a:pPr marL="457200" lvl="0" indent="-35560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Hispanic, southern European, Middle Eastern, or Asian Indian backgrounds are also affected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32837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Cases of Sickle Cell Anemia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941575"/>
            <a:ext cx="55782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70,000-100,000 Americans have sickle cell anemia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1 out of every 365 Black or African-American births.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1 out of every 16,300 Hispanic-American births.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1 in 13 Black or African-American babies births</a:t>
            </a:r>
          </a:p>
          <a:p>
            <a:pPr marL="457200" lvl="0" indent="-22860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 sz="2000">
                <a:solidFill>
                  <a:schemeClr val="lt1"/>
                </a:solidFill>
              </a:rPr>
              <a:t>Sickle cell anemia is the most common form of an inherited blood disorder causing  the production of abnormal hemoglobin. </a:t>
            </a:r>
            <a:br>
              <a:rPr lang="en" sz="2000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/>
            </a:r>
            <a:br>
              <a:rPr lang="en">
                <a:solidFill>
                  <a:schemeClr val="lt1"/>
                </a:solidFill>
              </a:rPr>
            </a:br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Description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3867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Signs 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999925"/>
            <a:ext cx="48318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200">
                <a:solidFill>
                  <a:schemeClr val="lt1"/>
                </a:solidFill>
              </a:rPr>
              <a:t>Complaints of severe (quick -longstanding episodes of pain)</a:t>
            </a:r>
          </a:p>
          <a:p>
            <a:pPr marL="457200" lvl="0" indent="-3683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200">
                <a:solidFill>
                  <a:schemeClr val="lt1"/>
                </a:solidFill>
              </a:rPr>
              <a:t>Hand-foot syndrome-sudden onset of a painful swelling of the back of the hands and feet</a:t>
            </a:r>
          </a:p>
          <a:p>
            <a:pPr marL="457200" lvl="0" indent="-3683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200">
                <a:solidFill>
                  <a:schemeClr val="lt1"/>
                </a:solidFill>
              </a:rPr>
              <a:t>Jaundice </a:t>
            </a:r>
          </a:p>
          <a:p>
            <a:pPr marL="457200" lvl="0" indent="-3683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200">
                <a:solidFill>
                  <a:schemeClr val="lt1"/>
                </a:solidFill>
              </a:rPr>
              <a:t>Fatigue </a:t>
            </a:r>
          </a:p>
          <a:p>
            <a:pPr marL="457200" lvl="0" indent="-36830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200">
                <a:solidFill>
                  <a:schemeClr val="lt1"/>
                </a:solidFill>
              </a:rPr>
              <a:t>Delayed Growth </a:t>
            </a:r>
            <a:br>
              <a:rPr lang="en" sz="2200">
                <a:solidFill>
                  <a:schemeClr val="lt1"/>
                </a:solidFill>
              </a:rPr>
            </a:br>
            <a:endParaRPr lang="en"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3867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Signs 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25" y="1301025"/>
            <a:ext cx="428625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6862" y="164782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27007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Symptoms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883275"/>
            <a:ext cx="5846400" cy="372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Symptoms vary between carriers of the disease-may have as little as one infarction per year, but others may bear over a dozen pain episodes that sustain for days or weeks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Hemolytic anemia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Infarctions (Pain Crises) 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Severe bone pain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Reduced blood flow </a:t>
            </a:r>
          </a:p>
          <a:p>
            <a:pPr marL="457200" lvl="0" indent="-35560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Ulcers on joints- leading to cell death</a:t>
            </a:r>
          </a:p>
          <a:p>
            <a:pPr marL="457200" lvl="0" indent="-35560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en" sz="2000">
                <a:solidFill>
                  <a:schemeClr val="lt1"/>
                </a:solidFill>
              </a:rPr>
              <a:t>Damage to internal organs (especially kidneys)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Microsoft Office PowerPoint</Application>
  <PresentationFormat>On-screen Show (16:9)</PresentationFormat>
  <Paragraphs>120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Old Standard TT</vt:lpstr>
      <vt:lpstr>paperback</vt:lpstr>
      <vt:lpstr>Sickle Cell Anemia</vt:lpstr>
      <vt:lpstr>Introduction</vt:lpstr>
      <vt:lpstr>History of the Discovery of Sickle Cell Anemia </vt:lpstr>
      <vt:lpstr>Targeting a Certain Population </vt:lpstr>
      <vt:lpstr>Cases of Sickle Cell Anemia </vt:lpstr>
      <vt:lpstr>Description</vt:lpstr>
      <vt:lpstr>Signs </vt:lpstr>
      <vt:lpstr>Signs </vt:lpstr>
      <vt:lpstr>Symptoms</vt:lpstr>
      <vt:lpstr>Symptoms</vt:lpstr>
      <vt:lpstr>Prognosis</vt:lpstr>
      <vt:lpstr>Prognosis</vt:lpstr>
      <vt:lpstr>Inheritance</vt:lpstr>
      <vt:lpstr>Normal Red Blood Cells vs. Sickled Red Blood Cells</vt:lpstr>
      <vt:lpstr>Normal Red Blood Cells vs. Sickled Red Blood Cells</vt:lpstr>
      <vt:lpstr>Mutations </vt:lpstr>
      <vt:lpstr>Mutations </vt:lpstr>
      <vt:lpstr>Mutations </vt:lpstr>
      <vt:lpstr>Mode of Inheritance</vt:lpstr>
      <vt:lpstr>Mode of Inheritance</vt:lpstr>
      <vt:lpstr>Treatment</vt:lpstr>
      <vt:lpstr>Treatment </vt:lpstr>
      <vt:lpstr>Treatment </vt:lpstr>
      <vt:lpstr>A Possible Cure </vt:lpstr>
      <vt:lpstr>Prevention</vt:lpstr>
      <vt:lpstr>Prevention-Not Necessarily  </vt:lpstr>
      <vt:lpstr>Latest Screening Tests</vt:lpstr>
      <vt:lpstr>Works Cited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Sickle Cell Anemia</dc:title>
  <dc:creator>Barksdale, Rachael</dc:creator>
  <cp:lastModifiedBy>Barksdale, Rachael</cp:lastModifiedBy>
  <cp:revision>2</cp:revision>
  <dcterms:modified xsi:type="dcterms:W3CDTF">2016-11-16T14:18:46Z</dcterms:modified>
</cp:coreProperties>
</file>