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3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10F26-D451-4104-9A36-2C6CF8F22837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4B58BB-9009-4E54-BAE1-FA197EBDE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3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ABF4-BA39-4A2B-8E8D-1F2DB46AA00A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D17F-45DB-4A95-8988-1A5F0D3D3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1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576A-5DEE-4ADA-989C-DBA4910C0CA2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A672-9D81-4A50-9D3D-02C1642EC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77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C64B-1A56-49A5-9913-5A5D5AFFCFDB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7033-1E72-4E8D-9B40-ECB1B937E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8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81024-C9AE-4E7D-8150-0084E56213E8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C37ACE-E1F2-4E84-A284-09D8556E4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5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2A07-E77D-4672-B019-16800E0DFEC1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C6B6-7F6B-48D4-BBD7-6FD73BFFB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FDE17-62C1-495F-BDD5-24BE9FB7AE40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FB5CA-3C41-485E-B669-7EC0F7EA3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6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3123-BB26-4BAF-B7AA-9F5681BD9C1C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8B1F-83A0-410F-9974-2491566DB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80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97C7-AACC-40A8-A37D-CCB4564E9B06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F74F-204A-4C59-A1FB-9D1273A8B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5FA9C-639A-4682-B24C-1555E57AEFC6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7411D0-A749-4D04-97C2-3B6CFD8F7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3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12D8-5670-4AA9-A6CE-8DD01BF58F6F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C3A9-389F-49B9-8CF9-31ED6DFC1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1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BA1551-E2C7-4D7C-AD14-6DD43747FCE3}" type="datetimeFigureOut">
              <a:rPr lang="en-US" altLang="en-US"/>
              <a:pPr>
                <a:defRPr/>
              </a:pPr>
              <a:t>9/30/2016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7B19B-3B5E-4176-B169-6D9CD87A9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700" r:id="rId5"/>
    <p:sldLayoutId id="2147483693" r:id="rId6"/>
    <p:sldLayoutId id="2147483694" r:id="rId7"/>
    <p:sldLayoutId id="2147483701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TYPES OF TRANSPORT</a:t>
            </a:r>
            <a:endParaRPr lang="en-US" dirty="0">
              <a:ea typeface="+mj-ea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606800"/>
            <a:ext cx="41195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Osmosis</a:t>
            </a:r>
            <a:endParaRPr lang="en-US" dirty="0"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diffusion of water across a </a:t>
            </a:r>
            <a:r>
              <a:rPr lang="en-US" b="1" dirty="0" smtClean="0">
                <a:ea typeface="+mn-ea"/>
              </a:rPr>
              <a:t>semi-permeable </a:t>
            </a:r>
            <a:r>
              <a:rPr lang="en-US" dirty="0" smtClean="0">
                <a:ea typeface="+mn-ea"/>
              </a:rPr>
              <a:t>membrane.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Semi-permeable = some things can pass, others cannot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CELL MEMBRANES ARE SEMI-PERMEABLE!</a:t>
            </a:r>
            <a:endParaRPr lang="en-US" b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Molecules can move into or out of a cell without energy input from the cell.</a:t>
            </a:r>
          </a:p>
          <a:p>
            <a:r>
              <a:rPr lang="en-US" sz="2800" dirty="0" smtClean="0"/>
              <a:t>Ex: diffusion and osmosis, facilitated diffusion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025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r="61286"/>
          <a:stretch/>
        </p:blipFill>
        <p:spPr>
          <a:xfrm>
            <a:off x="533400" y="432991"/>
            <a:ext cx="2484121" cy="62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3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Another type of passive transport</a:t>
            </a:r>
          </a:p>
          <a:p>
            <a:r>
              <a:rPr lang="en-US" sz="2800" dirty="0" smtClean="0"/>
              <a:t>Proteins in the cell membrane help to move molecules into/out of the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582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447" r="9"/>
          <a:stretch/>
        </p:blipFill>
        <p:spPr>
          <a:xfrm>
            <a:off x="533400" y="432991"/>
            <a:ext cx="6416040" cy="62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Energy input from the cell is required for a membrane protein to help molecules to move into/out of the cell</a:t>
            </a:r>
          </a:p>
          <a:p>
            <a:pPr lvl="1"/>
            <a:r>
              <a:rPr lang="en-US" sz="2400" dirty="0" smtClean="0"/>
              <a:t>Energy provided from ATP molecules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Active transport usually required to make molecules go </a:t>
            </a:r>
            <a:r>
              <a:rPr lang="en-US" sz="2800" i="1" dirty="0" smtClean="0"/>
              <a:t>against</a:t>
            </a:r>
            <a:r>
              <a:rPr lang="en-US" sz="2800" dirty="0" smtClean="0"/>
              <a:t> their concentration gradient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13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4" y="1850608"/>
            <a:ext cx="8136116" cy="35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move </a:t>
            </a:r>
            <a:r>
              <a:rPr lang="en-US" b="1" dirty="0" smtClean="0"/>
              <a:t>RANDOMLY!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5" y="2326005"/>
            <a:ext cx="5535370" cy="415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Diffusion</a:t>
            </a:r>
            <a:endParaRPr lang="en-US" dirty="0">
              <a:ea typeface="+mj-ea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…is the </a:t>
            </a:r>
            <a:r>
              <a:rPr lang="en-US" altLang="en-US" b="1" smtClean="0"/>
              <a:t>random</a:t>
            </a:r>
            <a:r>
              <a:rPr lang="en-US" altLang="en-US" smtClean="0"/>
              <a:t> movement of particles from an area of </a:t>
            </a:r>
            <a:r>
              <a:rPr lang="en-US" altLang="en-US" b="1" smtClean="0"/>
              <a:t>high</a:t>
            </a:r>
            <a:r>
              <a:rPr lang="en-US" altLang="en-US" smtClean="0"/>
              <a:t> concentration to </a:t>
            </a:r>
            <a:r>
              <a:rPr lang="en-US" altLang="en-US" b="1" smtClean="0"/>
              <a:t>low</a:t>
            </a:r>
            <a:r>
              <a:rPr lang="en-US" altLang="en-US" smtClean="0"/>
              <a:t> concentration.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436813"/>
            <a:ext cx="66214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Diffusion in the air</a:t>
            </a:r>
            <a:endParaRPr lang="en-US" dirty="0">
              <a:ea typeface="+mj-ea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026025"/>
            <a:ext cx="15430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24000"/>
            <a:ext cx="25177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0"/>
          <a:stretch>
            <a:fillRect/>
          </a:stretch>
        </p:blipFill>
        <p:spPr bwMode="auto">
          <a:xfrm>
            <a:off x="2540000" y="3671888"/>
            <a:ext cx="406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Diffusion in the air</a:t>
            </a:r>
            <a:endParaRPr lang="en-US" dirty="0">
              <a:ea typeface="+mj-ea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026025"/>
            <a:ext cx="15430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24000"/>
            <a:ext cx="25177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0"/>
          <a:stretch>
            <a:fillRect/>
          </a:stretch>
        </p:blipFill>
        <p:spPr bwMode="auto">
          <a:xfrm>
            <a:off x="2540000" y="3671888"/>
            <a:ext cx="406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76250" y="5715000"/>
            <a:ext cx="360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High concentration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1811" y="2350477"/>
            <a:ext cx="6340385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Low concentration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Diffusion in the air</a:t>
            </a:r>
            <a:endParaRPr lang="en-US" dirty="0">
              <a:ea typeface="+mj-ea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026025"/>
            <a:ext cx="15430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24000"/>
            <a:ext cx="25177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0"/>
          <a:stretch>
            <a:fillRect/>
          </a:stretch>
        </p:blipFill>
        <p:spPr bwMode="auto">
          <a:xfrm>
            <a:off x="2540000" y="3671888"/>
            <a:ext cx="406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>
            <a:spLocks noChangeArrowheads="1"/>
          </p:cNvSpPr>
          <p:nvPr/>
        </p:nvSpPr>
        <p:spPr bwMode="auto">
          <a:xfrm rot="-2498491">
            <a:off x="2633663" y="2903538"/>
            <a:ext cx="615950" cy="2738437"/>
          </a:xfrm>
          <a:prstGeom prst="upArrow">
            <a:avLst>
              <a:gd name="adj1" fmla="val 50000"/>
              <a:gd name="adj2" fmla="val 50057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 rot="-732302">
            <a:off x="3773488" y="2301875"/>
            <a:ext cx="617537" cy="2740025"/>
          </a:xfrm>
          <a:prstGeom prst="upArrow">
            <a:avLst>
              <a:gd name="adj1" fmla="val 50000"/>
              <a:gd name="adj2" fmla="val 49958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 rot="393583">
            <a:off x="4827588" y="2263775"/>
            <a:ext cx="617537" cy="2738438"/>
          </a:xfrm>
          <a:prstGeom prst="upArrow">
            <a:avLst>
              <a:gd name="adj1" fmla="val 50000"/>
              <a:gd name="adj2" fmla="val 49929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 rot="2138668">
            <a:off x="5956300" y="2838450"/>
            <a:ext cx="615950" cy="2740025"/>
          </a:xfrm>
          <a:prstGeom prst="upArrow">
            <a:avLst>
              <a:gd name="adj1" fmla="val 50000"/>
              <a:gd name="adj2" fmla="val 50086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 rot="-5104902">
            <a:off x="1792288" y="4259262"/>
            <a:ext cx="615950" cy="2740025"/>
          </a:xfrm>
          <a:prstGeom prst="upArrow">
            <a:avLst>
              <a:gd name="adj1" fmla="val 50000"/>
              <a:gd name="adj2" fmla="val 50086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Up Arrow 10"/>
          <p:cNvSpPr>
            <a:spLocks noChangeArrowheads="1"/>
          </p:cNvSpPr>
          <p:nvPr/>
        </p:nvSpPr>
        <p:spPr bwMode="auto">
          <a:xfrm rot="4463396">
            <a:off x="6733382" y="4018756"/>
            <a:ext cx="615950" cy="2738437"/>
          </a:xfrm>
          <a:prstGeom prst="upArrow">
            <a:avLst>
              <a:gd name="adj1" fmla="val 50000"/>
              <a:gd name="adj2" fmla="val 50057"/>
            </a:avLst>
          </a:prstGeom>
          <a:solidFill>
            <a:srgbClr val="D131A4">
              <a:alpha val="56862"/>
            </a:srgbClr>
          </a:solidFill>
          <a:ln w="9525">
            <a:solidFill>
              <a:srgbClr val="E8B7B7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Water can also diffuse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Salt on a slug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951288"/>
            <a:ext cx="4113213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>
            <a:spLocks noChangeArrowheads="1"/>
          </p:cNvSpPr>
          <p:nvPr/>
        </p:nvSpPr>
        <p:spPr bwMode="auto">
          <a:xfrm>
            <a:off x="2109788" y="2925763"/>
            <a:ext cx="4772025" cy="2436812"/>
          </a:xfrm>
          <a:prstGeom prst="triangle">
            <a:avLst>
              <a:gd name="adj" fmla="val 52662"/>
            </a:avLst>
          </a:prstGeom>
          <a:solidFill>
            <a:srgbClr val="CEC597">
              <a:alpha val="49019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529" t="58765" r="15501" b="8391"/>
          <a:stretch/>
        </p:blipFill>
        <p:spPr>
          <a:xfrm>
            <a:off x="3846285" y="2481870"/>
            <a:ext cx="5140624" cy="2939143"/>
          </a:xfrm>
          <a:prstGeom prst="ellipse">
            <a:avLst/>
          </a:prstGeom>
        </p:spPr>
      </p:pic>
      <p:pic>
        <p:nvPicPr>
          <p:cNvPr id="112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159000"/>
            <a:ext cx="30400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22700" y="2541588"/>
            <a:ext cx="5164138" cy="28209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78075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Water can also diffuse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Pruney</a:t>
            </a:r>
            <a:r>
              <a:rPr lang="en-US" dirty="0" smtClean="0">
                <a:ea typeface="+mn-ea"/>
              </a:rPr>
              <a:t> fingers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524000"/>
            <a:ext cx="39528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 rot="19787157">
            <a:off x="3537857" y="3133797"/>
            <a:ext cx="2540000" cy="89391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WATER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Osmosis</a:t>
            </a:r>
            <a:endParaRPr lang="en-US" dirty="0">
              <a:ea typeface="+mj-ea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diffusion of water across a </a:t>
            </a:r>
            <a:r>
              <a:rPr lang="en-US" altLang="en-US" b="1" smtClean="0"/>
              <a:t>semi-permeable </a:t>
            </a:r>
            <a:r>
              <a:rPr lang="en-US" altLang="en-US" smtClean="0"/>
              <a:t>membrane.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Semi-permeable = some things can pass, others cannot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3338513"/>
            <a:ext cx="507206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60</TotalTime>
  <Words>186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MS PGothic</vt:lpstr>
      <vt:lpstr>Calibri</vt:lpstr>
      <vt:lpstr>Clarity</vt:lpstr>
      <vt:lpstr>TYPES OF TRANSPORT</vt:lpstr>
      <vt:lpstr>Molecular Movement</vt:lpstr>
      <vt:lpstr>Diffusion</vt:lpstr>
      <vt:lpstr>Diffusion in the air</vt:lpstr>
      <vt:lpstr>Diffusion in the air</vt:lpstr>
      <vt:lpstr>Diffusion in the air</vt:lpstr>
      <vt:lpstr>Water can also diffuse</vt:lpstr>
      <vt:lpstr>Water can also diffuse</vt:lpstr>
      <vt:lpstr>Osmosis</vt:lpstr>
      <vt:lpstr>Osmosis</vt:lpstr>
      <vt:lpstr>Passive transport</vt:lpstr>
      <vt:lpstr>PowerPoint Presentation</vt:lpstr>
      <vt:lpstr>Facilitated Diffusion</vt:lpstr>
      <vt:lpstr>PowerPoint Presentation</vt:lpstr>
      <vt:lpstr>Active transport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and osmosis</dc:title>
  <dc:creator>user</dc:creator>
  <cp:lastModifiedBy>Barksdale, Rachael</cp:lastModifiedBy>
  <cp:revision>11</cp:revision>
  <dcterms:created xsi:type="dcterms:W3CDTF">2014-10-01T03:39:19Z</dcterms:created>
  <dcterms:modified xsi:type="dcterms:W3CDTF">2016-09-30T16:26:55Z</dcterms:modified>
</cp:coreProperties>
</file>